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116355b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116355b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116355be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116355be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e03241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e03241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e03241c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e03241c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hyperlink" Target="https://pytorch.org/hub/pytorch_vision_dens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lab.idiap.ch/bob/bob.paper.ijcb2021_vision_transformer_pad" TargetMode="External"/><Relationship Id="rId4" Type="http://schemas.openxmlformats.org/officeDocument/2006/relationships/hyperlink" Target="https://arxiv.org/abs/2011.080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arxiv.org/pdf/1907.04047v1.pdf"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5"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lab.idiap.ch/bob/bob.paper.deep_pix_bis_pad.icb2019" TargetMode="External"/><Relationship Id="rId4" Type="http://schemas.openxmlformats.org/officeDocument/2006/relationships/hyperlink" Target="https://github.com/Saiyam26/Face-Anti-Spoofing-using-DeePixBiS" TargetMode="External"/><Relationship Id="rId5" Type="http://schemas.openxmlformats.org/officeDocument/2006/relationships/hyperlink" Target="https://arxiv.org/pdf/1907.04047v1.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7" name="Google Shape;117;p2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18" name="Google Shape;118;p22"/>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4" name="Google Shape;124;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25" name="Google Shape;125;p23"/>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1" name="Google Shape;131;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2" name="Google Shape;132;p24"/>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33" name="Google Shape;133;p24"/>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9" name="Google Shape;139;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0" name="Google Shape;140;p25"/>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41" name="Google Shape;141;p25"/>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47" name="Google Shape;147;p2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https://gitlab.idiap.ch/bob/bob.paper.ijcb2021_vision_transformer_pad</a:t>
            </a:r>
            <a:r>
              <a:rPr lang="en" sz="1700"/>
              <a:t> </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4"/>
              </a:rPr>
              <a:t>https://arxiv.org/abs/2011.08019</a:t>
            </a:r>
            <a:r>
              <a:rPr lang="en" sz="1700"/>
              <a:t>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3" name="Google Shape;153;p27"/>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4" name="Google Shape;154;p27"/>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0" name="Google Shape;160;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CDCN, DenseNet and ViT experiments</a:t>
            </a:r>
            <a:endParaRPr sz="19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171" name="Google Shape;171;p30"/>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172" name="Google Shape;172;p30"/>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178" name="Google Shape;178;p3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Processed Replay-Attack </a:t>
            </a:r>
            <a:r>
              <a:rPr lang="en" sz="1500"/>
              <a:t>(training converges within 3 epochs)</a:t>
            </a:r>
            <a:endParaRPr sz="1500"/>
          </a:p>
          <a:p>
            <a:pPr indent="0" lvl="0" marL="0" rtl="0" algn="l">
              <a:spcBef>
                <a:spcPts val="1200"/>
              </a:spcBef>
              <a:spcAft>
                <a:spcPts val="1200"/>
              </a:spcAft>
              <a:buNone/>
            </a:pPr>
            <a:r>
              <a:t/>
            </a:r>
            <a:endParaRPr sz="1700"/>
          </a:p>
        </p:txBody>
      </p:sp>
      <p:pic>
        <p:nvPicPr>
          <p:cNvPr id="179" name="Google Shape;179;p31"/>
          <p:cNvPicPr preferRelativeResize="0"/>
          <p:nvPr/>
        </p:nvPicPr>
        <p:blipFill>
          <a:blip r:embed="rId3">
            <a:alphaModFix/>
          </a:blip>
          <a:stretch>
            <a:fillRect/>
          </a:stretch>
        </p:blipFill>
        <p:spPr>
          <a:xfrm>
            <a:off x="1533525" y="1671825"/>
            <a:ext cx="607695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lt2"/>
                </a:solidFill>
              </a:rPr>
              <a:t>Recap</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185" name="Google Shape;185;p32"/>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186" name="Google Shape;186;p32"/>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187" name="Google Shape;187;p32"/>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193" name="Google Shape;193;p33"/>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194" name="Google Shape;194;p33"/>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00" name="Google Shape;200;p34"/>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01" name="Google Shape;201;p34"/>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07" name="Google Shape;207;p35"/>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(MSE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08" name="Google Shape;208;p35"/>
          <p:cNvPicPr preferRelativeResize="0"/>
          <p:nvPr/>
        </p:nvPicPr>
        <p:blipFill>
          <a:blip r:embed="rId3">
            <a:alphaModFix/>
          </a:blip>
          <a:stretch>
            <a:fillRect/>
          </a:stretch>
        </p:blipFill>
        <p:spPr>
          <a:xfrm>
            <a:off x="1170200" y="1904872"/>
            <a:ext cx="7019225" cy="2869950"/>
          </a:xfrm>
          <a:prstGeom prst="rect">
            <a:avLst/>
          </a:prstGeom>
          <a:noFill/>
          <a:ln>
            <a:noFill/>
          </a:ln>
        </p:spPr>
      </p:pic>
      <p:sp>
        <p:nvSpPr>
          <p:cNvPr id="209" name="Google Shape;209;p35"/>
          <p:cNvSpPr/>
          <p:nvPr/>
        </p:nvSpPr>
        <p:spPr>
          <a:xfrm>
            <a:off x="1170200" y="4328125"/>
            <a:ext cx="5154600" cy="370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15" name="Google Shape;215;p3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Processed Replay-Attack </a:t>
            </a:r>
            <a:r>
              <a:rPr lang="en" sz="1500"/>
              <a:t>(training converges within 3 epochs)</a:t>
            </a:r>
            <a:endParaRPr sz="1500"/>
          </a:p>
          <a:p>
            <a:pPr indent="0" lvl="0" marL="0" rtl="0" algn="l">
              <a:spcBef>
                <a:spcPts val="1200"/>
              </a:spcBef>
              <a:spcAft>
                <a:spcPts val="1200"/>
              </a:spcAft>
              <a:buNone/>
            </a:pPr>
            <a:r>
              <a:t/>
            </a:r>
            <a:endParaRPr sz="1700"/>
          </a:p>
        </p:txBody>
      </p:sp>
      <p:pic>
        <p:nvPicPr>
          <p:cNvPr id="216" name="Google Shape;216;p36"/>
          <p:cNvPicPr preferRelativeResize="0"/>
          <p:nvPr/>
        </p:nvPicPr>
        <p:blipFill>
          <a:blip r:embed="rId3">
            <a:alphaModFix/>
          </a:blip>
          <a:stretch>
            <a:fillRect/>
          </a:stretch>
        </p:blipFill>
        <p:spPr>
          <a:xfrm>
            <a:off x="440039" y="1399799"/>
            <a:ext cx="4131961" cy="3632400"/>
          </a:xfrm>
          <a:prstGeom prst="rect">
            <a:avLst/>
          </a:prstGeom>
          <a:noFill/>
          <a:ln>
            <a:noFill/>
          </a:ln>
        </p:spPr>
      </p:pic>
      <p:pic>
        <p:nvPicPr>
          <p:cNvPr id="217" name="Google Shape;217;p36"/>
          <p:cNvPicPr preferRelativeResize="0"/>
          <p:nvPr/>
        </p:nvPicPr>
        <p:blipFill>
          <a:blip r:embed="rId4">
            <a:alphaModFix/>
          </a:blip>
          <a:stretch>
            <a:fillRect/>
          </a:stretch>
        </p:blipFill>
        <p:spPr>
          <a:xfrm>
            <a:off x="4947095" y="1743650"/>
            <a:ext cx="3781150" cy="282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23" name="Google Shape;223;p3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a:t>
            </a:r>
            <a:r>
              <a:rPr lang="en" sz="1300"/>
              <a:t>U</a:t>
            </a:r>
            <a:r>
              <a:rPr lang="en" sz="1300"/>
              <a:t>sing BCE loss for both pixel wise binary supervision and binary classification</a:t>
            </a:r>
            <a:endParaRPr sz="1100"/>
          </a:p>
          <a:p>
            <a:pPr indent="0" lvl="0" marL="0" rtl="0" algn="l">
              <a:spcBef>
                <a:spcPts val="1200"/>
              </a:spcBef>
              <a:spcAft>
                <a:spcPts val="1200"/>
              </a:spcAft>
              <a:buNone/>
            </a:pPr>
            <a:r>
              <a:t/>
            </a:r>
            <a:endParaRPr sz="1700"/>
          </a:p>
        </p:txBody>
      </p:sp>
      <p:pic>
        <p:nvPicPr>
          <p:cNvPr id="224" name="Google Shape;224;p37"/>
          <p:cNvPicPr preferRelativeResize="0"/>
          <p:nvPr/>
        </p:nvPicPr>
        <p:blipFill>
          <a:blip r:embed="rId3">
            <a:alphaModFix/>
          </a:blip>
          <a:stretch>
            <a:fillRect/>
          </a:stretch>
        </p:blipFill>
        <p:spPr>
          <a:xfrm>
            <a:off x="475300" y="1275225"/>
            <a:ext cx="4015750" cy="3792299"/>
          </a:xfrm>
          <a:prstGeom prst="rect">
            <a:avLst/>
          </a:prstGeom>
          <a:noFill/>
          <a:ln>
            <a:noFill/>
          </a:ln>
        </p:spPr>
      </p:pic>
      <p:pic>
        <p:nvPicPr>
          <p:cNvPr id="225" name="Google Shape;225;p37"/>
          <p:cNvPicPr preferRelativeResize="0"/>
          <p:nvPr/>
        </p:nvPicPr>
        <p:blipFill>
          <a:blip r:embed="rId4">
            <a:alphaModFix/>
          </a:blip>
          <a:stretch>
            <a:fillRect/>
          </a:stretch>
        </p:blipFill>
        <p:spPr>
          <a:xfrm>
            <a:off x="4932850" y="1691875"/>
            <a:ext cx="4015750" cy="28771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31" name="Google Shape;231;p38"/>
          <p:cNvSpPr txBox="1"/>
          <p:nvPr>
            <p:ph idx="1" type="body"/>
          </p:nvPr>
        </p:nvSpPr>
        <p:spPr>
          <a:xfrm>
            <a:off x="311700" y="770650"/>
            <a:ext cx="8520600" cy="3798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https://arxiv.org/pdf/1907.04047v1.pdf</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37" name="Google Shape;237;p39"/>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6" name="Google Shape;66;p15"/>
          <p:cNvSpPr txBox="1"/>
          <p:nvPr>
            <p:ph idx="1" type="body"/>
          </p:nvPr>
        </p:nvSpPr>
        <p:spPr>
          <a:xfrm>
            <a:off x="311700" y="914150"/>
            <a:ext cx="8520600" cy="365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https://github.com/ZitongYu/CDCN/tree/master</a:t>
            </a:r>
            <a:endParaRPr sz="1700"/>
          </a:p>
          <a:p>
            <a:pPr indent="-328453" lvl="0" marL="457200" rtl="0" algn="l">
              <a:spcBef>
                <a:spcPts val="1200"/>
              </a:spcBef>
              <a:spcAft>
                <a:spcPts val="0"/>
              </a:spcAft>
              <a:buSzPct val="100000"/>
              <a:buChar char="●"/>
            </a:pPr>
            <a:r>
              <a:rPr lang="en" sz="1700"/>
              <a:t>OULU-NPU, SiW</a:t>
            </a:r>
            <a:r>
              <a:rPr lang="en" sz="1700"/>
              <a:t>,</a:t>
            </a:r>
            <a:r>
              <a:rPr lang="en" sz="1700"/>
              <a:t> CASIA-MFSD, Replay-Attack, MSU-MFSD and SiW-M datasets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https://github.com/laoshiwei/face-anti-spoofing</a:t>
            </a:r>
            <a:endParaRPr sz="1700"/>
          </a:p>
          <a:p>
            <a:pPr indent="-328453" lvl="0" marL="457200" rtl="0" algn="l">
              <a:spcBef>
                <a:spcPts val="1200"/>
              </a:spcBef>
              <a:spcAft>
                <a:spcPts val="0"/>
              </a:spcAft>
              <a:buSzPct val="1000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28453" lvl="0" marL="457200" rtl="0" algn="l">
              <a:spcBef>
                <a:spcPts val="1200"/>
              </a:spcBef>
              <a:spcAft>
                <a:spcPts val="0"/>
              </a:spcAft>
              <a:buSzPct val="100000"/>
              <a:buChar char="●"/>
            </a:pPr>
            <a:r>
              <a:rPr lang="en" sz="1700" u="sng">
                <a:solidFill>
                  <a:schemeClr val="hlink"/>
                </a:solidFill>
                <a:hlinkClick r:id="rId5"/>
              </a:rPr>
              <a:t>https://openaccess.thecvf.com/content_CVPR_2020/papers/Yu_Searching_Central_Difference_Convolutional_Networks_for_Face_Anti-Spoofing_CVPR_2020_paper.pdf</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3" name="Google Shape;73;p16"/>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74" name="Google Shape;74;p16"/>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0" name="Google Shape;80;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1" name="Google Shape;81;p17"/>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2" name="Google Shape;82;p17"/>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3" name="Google Shape;83;p17"/>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9" name="Google Shape;89;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0" name="Google Shape;90;p18"/>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1" name="Google Shape;91;p18"/>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7" name="Google Shape;97;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CDC prefers to aggregate center-oriented gradients of the sampled values. The center-oriented gradient refers to the difference between the central value of the sampled region and the average of the surrounding values. This difference emphasizes the gradient changes that are centered around the current position. Aggregating these center-oriented gradients rather than the raw values allows the convolution to be more sensitive to changes in the center of the receptive field.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8" name="Google Shape;98;p19"/>
          <p:cNvPicPr preferRelativeResize="0"/>
          <p:nvPr/>
        </p:nvPicPr>
        <p:blipFill>
          <a:blip r:embed="rId3">
            <a:alphaModFix/>
          </a:blip>
          <a:stretch>
            <a:fillRect/>
          </a:stretch>
        </p:blipFill>
        <p:spPr>
          <a:xfrm>
            <a:off x="661988" y="3091300"/>
            <a:ext cx="7820025" cy="146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4" name="Google Shape;104;p20"/>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 Using processed Replay-Attack (15k train, 10k validation)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5" name="Google Shape;105;p20"/>
          <p:cNvPicPr preferRelativeResize="0"/>
          <p:nvPr/>
        </p:nvPicPr>
        <p:blipFill>
          <a:blip r:embed="rId3">
            <a:alphaModFix/>
          </a:blip>
          <a:stretch>
            <a:fillRect/>
          </a:stretch>
        </p:blipFill>
        <p:spPr>
          <a:xfrm>
            <a:off x="1295400" y="1594288"/>
            <a:ext cx="6553200" cy="294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1" name="Google Shape;111;p21"/>
          <p:cNvSpPr txBox="1"/>
          <p:nvPr>
            <p:ph idx="1" type="body"/>
          </p:nvPr>
        </p:nvSpPr>
        <p:spPr>
          <a:xfrm>
            <a:off x="311700" y="936600"/>
            <a:ext cx="8520600" cy="363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https://gitlab.idiap.ch/bob/bob.paper.deep_pix_bis_pad.icb2019</a:t>
            </a:r>
            <a:endParaRPr sz="1700"/>
          </a:p>
          <a:p>
            <a:pPr indent="-336550" lvl="0" marL="457200" rtl="0" algn="l">
              <a:spcBef>
                <a:spcPts val="1200"/>
              </a:spcBef>
              <a:spcAft>
                <a:spcPts val="0"/>
              </a:spcAft>
              <a:buSzPts val="1700"/>
              <a:buChar char="●"/>
            </a:pPr>
            <a:r>
              <a:rPr lang="en" sz="1700"/>
              <a:t>Uses BOB software </a:t>
            </a:r>
            <a:endParaRPr sz="1700"/>
          </a:p>
          <a:p>
            <a:pPr indent="-336550" lvl="0" marL="457200" rtl="0" algn="l">
              <a:spcBef>
                <a:spcPts val="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https://github.com/Saiyam26/Face-Anti-Spoofing-using-DeePixBiS</a:t>
            </a:r>
            <a:endParaRPr sz="1700"/>
          </a:p>
          <a:p>
            <a:pPr indent="-336550" lvl="0" marL="457200" rtl="0" algn="l">
              <a:spcBef>
                <a:spcPts val="1200"/>
              </a:spcBef>
              <a:spcAft>
                <a:spcPts val="0"/>
              </a:spcAft>
              <a:buSzPts val="17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5"/>
              </a:rPr>
              <a:t>https://arxiv.org/pdf/1907.04047v1.pdf</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