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2B554A-0FA2-441A-AD9A-EE96B59D8C75}">
  <a:tblStyle styleId="{972B554A-0FA2-441A-AD9A-EE96B59D8C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116355be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116355be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116355be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116355be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116355be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116355be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116355b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116355b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9029ccb3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9029ccb3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9029ccb3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9029ccb3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9029ccb3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9029ccb3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9029ccb3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9029ccb3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9029ccb3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9029ccb3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9029ccb3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9029ccb3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9029ccb3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9029ccb3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9029ccb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9029ccb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9029ccb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9029ccb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116355be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116355be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867692f1c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867692f1c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116355be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116355be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885bb27e2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885bb27e2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867692f1c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867692f1c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116355be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116355be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116355be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116355be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885bb27e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885bb27e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e03241c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e03241c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885bb27e2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885bb27e2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e03241cb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e03241cb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67692f1c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867692f1c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e03241cb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e03241cb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e03241c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e03241c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116355b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116355b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116355b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116355b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e03241c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e03241c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e03241cb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e03241cb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e03241cb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e03241cb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hyperlink" Target="https://pytorch.org/hub/pytorch_vision_densen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ieeexplore.ieee.org/stamp/stamp.jsp?tp=&amp;arnumber=948433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google-research/vision_transformer" TargetMode="External"/><Relationship Id="rId4" Type="http://schemas.openxmlformats.org/officeDocument/2006/relationships/hyperlink" Target="https://arxiv.org/abs/2010.11929" TargetMode="External"/><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ites.google.com/site/oulunpudatabase/" TargetMode="Externa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pytorch/vision/blob/main/torchvision/models/densenet.py#L25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ZitongYu/CDCN/tree/master" TargetMode="External"/><Relationship Id="rId4" Type="http://schemas.openxmlformats.org/officeDocument/2006/relationships/hyperlink" Target="https://github.com/laoshiwei/face-anti-spoofing" TargetMode="External"/><Relationship Id="rId11" Type="http://schemas.openxmlformats.org/officeDocument/2006/relationships/hyperlink" Target="https://ieeexplore.ieee.org/stamp/stamp.jsp?arnumber=9484333" TargetMode="External"/><Relationship Id="rId10" Type="http://schemas.openxmlformats.org/officeDocument/2006/relationships/hyperlink" Target="https://www.researchgate.net/publication/334170752_Leveraging_Sparse_and_Dense_Features_for_Reliable_State_Estimation_in_Urban_Environments" TargetMode="External"/><Relationship Id="rId12" Type="http://schemas.openxmlformats.org/officeDocument/2006/relationships/hyperlink" Target="https://github.com/pineapple45/anti-face-spoofing-techniques/blob/master/Siamese-Network-Anti-spoofing/DataGeneration.ipynb" TargetMode="External"/><Relationship Id="rId9" Type="http://schemas.openxmlformats.org/officeDocument/2006/relationships/hyperlink" Target="http://parnec.nuaa.edu.cn/_upload/tpl/02/db/731/template731/pages/xtan/NUAAImposterDB_download.html" TargetMode="External"/><Relationship Id="rId5" Type="http://schemas.openxmlformats.org/officeDocument/2006/relationships/hyperlink" Target="https://gitlab.idiap.ch/bob/bob.paper.deep_pix_bis_pad.icb2019" TargetMode="External"/><Relationship Id="rId6" Type="http://schemas.openxmlformats.org/officeDocument/2006/relationships/hyperlink" Target="https://github.com/Saiyam26/Face-Anti-Spoofing-using-DeePixBiS" TargetMode="External"/><Relationship Id="rId7" Type="http://schemas.openxmlformats.org/officeDocument/2006/relationships/hyperlink" Target="https://ieeexplore.ieee.org/stamp/stamp.jsp?tp=&amp;arnumber=8987370" TargetMode="External"/><Relationship Id="rId8"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sites.google.com/site/oulunpudatabase/" TargetMode="External"/><Relationship Id="rId4" Type="http://schemas.openxmlformats.org/officeDocument/2006/relationships/hyperlink" Target="https://www.idiap.ch/en/dataset/replayattack"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ieeexplore.ieee.org/stamp/stamp.jsp?tp=&amp;arnumber=898737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Face Anti-Spoofing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10000"/>
          </a:bodyPr>
          <a:lstStyle/>
          <a:p>
            <a:pPr indent="0" lvl="0" marL="0" rtl="0" algn="ctr">
              <a:spcBef>
                <a:spcPts val="0"/>
              </a:spcBef>
              <a:spcAft>
                <a:spcPts val="0"/>
              </a:spcAft>
              <a:buNone/>
            </a:pPr>
            <a:r>
              <a:rPr lang="en"/>
              <a:t>BTech Project Presentation</a:t>
            </a:r>
            <a:endParaRPr/>
          </a:p>
          <a:p>
            <a:pPr indent="0" lvl="0" marL="0" rtl="0" algn="ctr">
              <a:spcBef>
                <a:spcPts val="0"/>
              </a:spcBef>
              <a:spcAft>
                <a:spcPts val="0"/>
              </a:spcAft>
              <a:buNone/>
            </a:pPr>
            <a:r>
              <a:rPr lang="en"/>
              <a:t>By: Tadi Dinesh Kumar Reddy (200001075)</a:t>
            </a:r>
            <a:endParaRPr/>
          </a:p>
          <a:p>
            <a:pPr indent="0" lvl="0" marL="0" rtl="0" algn="ctr">
              <a:spcBef>
                <a:spcPts val="0"/>
              </a:spcBef>
              <a:spcAft>
                <a:spcPts val="0"/>
              </a:spcAft>
              <a:buNone/>
            </a:pPr>
            <a:r>
              <a:rPr lang="en" sz="3737"/>
              <a:t>Under supervision of: Dr. Surya Prakash</a:t>
            </a:r>
            <a:endParaRPr sz="373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18" name="Google Shape;118;p22"/>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19" name="Google Shape;119;p22"/>
          <p:cNvPicPr preferRelativeResize="0"/>
          <p:nvPr/>
        </p:nvPicPr>
        <p:blipFill>
          <a:blip r:embed="rId3">
            <a:alphaModFix/>
          </a:blip>
          <a:stretch>
            <a:fillRect/>
          </a:stretch>
        </p:blipFill>
        <p:spPr>
          <a:xfrm>
            <a:off x="657100" y="829761"/>
            <a:ext cx="7829799" cy="3846075"/>
          </a:xfrm>
          <a:prstGeom prst="rect">
            <a:avLst/>
          </a:prstGeom>
          <a:noFill/>
          <a:ln>
            <a:noFill/>
          </a:ln>
        </p:spPr>
      </p:pic>
      <p:sp>
        <p:nvSpPr>
          <p:cNvPr id="120" name="Google Shape;120;p22"/>
          <p:cNvSpPr txBox="1"/>
          <p:nvPr/>
        </p:nvSpPr>
        <p:spPr>
          <a:xfrm>
            <a:off x="395300" y="4777400"/>
            <a:ext cx="8243100" cy="2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Image reference: </a:t>
            </a:r>
            <a:r>
              <a:rPr lang="en" u="sng">
                <a:solidFill>
                  <a:schemeClr val="hlink"/>
                </a:solidFill>
                <a:hlinkClick r:id="rId4"/>
              </a:rPr>
              <a:t>https://pytorch.org/hub/pytorch_vision_densenet/</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26" name="Google Shape;126;p23"/>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Datasets used</a:t>
            </a:r>
            <a:endParaRPr sz="1700"/>
          </a:p>
          <a:p>
            <a:pPr indent="-336550" lvl="0" marL="457200" rtl="0" algn="l">
              <a:spcBef>
                <a:spcPts val="1200"/>
              </a:spcBef>
              <a:spcAft>
                <a:spcPts val="0"/>
              </a:spcAft>
              <a:buSzPts val="1700"/>
              <a:buChar char="●"/>
            </a:pPr>
            <a:r>
              <a:rPr lang="en" sz="1700"/>
              <a:t>HQ-WMCA and SiW-M datasets used</a:t>
            </a:r>
            <a:endParaRPr sz="17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3"/>
              </a:rPr>
              <a:t>https://ieeexplore.ieee.org/stamp/stamp.jsp?tp=&amp;arnumber=9484333</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32" name="Google Shape;132;p24"/>
          <p:cNvSpPr txBox="1"/>
          <p:nvPr>
            <p:ph idx="1" type="body"/>
          </p:nvPr>
        </p:nvSpPr>
        <p:spPr>
          <a:xfrm>
            <a:off x="311700" y="914150"/>
            <a:ext cx="8520600" cy="365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ViT used : </a:t>
            </a:r>
            <a:r>
              <a:rPr lang="en" sz="1700" u="sng">
                <a:solidFill>
                  <a:schemeClr val="hlink"/>
                </a:solidFill>
                <a:hlinkClick r:id="rId3"/>
              </a:rPr>
              <a:t>https://github.com/google-research/vision_transformer</a:t>
            </a:r>
            <a:endParaRPr sz="1700"/>
          </a:p>
          <a:p>
            <a:pPr indent="0" lvl="0" marL="0" rtl="0" algn="l">
              <a:spcBef>
                <a:spcPts val="1200"/>
              </a:spcBef>
              <a:spcAft>
                <a:spcPts val="0"/>
              </a:spcAft>
              <a:buNone/>
            </a:pPr>
            <a:r>
              <a:rPr lang="en" sz="1700"/>
              <a:t>(</a:t>
            </a:r>
            <a:r>
              <a:rPr lang="en" sz="1700" u="sng">
                <a:solidFill>
                  <a:schemeClr val="hlink"/>
                </a:solidFill>
                <a:hlinkClick r:id="rId4"/>
              </a:rPr>
              <a:t>https://arxiv.org/abs/2010.11929</a:t>
            </a:r>
            <a:r>
              <a:rPr lang="en" sz="1700"/>
              <a:t>)</a:t>
            </a:r>
            <a:endParaRPr sz="1700"/>
          </a:p>
          <a:p>
            <a:pPr indent="-336550" lvl="0" marL="457200" rtl="0" algn="l">
              <a:spcBef>
                <a:spcPts val="1200"/>
              </a:spcBef>
              <a:spcAft>
                <a:spcPts val="0"/>
              </a:spcAft>
              <a:buSzPts val="1700"/>
              <a:buChar char="●"/>
            </a:pPr>
            <a:r>
              <a:rPr lang="en" sz="1700"/>
              <a:t>The last layer is replaced  with a </a:t>
            </a:r>
            <a:endParaRPr sz="1700"/>
          </a:p>
          <a:p>
            <a:pPr indent="0" lvl="0" marL="457200" rtl="0" algn="l">
              <a:spcBef>
                <a:spcPts val="1200"/>
              </a:spcBef>
              <a:spcAft>
                <a:spcPts val="0"/>
              </a:spcAft>
              <a:buNone/>
            </a:pPr>
            <a:r>
              <a:rPr lang="en" sz="1700"/>
              <a:t>fully connected layer with one output node </a:t>
            </a:r>
            <a:endParaRPr sz="1700"/>
          </a:p>
          <a:p>
            <a:pPr indent="0" lvl="0" marL="457200" rtl="0" algn="l">
              <a:spcBef>
                <a:spcPts val="1200"/>
              </a:spcBef>
              <a:spcAft>
                <a:spcPts val="0"/>
              </a:spcAft>
              <a:buNone/>
            </a:pPr>
            <a:r>
              <a:rPr lang="en" sz="1700"/>
              <a:t>and the model is fine-tuned using BCE loss. </a:t>
            </a:r>
            <a:endParaRPr sz="1700"/>
          </a:p>
          <a:p>
            <a:pPr indent="-336550" lvl="0" marL="457200" rtl="0" algn="l">
              <a:spcBef>
                <a:spcPts val="1200"/>
              </a:spcBef>
              <a:spcAft>
                <a:spcPts val="0"/>
              </a:spcAft>
              <a:buSzPts val="1700"/>
              <a:buChar char="●"/>
            </a:pPr>
            <a:r>
              <a:rPr lang="en" sz="1700"/>
              <a:t>The training and evaluation components </a:t>
            </a:r>
            <a:endParaRPr sz="1700"/>
          </a:p>
          <a:p>
            <a:pPr indent="0" lvl="0" marL="457200" rtl="0" algn="l">
              <a:spcBef>
                <a:spcPts val="1200"/>
              </a:spcBef>
              <a:spcAft>
                <a:spcPts val="0"/>
              </a:spcAft>
              <a:buNone/>
            </a:pPr>
            <a:r>
              <a:rPr lang="en" sz="1700"/>
              <a:t>were implemented using the Bob2 library.</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33" name="Google Shape;133;p24"/>
          <p:cNvPicPr preferRelativeResize="0"/>
          <p:nvPr/>
        </p:nvPicPr>
        <p:blipFill>
          <a:blip r:embed="rId5">
            <a:alphaModFix/>
          </a:blip>
          <a:stretch>
            <a:fillRect/>
          </a:stretch>
        </p:blipFill>
        <p:spPr>
          <a:xfrm>
            <a:off x="5190676" y="1678375"/>
            <a:ext cx="3454599" cy="2890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39" name="Google Shape;139;p25"/>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For training, the pre-trained vision transformer model is taken and the final classification head is removed. </a:t>
            </a:r>
            <a:endParaRPr sz="1700"/>
          </a:p>
          <a:p>
            <a:pPr indent="-336550" lvl="0" marL="457200" rtl="0" algn="l">
              <a:spcBef>
                <a:spcPts val="0"/>
              </a:spcBef>
              <a:spcAft>
                <a:spcPts val="0"/>
              </a:spcAft>
              <a:buSzPts val="1700"/>
              <a:buChar char="●"/>
            </a:pPr>
            <a:r>
              <a:rPr lang="en" sz="1700"/>
              <a:t>A new fully connected layer is added on top of the embedding followed by a sigmoid layer and trained with BCE loss.</a:t>
            </a:r>
            <a:endParaRPr sz="1700"/>
          </a:p>
          <a:p>
            <a:pPr indent="-336550" lvl="0" marL="457200" rtl="0" algn="l">
              <a:spcBef>
                <a:spcPts val="0"/>
              </a:spcBef>
              <a:spcAft>
                <a:spcPts val="0"/>
              </a:spcAft>
              <a:buSzPts val="1700"/>
              <a:buChar char="●"/>
            </a:pPr>
            <a:r>
              <a:rPr lang="en" sz="1700"/>
              <a:t>“Adapting only the FC layer achieves the best results.”</a:t>
            </a:r>
            <a:endParaRPr sz="1700"/>
          </a:p>
          <a:p>
            <a:pPr indent="0" lvl="0" marL="0" rtl="0" algn="l">
              <a:spcBef>
                <a:spcPts val="1200"/>
              </a:spcBef>
              <a:spcAft>
                <a:spcPts val="0"/>
              </a:spcAft>
              <a:buNone/>
            </a:pPr>
            <a:r>
              <a:rPr lang="en" sz="1700"/>
              <a:t>Self-attention as opposed to convolutions helps to attend to all pairwise interactions in the lower layers.</a:t>
            </a:r>
            <a:endParaRPr sz="1700"/>
          </a:p>
          <a:p>
            <a:pPr indent="0" lvl="0" marL="0" rtl="0" algn="l">
              <a:spcBef>
                <a:spcPts val="1200"/>
              </a:spcBef>
              <a:spcAft>
                <a:spcPts val="1200"/>
              </a:spcAft>
              <a:buNone/>
            </a:pPr>
            <a:r>
              <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Dataset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50" name="Google Shape;150;p27"/>
          <p:cNvSpPr txBox="1"/>
          <p:nvPr>
            <p:ph idx="1" type="body"/>
          </p:nvPr>
        </p:nvSpPr>
        <p:spPr>
          <a:xfrm>
            <a:off x="311700" y="914150"/>
            <a:ext cx="8520600" cy="4087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A mobile face presentation attack database with real-world variations</a:t>
            </a:r>
            <a:endParaRPr sz="1700"/>
          </a:p>
          <a:p>
            <a:pPr indent="-336550" lvl="0" marL="457200" rtl="0" algn="l">
              <a:spcBef>
                <a:spcPts val="1200"/>
              </a:spcBef>
              <a:spcAft>
                <a:spcPts val="0"/>
              </a:spcAft>
              <a:buSzPts val="1700"/>
              <a:buChar char="●"/>
            </a:pPr>
            <a:r>
              <a:rPr lang="en" sz="1700"/>
              <a:t>4950 real access and attack videos that were </a:t>
            </a:r>
            <a:endParaRPr sz="1700"/>
          </a:p>
          <a:p>
            <a:pPr indent="-336550" lvl="0" marL="457200" rtl="0" algn="l">
              <a:spcBef>
                <a:spcPts val="0"/>
              </a:spcBef>
              <a:spcAft>
                <a:spcPts val="0"/>
              </a:spcAft>
              <a:buSzPts val="1700"/>
              <a:buChar char="●"/>
            </a:pPr>
            <a:r>
              <a:rPr lang="en" sz="1700"/>
              <a:t>recorded using front facing cameras of six different smartphones</a:t>
            </a:r>
            <a:endParaRPr sz="1700"/>
          </a:p>
          <a:p>
            <a:pPr indent="-336550" lvl="0" marL="457200" rtl="0" algn="l">
              <a:spcBef>
                <a:spcPts val="0"/>
              </a:spcBef>
              <a:spcAft>
                <a:spcPts val="0"/>
              </a:spcAft>
              <a:buSzPts val="1700"/>
              <a:buChar char="●"/>
            </a:pPr>
            <a:r>
              <a:rPr lang="en" sz="1700"/>
              <a:t>video length was limited to five seconds</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Dataset Link: </a:t>
            </a:r>
            <a:r>
              <a:rPr lang="en" sz="1700" u="sng">
                <a:solidFill>
                  <a:schemeClr val="hlink"/>
                </a:solidFill>
                <a:hlinkClick r:id="rId3"/>
              </a:rPr>
              <a:t>https://sites.google.com/site/oulunpudatabase/</a:t>
            </a:r>
            <a:r>
              <a:rPr lang="en" sz="1700"/>
              <a:t> </a:t>
            </a:r>
            <a:endParaRPr sz="1700"/>
          </a:p>
        </p:txBody>
      </p:sp>
      <p:pic>
        <p:nvPicPr>
          <p:cNvPr id="151" name="Google Shape;151;p27"/>
          <p:cNvPicPr preferRelativeResize="0"/>
          <p:nvPr/>
        </p:nvPicPr>
        <p:blipFill>
          <a:blip r:embed="rId4">
            <a:alphaModFix/>
          </a:blip>
          <a:stretch>
            <a:fillRect/>
          </a:stretch>
        </p:blipFill>
        <p:spPr>
          <a:xfrm>
            <a:off x="1100125" y="2443550"/>
            <a:ext cx="6943725" cy="186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57" name="Google Shape;157;p28"/>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In addition to the video files, the eye locations for each video is also given as text files</a:t>
            </a:r>
            <a:endParaRPr sz="1700"/>
          </a:p>
          <a:p>
            <a:pPr indent="0" lvl="0" marL="0" rtl="0" algn="l">
              <a:spcBef>
                <a:spcPts val="1200"/>
              </a:spcBef>
              <a:spcAft>
                <a:spcPts val="0"/>
              </a:spcAft>
              <a:buNone/>
            </a:pPr>
            <a:r>
              <a:rPr lang="en" sz="1700"/>
              <a:t>num_frame, x_eye_left, y_eye_left, x_eye_right, y_eye_right</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58" name="Google Shape;158;p28"/>
          <p:cNvPicPr preferRelativeResize="0"/>
          <p:nvPr/>
        </p:nvPicPr>
        <p:blipFill>
          <a:blip r:embed="rId3">
            <a:alphaModFix/>
          </a:blip>
          <a:stretch>
            <a:fillRect/>
          </a:stretch>
        </p:blipFill>
        <p:spPr>
          <a:xfrm>
            <a:off x="405412" y="2027299"/>
            <a:ext cx="8333174" cy="1544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64" name="Google Shape;164;p29"/>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For each subject we have 5 files</a:t>
            </a:r>
            <a:endParaRPr sz="1700"/>
          </a:p>
          <a:p>
            <a:pPr indent="-336550" lvl="0" marL="457200" rtl="0" algn="l">
              <a:spcBef>
                <a:spcPts val="1200"/>
              </a:spcBef>
              <a:spcAft>
                <a:spcPts val="0"/>
              </a:spcAft>
              <a:buSzPts val="1700"/>
              <a:buChar char="●"/>
            </a:pPr>
            <a:r>
              <a:rPr lang="en" sz="1700"/>
              <a:t>1 - real</a:t>
            </a:r>
            <a:endParaRPr sz="1700"/>
          </a:p>
          <a:p>
            <a:pPr indent="-336550" lvl="0" marL="457200" rtl="0" algn="l">
              <a:spcBef>
                <a:spcPts val="0"/>
              </a:spcBef>
              <a:spcAft>
                <a:spcPts val="0"/>
              </a:spcAft>
              <a:buSzPts val="1700"/>
              <a:buChar char="●"/>
            </a:pPr>
            <a:r>
              <a:rPr lang="en" sz="1700"/>
              <a:t>2,3 - print attacks (printed photo on a paper was fixed or hand-held)</a:t>
            </a:r>
            <a:endParaRPr sz="1700"/>
          </a:p>
          <a:p>
            <a:pPr indent="-336550" lvl="0" marL="457200" rtl="0" algn="l">
              <a:spcBef>
                <a:spcPts val="0"/>
              </a:spcBef>
              <a:spcAft>
                <a:spcPts val="0"/>
              </a:spcAft>
              <a:buSzPts val="1700"/>
              <a:buChar char="●"/>
            </a:pPr>
            <a:r>
              <a:rPr lang="en" sz="1700"/>
              <a:t>4,5 - replay attacks (a recording of the person in a device was fixed or hand-held)</a:t>
            </a:r>
            <a:endParaRPr sz="1700"/>
          </a:p>
          <a:p>
            <a:pPr indent="0" lvl="0" marL="0" rtl="0" algn="l">
              <a:spcBef>
                <a:spcPts val="1200"/>
              </a:spcBef>
              <a:spcAft>
                <a:spcPts val="1200"/>
              </a:spcAft>
              <a:buNone/>
            </a:pPr>
            <a:r>
              <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70" name="Google Shape;170;p30"/>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4 evaluation protocols, usually used in papers using this dataset</a:t>
            </a:r>
            <a:endParaRPr sz="1700"/>
          </a:p>
          <a:p>
            <a:pPr indent="0" lvl="0" marL="0" rtl="0" algn="l">
              <a:spcBef>
                <a:spcPts val="1200"/>
              </a:spcBef>
              <a:spcAft>
                <a:spcPts val="1200"/>
              </a:spcAft>
              <a:buNone/>
            </a:pPr>
            <a:r>
              <a:t/>
            </a:r>
            <a:endParaRPr sz="1700"/>
          </a:p>
        </p:txBody>
      </p:sp>
      <p:pic>
        <p:nvPicPr>
          <p:cNvPr id="171" name="Google Shape;171;p30"/>
          <p:cNvPicPr preferRelativeResize="0"/>
          <p:nvPr/>
        </p:nvPicPr>
        <p:blipFill>
          <a:blip r:embed="rId3">
            <a:alphaModFix/>
          </a:blip>
          <a:stretch>
            <a:fillRect/>
          </a:stretch>
        </p:blipFill>
        <p:spPr>
          <a:xfrm>
            <a:off x="953438" y="1179650"/>
            <a:ext cx="7237126" cy="3478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77" name="Google Shape;177;p31"/>
          <p:cNvSpPr txBox="1"/>
          <p:nvPr>
            <p:ph idx="1" type="body"/>
          </p:nvPr>
        </p:nvSpPr>
        <p:spPr>
          <a:xfrm>
            <a:off x="311700" y="717500"/>
            <a:ext cx="8520600" cy="397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Example from dataset                                      What we finally need   </a:t>
            </a:r>
            <a:endParaRPr sz="1700"/>
          </a:p>
        </p:txBody>
      </p:sp>
      <p:pic>
        <p:nvPicPr>
          <p:cNvPr id="178" name="Google Shape;178;p31"/>
          <p:cNvPicPr preferRelativeResize="0"/>
          <p:nvPr/>
        </p:nvPicPr>
        <p:blipFill>
          <a:blip r:embed="rId3">
            <a:alphaModFix/>
          </a:blip>
          <a:stretch>
            <a:fillRect/>
          </a:stretch>
        </p:blipFill>
        <p:spPr>
          <a:xfrm>
            <a:off x="538050" y="1054125"/>
            <a:ext cx="2100700" cy="3514649"/>
          </a:xfrm>
          <a:prstGeom prst="rect">
            <a:avLst/>
          </a:prstGeom>
          <a:noFill/>
          <a:ln>
            <a:noFill/>
          </a:ln>
        </p:spPr>
      </p:pic>
      <p:pic>
        <p:nvPicPr>
          <p:cNvPr id="179" name="Google Shape;179;p31"/>
          <p:cNvPicPr preferRelativeResize="0"/>
          <p:nvPr/>
        </p:nvPicPr>
        <p:blipFill>
          <a:blip r:embed="rId4">
            <a:alphaModFix/>
          </a:blip>
          <a:stretch>
            <a:fillRect/>
          </a:stretch>
        </p:blipFill>
        <p:spPr>
          <a:xfrm>
            <a:off x="4171150" y="1735070"/>
            <a:ext cx="4661149" cy="2373425"/>
          </a:xfrm>
          <a:prstGeom prst="rect">
            <a:avLst/>
          </a:prstGeom>
          <a:noFill/>
          <a:ln>
            <a:noFill/>
          </a:ln>
        </p:spPr>
      </p:pic>
      <p:sp>
        <p:nvSpPr>
          <p:cNvPr id="180" name="Google Shape;180;p31"/>
          <p:cNvSpPr/>
          <p:nvPr/>
        </p:nvSpPr>
        <p:spPr>
          <a:xfrm>
            <a:off x="2746800" y="2651700"/>
            <a:ext cx="1290300" cy="3891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31"/>
          <p:cNvSpPr/>
          <p:nvPr/>
        </p:nvSpPr>
        <p:spPr>
          <a:xfrm>
            <a:off x="2846250" y="870025"/>
            <a:ext cx="1091400" cy="1284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31"/>
          <p:cNvSpPr txBox="1"/>
          <p:nvPr/>
        </p:nvSpPr>
        <p:spPr>
          <a:xfrm>
            <a:off x="912950" y="4568775"/>
            <a:ext cx="13509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1_1_01_1.avi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86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Metrics used for Face Anti-Spoofing</a:t>
            </a:r>
            <a:endParaRPr sz="1920"/>
          </a:p>
        </p:txBody>
      </p:sp>
      <p:pic>
        <p:nvPicPr>
          <p:cNvPr id="61" name="Google Shape;61;p14"/>
          <p:cNvPicPr preferRelativeResize="0"/>
          <p:nvPr/>
        </p:nvPicPr>
        <p:blipFill>
          <a:blip r:embed="rId3">
            <a:alphaModFix/>
          </a:blip>
          <a:stretch>
            <a:fillRect/>
          </a:stretch>
        </p:blipFill>
        <p:spPr>
          <a:xfrm>
            <a:off x="1353975" y="759425"/>
            <a:ext cx="6436042" cy="40792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88" name="Google Shape;188;p32"/>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We can use the eye coordinates in each frame to get an estimate of the face region.</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300"/>
              <a:t>Through extensive testing we can get the right </a:t>
            </a:r>
            <a:r>
              <a:rPr lang="en" sz="1300"/>
              <a:t>hyperparameters</a:t>
            </a:r>
            <a:r>
              <a:rPr lang="en" sz="1300"/>
              <a:t> that give least number of anomalous detections.</a:t>
            </a:r>
            <a:endParaRPr sz="13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								</a:t>
            </a:r>
            <a:endParaRPr sz="1700"/>
          </a:p>
        </p:txBody>
      </p:sp>
      <p:pic>
        <p:nvPicPr>
          <p:cNvPr id="189" name="Google Shape;189;p32"/>
          <p:cNvPicPr preferRelativeResize="0"/>
          <p:nvPr/>
        </p:nvPicPr>
        <p:blipFill>
          <a:blip r:embed="rId3">
            <a:alphaModFix/>
          </a:blip>
          <a:stretch>
            <a:fillRect/>
          </a:stretch>
        </p:blipFill>
        <p:spPr>
          <a:xfrm>
            <a:off x="1447800" y="1514463"/>
            <a:ext cx="6248400" cy="1057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95" name="Google Shape;195;p33"/>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 entire pre-processing gave:</a:t>
            </a:r>
            <a:endParaRPr sz="1700"/>
          </a:p>
          <a:p>
            <a:pPr indent="0" lvl="0" marL="0" rtl="0" algn="l">
              <a:spcBef>
                <a:spcPts val="1200"/>
              </a:spcBef>
              <a:spcAft>
                <a:spcPts val="0"/>
              </a:spcAft>
              <a:buNone/>
            </a:pPr>
            <a:r>
              <a:rPr lang="en" sz="1700"/>
              <a:t>Train: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Dev: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Test: 	</a:t>
            </a:r>
            <a:endParaRPr sz="1700"/>
          </a:p>
          <a:p>
            <a:pPr indent="0" lvl="0" marL="0" rtl="0" algn="l">
              <a:spcBef>
                <a:spcPts val="1200"/>
              </a:spcBef>
              <a:spcAft>
                <a:spcPts val="1200"/>
              </a:spcAft>
              <a:buNone/>
            </a:pPr>
            <a:r>
              <a:rPr lang="en" sz="1700"/>
              <a:t>					</a:t>
            </a:r>
            <a:endParaRPr sz="1700"/>
          </a:p>
        </p:txBody>
      </p:sp>
      <p:pic>
        <p:nvPicPr>
          <p:cNvPr id="196" name="Google Shape;196;p33"/>
          <p:cNvPicPr preferRelativeResize="0"/>
          <p:nvPr/>
        </p:nvPicPr>
        <p:blipFill>
          <a:blip r:embed="rId3">
            <a:alphaModFix/>
          </a:blip>
          <a:stretch>
            <a:fillRect/>
          </a:stretch>
        </p:blipFill>
        <p:spPr>
          <a:xfrm>
            <a:off x="1297875" y="1161175"/>
            <a:ext cx="5319025" cy="709200"/>
          </a:xfrm>
          <a:prstGeom prst="rect">
            <a:avLst/>
          </a:prstGeom>
          <a:noFill/>
          <a:ln>
            <a:noFill/>
          </a:ln>
        </p:spPr>
      </p:pic>
      <p:pic>
        <p:nvPicPr>
          <p:cNvPr id="197" name="Google Shape;197;p33"/>
          <p:cNvPicPr preferRelativeResize="0"/>
          <p:nvPr/>
        </p:nvPicPr>
        <p:blipFill>
          <a:blip r:embed="rId4">
            <a:alphaModFix/>
          </a:blip>
          <a:stretch>
            <a:fillRect/>
          </a:stretch>
        </p:blipFill>
        <p:spPr>
          <a:xfrm>
            <a:off x="1365275" y="2114900"/>
            <a:ext cx="5251625" cy="643651"/>
          </a:xfrm>
          <a:prstGeom prst="rect">
            <a:avLst/>
          </a:prstGeom>
          <a:noFill/>
          <a:ln>
            <a:noFill/>
          </a:ln>
        </p:spPr>
      </p:pic>
      <p:pic>
        <p:nvPicPr>
          <p:cNvPr id="198" name="Google Shape;198;p33"/>
          <p:cNvPicPr preferRelativeResize="0"/>
          <p:nvPr/>
        </p:nvPicPr>
        <p:blipFill>
          <a:blip r:embed="rId5">
            <a:alphaModFix/>
          </a:blip>
          <a:stretch>
            <a:fillRect/>
          </a:stretch>
        </p:blipFill>
        <p:spPr>
          <a:xfrm>
            <a:off x="1365275" y="3003075"/>
            <a:ext cx="5251625" cy="7748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20"/>
              <a:t>New Models</a:t>
            </a:r>
            <a:endParaRPr sz="192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20"/>
              <a:t>CDC-DenseNet</a:t>
            </a:r>
            <a:endParaRPr sz="192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214" name="Google Shape;214;p36"/>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Replaced the 3x3 kernel nn.conv2D operation with CDC operator</a:t>
            </a:r>
            <a:endParaRPr sz="1700"/>
          </a:p>
          <a:p>
            <a:pPr indent="0" lvl="0" marL="0" rtl="0" algn="l">
              <a:spcBef>
                <a:spcPts val="1200"/>
              </a:spcBef>
              <a:spcAft>
                <a:spcPts val="0"/>
              </a:spcAft>
              <a:buNone/>
            </a:pPr>
            <a:r>
              <a:rPr lang="en" sz="1700"/>
              <a:t>While leaving the 1x1 kernel operations as normal.</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Modified the Densenet-161 architecture from Pytorch official Github page (</a:t>
            </a:r>
            <a:r>
              <a:rPr lang="en" sz="1700" u="sng">
                <a:solidFill>
                  <a:schemeClr val="hlink"/>
                </a:solidFill>
                <a:hlinkClick r:id="rId3"/>
              </a:rPr>
              <a:t>https://github.com/pytorch/vision/blob/main/torchvision/models/densenet.py#L251</a:t>
            </a:r>
            <a:r>
              <a:rPr lang="en" sz="1700"/>
              <a:t>)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Ran code by modifying and using the training code from CDCN code</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220" name="Google Shape;220;p37"/>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Model diagram</a:t>
            </a:r>
            <a:endParaRPr sz="1700"/>
          </a:p>
        </p:txBody>
      </p:sp>
      <p:pic>
        <p:nvPicPr>
          <p:cNvPr id="221" name="Google Shape;221;p37"/>
          <p:cNvPicPr preferRelativeResize="0"/>
          <p:nvPr/>
        </p:nvPicPr>
        <p:blipFill>
          <a:blip r:embed="rId3">
            <a:alphaModFix/>
          </a:blip>
          <a:stretch>
            <a:fillRect/>
          </a:stretch>
        </p:blipFill>
        <p:spPr>
          <a:xfrm>
            <a:off x="567263" y="1469875"/>
            <a:ext cx="8009474" cy="3149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20"/>
              <a:t>DenseNet-ViT with Pixel Wise Binary Supervision</a:t>
            </a:r>
            <a:endParaRPr sz="192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232" name="Google Shape;232;p39"/>
          <p:cNvSpPr txBox="1"/>
          <p:nvPr>
            <p:ph idx="1" type="body"/>
          </p:nvPr>
        </p:nvSpPr>
        <p:spPr>
          <a:xfrm>
            <a:off x="311700" y="849250"/>
            <a:ext cx="8520600" cy="39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Model Diagram</a:t>
            </a:r>
            <a:endParaRPr sz="1700"/>
          </a:p>
          <a:p>
            <a:pPr indent="0" lvl="0" marL="0" rtl="0" algn="l">
              <a:spcBef>
                <a:spcPts val="1200"/>
              </a:spcBef>
              <a:spcAft>
                <a:spcPts val="1200"/>
              </a:spcAft>
              <a:buNone/>
            </a:pPr>
            <a:r>
              <a:t/>
            </a:r>
            <a:endParaRPr sz="1700"/>
          </a:p>
        </p:txBody>
      </p:sp>
      <p:pic>
        <p:nvPicPr>
          <p:cNvPr id="233" name="Google Shape;233;p39"/>
          <p:cNvPicPr preferRelativeResize="0"/>
          <p:nvPr/>
        </p:nvPicPr>
        <p:blipFill rotWithShape="1">
          <a:blip r:embed="rId3">
            <a:alphaModFix/>
          </a:blip>
          <a:srcRect b="0" l="0" r="0" t="15304"/>
          <a:stretch/>
        </p:blipFill>
        <p:spPr>
          <a:xfrm>
            <a:off x="584100" y="1565525"/>
            <a:ext cx="7975800" cy="3182574"/>
          </a:xfrm>
          <a:prstGeom prst="rect">
            <a:avLst/>
          </a:prstGeom>
          <a:noFill/>
          <a:ln>
            <a:noFill/>
          </a:ln>
        </p:spPr>
      </p:pic>
      <p:sp>
        <p:nvSpPr>
          <p:cNvPr id="234" name="Google Shape;234;p39"/>
          <p:cNvSpPr txBox="1"/>
          <p:nvPr/>
        </p:nvSpPr>
        <p:spPr>
          <a:xfrm>
            <a:off x="1540800" y="1677800"/>
            <a:ext cx="25269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Densenet121 backbone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240" name="Google Shape;240;p40"/>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Loss function: Total loss denoted with a weighted average of the </a:t>
            </a:r>
            <a:endParaRPr sz="1700"/>
          </a:p>
          <a:p>
            <a:pPr indent="0" lvl="0" marL="0" rtl="0" algn="l">
              <a:spcBef>
                <a:spcPts val="1200"/>
              </a:spcBef>
              <a:spcAft>
                <a:spcPts val="0"/>
              </a:spcAft>
              <a:buNone/>
            </a:pPr>
            <a:r>
              <a:rPr lang="en" sz="1700"/>
              <a:t>          </a:t>
            </a:r>
            <a:r>
              <a:rPr lang="en" sz="1500"/>
              <a:t>final binary classification loss (BCE loss) and pixel-wise binary supervision loss (BCE loss)</a:t>
            </a:r>
            <a:r>
              <a:rPr lang="en" sz="1700"/>
              <a:t>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241" name="Google Shape;241;p40"/>
          <p:cNvPicPr preferRelativeResize="0"/>
          <p:nvPr/>
        </p:nvPicPr>
        <p:blipFill>
          <a:blip r:embed="rId3">
            <a:alphaModFix/>
          </a:blip>
          <a:stretch>
            <a:fillRect/>
          </a:stretch>
        </p:blipFill>
        <p:spPr>
          <a:xfrm>
            <a:off x="804863" y="1853088"/>
            <a:ext cx="7534275" cy="2924175"/>
          </a:xfrm>
          <a:prstGeom prst="rect">
            <a:avLst/>
          </a:prstGeom>
          <a:noFill/>
          <a:ln>
            <a:noFill/>
          </a:ln>
        </p:spPr>
      </p:pic>
      <p:sp>
        <p:nvSpPr>
          <p:cNvPr id="242" name="Google Shape;242;p40"/>
          <p:cNvSpPr/>
          <p:nvPr/>
        </p:nvSpPr>
        <p:spPr>
          <a:xfrm>
            <a:off x="804875" y="4373100"/>
            <a:ext cx="5542500" cy="404100"/>
          </a:xfrm>
          <a:prstGeom prst="rect">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Results (Test Metrics)</a:t>
            </a:r>
            <a:endParaRPr sz="1920"/>
          </a:p>
        </p:txBody>
      </p:sp>
      <p:sp>
        <p:nvSpPr>
          <p:cNvPr id="248" name="Google Shape;248;p41"/>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Test Metrics: APCER, BPCER, ACER trained on entire train set.</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graphicFrame>
        <p:nvGraphicFramePr>
          <p:cNvPr id="249" name="Google Shape;249;p41"/>
          <p:cNvGraphicFramePr/>
          <p:nvPr/>
        </p:nvGraphicFramePr>
        <p:xfrm>
          <a:off x="952500" y="1809750"/>
          <a:ext cx="3000000" cy="3000000"/>
        </p:xfrm>
        <a:graphic>
          <a:graphicData uri="http://schemas.openxmlformats.org/drawingml/2006/table">
            <a:tbl>
              <a:tblPr>
                <a:noFill/>
                <a:tableStyleId>{972B554A-0FA2-441A-AD9A-EE96B59D8C75}</a:tableStyleId>
              </a:tblPr>
              <a:tblGrid>
                <a:gridCol w="1809750"/>
                <a:gridCol w="1809750"/>
                <a:gridCol w="1809750"/>
                <a:gridCol w="1809750"/>
              </a:tblGrid>
              <a:tr h="381000">
                <a:tc>
                  <a:txBody>
                    <a:bodyPr/>
                    <a:lstStyle/>
                    <a:p>
                      <a:pPr indent="0" lvl="0" marL="0" rtl="0" algn="l">
                        <a:spcBef>
                          <a:spcPts val="0"/>
                        </a:spcBef>
                        <a:spcAft>
                          <a:spcPts val="0"/>
                        </a:spcAft>
                        <a:buNone/>
                      </a:pPr>
                      <a:r>
                        <a:rPr lang="en"/>
                        <a:t>Metric/Model</a:t>
                      </a:r>
                      <a:endParaRPr/>
                    </a:p>
                  </a:txBody>
                  <a:tcPr marT="91425" marB="91425" marR="91425" marL="91425"/>
                </a:tc>
                <a:tc>
                  <a:txBody>
                    <a:bodyPr/>
                    <a:lstStyle/>
                    <a:p>
                      <a:pPr indent="0" lvl="0" marL="0" rtl="0" algn="l">
                        <a:spcBef>
                          <a:spcPts val="0"/>
                        </a:spcBef>
                        <a:spcAft>
                          <a:spcPts val="0"/>
                        </a:spcAft>
                        <a:buNone/>
                      </a:pPr>
                      <a:r>
                        <a:rPr lang="en"/>
                        <a:t>CDCN</a:t>
                      </a:r>
                      <a:endParaRPr/>
                    </a:p>
                  </a:txBody>
                  <a:tcPr marT="91425" marB="91425" marR="91425" marL="91425"/>
                </a:tc>
                <a:tc>
                  <a:txBody>
                    <a:bodyPr/>
                    <a:lstStyle/>
                    <a:p>
                      <a:pPr indent="0" lvl="0" marL="0" rtl="0" algn="l">
                        <a:spcBef>
                          <a:spcPts val="0"/>
                        </a:spcBef>
                        <a:spcAft>
                          <a:spcPts val="0"/>
                        </a:spcAft>
                        <a:buNone/>
                      </a:pPr>
                      <a:r>
                        <a:rPr lang="en"/>
                        <a:t>CDC-Densenet</a:t>
                      </a:r>
                      <a:endParaRPr/>
                    </a:p>
                  </a:txBody>
                  <a:tcPr marT="91425" marB="91425" marR="91425" marL="91425"/>
                </a:tc>
                <a:tc>
                  <a:txBody>
                    <a:bodyPr/>
                    <a:lstStyle/>
                    <a:p>
                      <a:pPr indent="0" lvl="0" marL="0" rtl="0" algn="l">
                        <a:spcBef>
                          <a:spcPts val="0"/>
                        </a:spcBef>
                        <a:spcAft>
                          <a:spcPts val="0"/>
                        </a:spcAft>
                        <a:buNone/>
                      </a:pPr>
                      <a:r>
                        <a:rPr lang="en"/>
                        <a:t>Densenet-ViT</a:t>
                      </a:r>
                      <a:endParaRPr/>
                    </a:p>
                  </a:txBody>
                  <a:tcPr marT="91425" marB="91425" marR="91425" marL="91425"/>
                </a:tc>
              </a:tr>
              <a:tr h="381000">
                <a:tc>
                  <a:txBody>
                    <a:bodyPr/>
                    <a:lstStyle/>
                    <a:p>
                      <a:pPr indent="0" lvl="0" marL="0" rtl="0" algn="l">
                        <a:spcBef>
                          <a:spcPts val="0"/>
                        </a:spcBef>
                        <a:spcAft>
                          <a:spcPts val="0"/>
                        </a:spcAft>
                        <a:buNone/>
                      </a:pPr>
                      <a:r>
                        <a:rPr lang="en"/>
                        <a:t>APCER%</a:t>
                      </a:r>
                      <a:endParaRPr/>
                    </a:p>
                  </a:txBody>
                  <a:tcPr marT="91425" marB="91425" marR="91425" marL="91425"/>
                </a:tc>
                <a:tc>
                  <a:txBody>
                    <a:bodyPr/>
                    <a:lstStyle/>
                    <a:p>
                      <a:pPr indent="0" lvl="0" marL="0" rtl="0" algn="l">
                        <a:spcBef>
                          <a:spcPts val="0"/>
                        </a:spcBef>
                        <a:spcAft>
                          <a:spcPts val="0"/>
                        </a:spcAft>
                        <a:buNone/>
                      </a:pPr>
                      <a:r>
                        <a:rPr lang="en"/>
                        <a:t>0.21</a:t>
                      </a:r>
                      <a:endParaRPr/>
                    </a:p>
                  </a:txBody>
                  <a:tcPr marT="91425" marB="91425" marR="91425" marL="91425"/>
                </a:tc>
                <a:tc>
                  <a:txBody>
                    <a:bodyPr/>
                    <a:lstStyle/>
                    <a:p>
                      <a:pPr indent="0" lvl="0" marL="0" rtl="0" algn="l">
                        <a:spcBef>
                          <a:spcPts val="0"/>
                        </a:spcBef>
                        <a:spcAft>
                          <a:spcPts val="0"/>
                        </a:spcAft>
                        <a:buNone/>
                      </a:pPr>
                      <a:r>
                        <a:rPr lang="en"/>
                        <a:t>1.67</a:t>
                      </a:r>
                      <a:endParaRPr/>
                    </a:p>
                  </a:txBody>
                  <a:tcPr marT="91425" marB="91425" marR="91425" marL="91425"/>
                </a:tc>
                <a:tc>
                  <a:txBody>
                    <a:bodyPr/>
                    <a:lstStyle/>
                    <a:p>
                      <a:pPr indent="0" lvl="0" marL="0" rtl="0" algn="l">
                        <a:spcBef>
                          <a:spcPts val="0"/>
                        </a:spcBef>
                        <a:spcAft>
                          <a:spcPts val="0"/>
                        </a:spcAft>
                        <a:buNone/>
                      </a:pPr>
                      <a:r>
                        <a:rPr lang="en"/>
                        <a:t>2.87</a:t>
                      </a:r>
                      <a:endParaRPr/>
                    </a:p>
                  </a:txBody>
                  <a:tcPr marT="91425" marB="91425" marR="91425" marL="91425"/>
                </a:tc>
              </a:tr>
              <a:tr h="381000">
                <a:tc>
                  <a:txBody>
                    <a:bodyPr/>
                    <a:lstStyle/>
                    <a:p>
                      <a:pPr indent="0" lvl="0" marL="0" rtl="0" algn="l">
                        <a:spcBef>
                          <a:spcPts val="0"/>
                        </a:spcBef>
                        <a:spcAft>
                          <a:spcPts val="0"/>
                        </a:spcAft>
                        <a:buNone/>
                      </a:pPr>
                      <a:r>
                        <a:rPr lang="en"/>
                        <a:t>BPCER%</a:t>
                      </a:r>
                      <a:endParaRPr/>
                    </a:p>
                  </a:txBody>
                  <a:tcPr marT="91425" marB="91425" marR="91425" marL="91425"/>
                </a:tc>
                <a:tc>
                  <a:txBody>
                    <a:bodyPr/>
                    <a:lstStyle/>
                    <a:p>
                      <a:pPr indent="0" lvl="0" marL="0" rtl="0" algn="l">
                        <a:spcBef>
                          <a:spcPts val="0"/>
                        </a:spcBef>
                        <a:spcAft>
                          <a:spcPts val="0"/>
                        </a:spcAft>
                        <a:buNone/>
                      </a:pPr>
                      <a:r>
                        <a:rPr lang="en"/>
                        <a:t>3.09</a:t>
                      </a:r>
                      <a:endParaRPr/>
                    </a:p>
                  </a:txBody>
                  <a:tcPr marT="91425" marB="91425" marR="91425" marL="91425"/>
                </a:tc>
                <a:tc>
                  <a:txBody>
                    <a:bodyPr/>
                    <a:lstStyle/>
                    <a:p>
                      <a:pPr indent="0" lvl="0" marL="0" rtl="0" algn="l">
                        <a:spcBef>
                          <a:spcPts val="0"/>
                        </a:spcBef>
                        <a:spcAft>
                          <a:spcPts val="0"/>
                        </a:spcAft>
                        <a:buNone/>
                      </a:pPr>
                      <a:r>
                        <a:rPr lang="en"/>
                        <a:t>6.92</a:t>
                      </a:r>
                      <a:endParaRPr/>
                    </a:p>
                  </a:txBody>
                  <a:tcPr marT="91425" marB="91425" marR="91425" marL="91425"/>
                </a:tc>
                <a:tc>
                  <a:txBody>
                    <a:bodyPr/>
                    <a:lstStyle/>
                    <a:p>
                      <a:pPr indent="0" lvl="0" marL="0" rtl="0" algn="l">
                        <a:spcBef>
                          <a:spcPts val="0"/>
                        </a:spcBef>
                        <a:spcAft>
                          <a:spcPts val="0"/>
                        </a:spcAft>
                        <a:buNone/>
                      </a:pPr>
                      <a:r>
                        <a:rPr lang="en"/>
                        <a:t>0.61</a:t>
                      </a:r>
                      <a:endParaRPr/>
                    </a:p>
                  </a:txBody>
                  <a:tcPr marT="91425" marB="91425" marR="91425" marL="91425"/>
                </a:tc>
              </a:tr>
              <a:tr h="381000">
                <a:tc>
                  <a:txBody>
                    <a:bodyPr/>
                    <a:lstStyle/>
                    <a:p>
                      <a:pPr indent="0" lvl="0" marL="0" rtl="0" algn="l">
                        <a:spcBef>
                          <a:spcPts val="0"/>
                        </a:spcBef>
                        <a:spcAft>
                          <a:spcPts val="0"/>
                        </a:spcAft>
                        <a:buNone/>
                      </a:pPr>
                      <a:r>
                        <a:rPr lang="en"/>
                        <a:t>ACER%</a:t>
                      </a:r>
                      <a:endParaRPr/>
                    </a:p>
                  </a:txBody>
                  <a:tcPr marT="91425" marB="91425" marR="91425" marL="91425"/>
                </a:tc>
                <a:tc>
                  <a:txBody>
                    <a:bodyPr/>
                    <a:lstStyle/>
                    <a:p>
                      <a:pPr indent="0" lvl="0" marL="0" rtl="0" algn="l">
                        <a:spcBef>
                          <a:spcPts val="0"/>
                        </a:spcBef>
                        <a:spcAft>
                          <a:spcPts val="0"/>
                        </a:spcAft>
                        <a:buNone/>
                      </a:pPr>
                      <a:r>
                        <a:rPr lang="en"/>
                        <a:t>1.66</a:t>
                      </a:r>
                      <a:endParaRPr/>
                    </a:p>
                  </a:txBody>
                  <a:tcPr marT="91425" marB="91425" marR="91425" marL="91425"/>
                </a:tc>
                <a:tc>
                  <a:txBody>
                    <a:bodyPr/>
                    <a:lstStyle/>
                    <a:p>
                      <a:pPr indent="0" lvl="0" marL="0" rtl="0" algn="l">
                        <a:spcBef>
                          <a:spcPts val="0"/>
                        </a:spcBef>
                        <a:spcAft>
                          <a:spcPts val="0"/>
                        </a:spcAft>
                        <a:buNone/>
                      </a:pPr>
                      <a:r>
                        <a:rPr lang="en"/>
                        <a:t>4.30</a:t>
                      </a:r>
                      <a:endParaRPr/>
                    </a:p>
                  </a:txBody>
                  <a:tcPr marT="91425" marB="91425" marR="91425" marL="91425"/>
                </a:tc>
                <a:tc>
                  <a:txBody>
                    <a:bodyPr/>
                    <a:lstStyle/>
                    <a:p>
                      <a:pPr indent="0" lvl="0" marL="0" rtl="0" algn="l">
                        <a:spcBef>
                          <a:spcPts val="0"/>
                        </a:spcBef>
                        <a:spcAft>
                          <a:spcPts val="0"/>
                        </a:spcAft>
                        <a:buNone/>
                      </a:pPr>
                      <a:r>
                        <a:rPr lang="en"/>
                        <a:t>1.74</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67" name="Google Shape;67;p15"/>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Datasets used in paper</a:t>
            </a:r>
            <a:endParaRPr sz="1700"/>
          </a:p>
          <a:p>
            <a:pPr indent="-330200" lvl="0" marL="457200" rtl="0" algn="l">
              <a:spcBef>
                <a:spcPts val="1200"/>
              </a:spcBef>
              <a:spcAft>
                <a:spcPts val="0"/>
              </a:spcAft>
              <a:buSzPts val="1600"/>
              <a:buChar char="●"/>
            </a:pPr>
            <a:r>
              <a:rPr lang="en" sz="1600"/>
              <a:t>OULU-NPU, SiW</a:t>
            </a:r>
            <a:r>
              <a:rPr lang="en" sz="1600"/>
              <a:t>,</a:t>
            </a:r>
            <a:r>
              <a:rPr lang="en" sz="1600"/>
              <a:t> CASIA-MFSD, Replay-Attack, MSU-MFSD and SiW-M datasets used</a:t>
            </a:r>
            <a:endParaRPr sz="16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3"/>
              </a:rPr>
              <a:t>https://openaccess.thecvf.com/content_CVPR_2020/papers/Yu_Searching_Central_Difference_Convolutional_Networks_for_Face_Anti-Spoofing_CVPR_2020_paper.pdf</a:t>
            </a: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116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Results (Test Metrics)</a:t>
            </a:r>
            <a:endParaRPr sz="1920"/>
          </a:p>
        </p:txBody>
      </p:sp>
      <p:sp>
        <p:nvSpPr>
          <p:cNvPr id="255" name="Google Shape;255;p42"/>
          <p:cNvSpPr txBox="1"/>
          <p:nvPr>
            <p:ph idx="1" type="body"/>
          </p:nvPr>
        </p:nvSpPr>
        <p:spPr>
          <a:xfrm>
            <a:off x="311700" y="745700"/>
            <a:ext cx="8520600" cy="407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700"/>
              <a:t>Densenet-ViT performing better than CDC-Densenet and metrics close to CDCN</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200"/>
              <a:t>Densenet-ViT: APCER: 2.87% (Higher APCER indicates it is more likely to incorrectly classify genuine faces as attacks.)</a:t>
            </a:r>
            <a:endParaRPr sz="1200"/>
          </a:p>
          <a:p>
            <a:pPr indent="0" lvl="0" marL="914400" rtl="0" algn="l">
              <a:spcBef>
                <a:spcPts val="1200"/>
              </a:spcBef>
              <a:spcAft>
                <a:spcPts val="0"/>
              </a:spcAft>
              <a:buNone/>
            </a:pPr>
            <a:r>
              <a:rPr lang="en" sz="1200"/>
              <a:t>BPCER: 0.61% (Lower BPCER indicates it is less likely to incorrectly classify attacks as genuine.)</a:t>
            </a:r>
            <a:endParaRPr sz="1200"/>
          </a:p>
          <a:p>
            <a:pPr indent="0" lvl="0" marL="0" rtl="0" algn="l">
              <a:spcBef>
                <a:spcPts val="1200"/>
              </a:spcBef>
              <a:spcAft>
                <a:spcPts val="0"/>
              </a:spcAft>
              <a:buNone/>
            </a:pPr>
            <a:r>
              <a:rPr lang="en" sz="1200"/>
              <a:t>CDCN:	            APCER: 0.21% (Lower APCER indicates it is less likely to incorrectly classify genuine faces as attacks.)</a:t>
            </a:r>
            <a:endParaRPr sz="1200"/>
          </a:p>
          <a:p>
            <a:pPr indent="457200" lvl="0" marL="0" rtl="0" algn="l">
              <a:spcBef>
                <a:spcPts val="1200"/>
              </a:spcBef>
              <a:spcAft>
                <a:spcPts val="0"/>
              </a:spcAft>
              <a:buNone/>
            </a:pPr>
            <a:r>
              <a:rPr lang="en" sz="1200"/>
              <a:t>            BPCER: 3.1% (Higher BPCER indicates it is more likely to incorrectly classify attacks as genuine.)</a:t>
            </a:r>
            <a:endParaRPr sz="1200"/>
          </a:p>
          <a:p>
            <a:pPr indent="0" lvl="0" marL="0" rtl="0" algn="l">
              <a:spcBef>
                <a:spcPts val="1200"/>
              </a:spcBef>
              <a:spcAft>
                <a:spcPts val="0"/>
              </a:spcAft>
              <a:buNone/>
            </a:pPr>
            <a:r>
              <a:rPr lang="en" sz="1200"/>
              <a:t>Densenet-ViT is better for high-security applications as it is less likely to incorrectly classify attacks as genuine (lower BPCER). However, it might cause some inconvenience by potentially classifying genuine faces as attacks (higher APCER).</a:t>
            </a:r>
            <a:endParaRPr sz="1200"/>
          </a:p>
          <a:p>
            <a:pPr indent="0" lvl="0" marL="0" rtl="0" algn="l">
              <a:spcBef>
                <a:spcPts val="1200"/>
              </a:spcBef>
              <a:spcAft>
                <a:spcPts val="1200"/>
              </a:spcAft>
              <a:buNone/>
            </a:pPr>
            <a:r>
              <a:rPr lang="en" sz="1200"/>
              <a:t>CDCN is more convenient for genuine users as it is less likely to classify genuine faces as attacks (lower APCER). However, it is more prone to allowing some attacks (higher BPCER), which may not be suitable for high-security applications.</a:t>
            </a:r>
            <a:endParaRPr sz="1200"/>
          </a:p>
        </p:txBody>
      </p:sp>
      <p:graphicFrame>
        <p:nvGraphicFramePr>
          <p:cNvPr id="256" name="Google Shape;256;p42"/>
          <p:cNvGraphicFramePr/>
          <p:nvPr/>
        </p:nvGraphicFramePr>
        <p:xfrm>
          <a:off x="2331325" y="1105550"/>
          <a:ext cx="3000000" cy="3000000"/>
        </p:xfrm>
        <a:graphic>
          <a:graphicData uri="http://schemas.openxmlformats.org/drawingml/2006/table">
            <a:tbl>
              <a:tblPr>
                <a:noFill/>
                <a:tableStyleId>{972B554A-0FA2-441A-AD9A-EE96B59D8C75}</a:tableStyleId>
              </a:tblPr>
              <a:tblGrid>
                <a:gridCol w="1493775"/>
                <a:gridCol w="1493775"/>
                <a:gridCol w="1493775"/>
              </a:tblGrid>
              <a:tr h="233075">
                <a:tc>
                  <a:txBody>
                    <a:bodyPr/>
                    <a:lstStyle/>
                    <a:p>
                      <a:pPr indent="0" lvl="0" marL="0" rtl="0" algn="l">
                        <a:spcBef>
                          <a:spcPts val="0"/>
                        </a:spcBef>
                        <a:spcAft>
                          <a:spcPts val="0"/>
                        </a:spcAft>
                        <a:buNone/>
                      </a:pPr>
                      <a:r>
                        <a:rPr lang="en" sz="1000"/>
                        <a:t>Metric/Model</a:t>
                      </a:r>
                      <a:endParaRPr sz="1000"/>
                    </a:p>
                  </a:txBody>
                  <a:tcPr marT="91425" marB="91425" marR="91425" marL="91425"/>
                </a:tc>
                <a:tc>
                  <a:txBody>
                    <a:bodyPr/>
                    <a:lstStyle/>
                    <a:p>
                      <a:pPr indent="0" lvl="0" marL="0" rtl="0" algn="l">
                        <a:spcBef>
                          <a:spcPts val="0"/>
                        </a:spcBef>
                        <a:spcAft>
                          <a:spcPts val="0"/>
                        </a:spcAft>
                        <a:buNone/>
                      </a:pPr>
                      <a:r>
                        <a:rPr lang="en" sz="1000"/>
                        <a:t>CDCN</a:t>
                      </a:r>
                      <a:endParaRPr sz="1000"/>
                    </a:p>
                  </a:txBody>
                  <a:tcPr marT="91425" marB="91425" marR="91425" marL="91425"/>
                </a:tc>
                <a:tc>
                  <a:txBody>
                    <a:bodyPr/>
                    <a:lstStyle/>
                    <a:p>
                      <a:pPr indent="0" lvl="0" marL="0" rtl="0" algn="l">
                        <a:spcBef>
                          <a:spcPts val="0"/>
                        </a:spcBef>
                        <a:spcAft>
                          <a:spcPts val="0"/>
                        </a:spcAft>
                        <a:buNone/>
                      </a:pPr>
                      <a:r>
                        <a:rPr lang="en" sz="1000"/>
                        <a:t>Densenet-ViT</a:t>
                      </a:r>
                      <a:endParaRPr sz="1000"/>
                    </a:p>
                  </a:txBody>
                  <a:tcPr marT="91425" marB="91425" marR="91425" marL="91425"/>
                </a:tc>
              </a:tr>
              <a:tr h="233075">
                <a:tc>
                  <a:txBody>
                    <a:bodyPr/>
                    <a:lstStyle/>
                    <a:p>
                      <a:pPr indent="0" lvl="0" marL="0" rtl="0" algn="l">
                        <a:spcBef>
                          <a:spcPts val="0"/>
                        </a:spcBef>
                        <a:spcAft>
                          <a:spcPts val="0"/>
                        </a:spcAft>
                        <a:buNone/>
                      </a:pPr>
                      <a:r>
                        <a:rPr lang="en" sz="1000"/>
                        <a:t>APCER%</a:t>
                      </a:r>
                      <a:endParaRPr sz="1000"/>
                    </a:p>
                  </a:txBody>
                  <a:tcPr marT="91425" marB="91425" marR="91425" marL="91425"/>
                </a:tc>
                <a:tc>
                  <a:txBody>
                    <a:bodyPr/>
                    <a:lstStyle/>
                    <a:p>
                      <a:pPr indent="0" lvl="0" marL="0" rtl="0" algn="l">
                        <a:spcBef>
                          <a:spcPts val="0"/>
                        </a:spcBef>
                        <a:spcAft>
                          <a:spcPts val="0"/>
                        </a:spcAft>
                        <a:buNone/>
                      </a:pPr>
                      <a:r>
                        <a:rPr lang="en" sz="1000"/>
                        <a:t>0.21</a:t>
                      </a:r>
                      <a:endParaRPr sz="1000"/>
                    </a:p>
                  </a:txBody>
                  <a:tcPr marT="91425" marB="91425" marR="91425" marL="91425"/>
                </a:tc>
                <a:tc>
                  <a:txBody>
                    <a:bodyPr/>
                    <a:lstStyle/>
                    <a:p>
                      <a:pPr indent="0" lvl="0" marL="0" rtl="0" algn="l">
                        <a:spcBef>
                          <a:spcPts val="0"/>
                        </a:spcBef>
                        <a:spcAft>
                          <a:spcPts val="0"/>
                        </a:spcAft>
                        <a:buNone/>
                      </a:pPr>
                      <a:r>
                        <a:rPr lang="en" sz="1000"/>
                        <a:t>2.87</a:t>
                      </a:r>
                      <a:endParaRPr sz="1000"/>
                    </a:p>
                  </a:txBody>
                  <a:tcPr marT="91425" marB="91425" marR="91425" marL="91425"/>
                </a:tc>
              </a:tr>
              <a:tr h="233075">
                <a:tc>
                  <a:txBody>
                    <a:bodyPr/>
                    <a:lstStyle/>
                    <a:p>
                      <a:pPr indent="0" lvl="0" marL="0" rtl="0" algn="l">
                        <a:spcBef>
                          <a:spcPts val="0"/>
                        </a:spcBef>
                        <a:spcAft>
                          <a:spcPts val="0"/>
                        </a:spcAft>
                        <a:buNone/>
                      </a:pPr>
                      <a:r>
                        <a:rPr lang="en" sz="1000"/>
                        <a:t>BPCER%</a:t>
                      </a:r>
                      <a:endParaRPr sz="1000"/>
                    </a:p>
                  </a:txBody>
                  <a:tcPr marT="91425" marB="91425" marR="91425" marL="91425"/>
                </a:tc>
                <a:tc>
                  <a:txBody>
                    <a:bodyPr/>
                    <a:lstStyle/>
                    <a:p>
                      <a:pPr indent="0" lvl="0" marL="0" rtl="0" algn="l">
                        <a:spcBef>
                          <a:spcPts val="0"/>
                        </a:spcBef>
                        <a:spcAft>
                          <a:spcPts val="0"/>
                        </a:spcAft>
                        <a:buNone/>
                      </a:pPr>
                      <a:r>
                        <a:rPr lang="en" sz="1000"/>
                        <a:t>3.09</a:t>
                      </a:r>
                      <a:endParaRPr sz="1000"/>
                    </a:p>
                  </a:txBody>
                  <a:tcPr marT="91425" marB="91425" marR="91425" marL="91425"/>
                </a:tc>
                <a:tc>
                  <a:txBody>
                    <a:bodyPr/>
                    <a:lstStyle/>
                    <a:p>
                      <a:pPr indent="0" lvl="0" marL="0" rtl="0" algn="l">
                        <a:spcBef>
                          <a:spcPts val="0"/>
                        </a:spcBef>
                        <a:spcAft>
                          <a:spcPts val="0"/>
                        </a:spcAft>
                        <a:buNone/>
                      </a:pPr>
                      <a:r>
                        <a:rPr lang="en" sz="1000"/>
                        <a:t>0.61</a:t>
                      </a:r>
                      <a:endParaRPr sz="1000"/>
                    </a:p>
                  </a:txBody>
                  <a:tcPr marT="91425" marB="91425" marR="91425" marL="91425"/>
                </a:tc>
              </a:tr>
              <a:tr h="233075">
                <a:tc>
                  <a:txBody>
                    <a:bodyPr/>
                    <a:lstStyle/>
                    <a:p>
                      <a:pPr indent="0" lvl="0" marL="0" rtl="0" algn="l">
                        <a:spcBef>
                          <a:spcPts val="0"/>
                        </a:spcBef>
                        <a:spcAft>
                          <a:spcPts val="0"/>
                        </a:spcAft>
                        <a:buNone/>
                      </a:pPr>
                      <a:r>
                        <a:rPr lang="en" sz="1000"/>
                        <a:t>ACER%</a:t>
                      </a:r>
                      <a:endParaRPr sz="1000"/>
                    </a:p>
                  </a:txBody>
                  <a:tcPr marT="91425" marB="91425" marR="91425" marL="91425"/>
                </a:tc>
                <a:tc>
                  <a:txBody>
                    <a:bodyPr/>
                    <a:lstStyle/>
                    <a:p>
                      <a:pPr indent="0" lvl="0" marL="0" rtl="0" algn="l">
                        <a:spcBef>
                          <a:spcPts val="0"/>
                        </a:spcBef>
                        <a:spcAft>
                          <a:spcPts val="0"/>
                        </a:spcAft>
                        <a:buNone/>
                      </a:pPr>
                      <a:r>
                        <a:rPr lang="en" sz="1000"/>
                        <a:t>1.66</a:t>
                      </a:r>
                      <a:endParaRPr sz="1000"/>
                    </a:p>
                  </a:txBody>
                  <a:tcPr marT="91425" marB="91425" marR="91425" marL="91425"/>
                </a:tc>
                <a:tc>
                  <a:txBody>
                    <a:bodyPr/>
                    <a:lstStyle/>
                    <a:p>
                      <a:pPr indent="0" lvl="0" marL="0" rtl="0" algn="l">
                        <a:spcBef>
                          <a:spcPts val="0"/>
                        </a:spcBef>
                        <a:spcAft>
                          <a:spcPts val="0"/>
                        </a:spcAft>
                        <a:buNone/>
                      </a:pPr>
                      <a:r>
                        <a:rPr lang="en" sz="1000"/>
                        <a:t>1.74</a:t>
                      </a:r>
                      <a:endParaRPr sz="1000"/>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262" name="Google Shape;262;p43"/>
          <p:cNvSpPr txBox="1"/>
          <p:nvPr>
            <p:ph idx="1" type="body"/>
          </p:nvPr>
        </p:nvSpPr>
        <p:spPr>
          <a:xfrm>
            <a:off x="311700" y="770650"/>
            <a:ext cx="8520600" cy="41415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600"/>
              <a:t>Links</a:t>
            </a:r>
            <a:endParaRPr sz="1600"/>
          </a:p>
          <a:p>
            <a:pPr indent="-330200" lvl="0" marL="457200" rtl="0" algn="l">
              <a:spcBef>
                <a:spcPts val="1200"/>
              </a:spcBef>
              <a:spcAft>
                <a:spcPts val="0"/>
              </a:spcAft>
              <a:buSzPts val="1600"/>
              <a:buAutoNum type="arabicPeriod"/>
            </a:pPr>
            <a:r>
              <a:rPr lang="en" sz="1700" u="sng">
                <a:solidFill>
                  <a:schemeClr val="accent5"/>
                </a:solidFill>
                <a:hlinkClick r:id="rId3">
                  <a:extLst>
                    <a:ext uri="{A12FA001-AC4F-418D-AE19-62706E023703}">
                      <ahyp:hlinkClr val="tx"/>
                    </a:ext>
                  </a:extLst>
                </a:hlinkClick>
              </a:rPr>
              <a:t>https://github.com/ZitongYu/CDCN/tree/master</a:t>
            </a:r>
            <a:endParaRPr sz="1600"/>
          </a:p>
          <a:p>
            <a:pPr indent="-330200" lvl="0" marL="457200" rtl="0" algn="l">
              <a:spcBef>
                <a:spcPts val="0"/>
              </a:spcBef>
              <a:spcAft>
                <a:spcPts val="0"/>
              </a:spcAft>
              <a:buSzPts val="1600"/>
              <a:buAutoNum type="arabicPeriod"/>
            </a:pPr>
            <a:r>
              <a:rPr lang="en" sz="1700" u="sng">
                <a:solidFill>
                  <a:schemeClr val="accent5"/>
                </a:solidFill>
                <a:hlinkClick r:id="rId4">
                  <a:extLst>
                    <a:ext uri="{A12FA001-AC4F-418D-AE19-62706E023703}">
                      <ahyp:hlinkClr val="tx"/>
                    </a:ext>
                  </a:extLst>
                </a:hlinkClick>
              </a:rPr>
              <a:t>https://github.com/laoshiwei/face-anti-spoofing</a:t>
            </a:r>
            <a:endParaRPr sz="1600"/>
          </a:p>
          <a:p>
            <a:pPr indent="-330200" lvl="0" marL="457200" rtl="0" algn="l">
              <a:spcBef>
                <a:spcPts val="0"/>
              </a:spcBef>
              <a:spcAft>
                <a:spcPts val="0"/>
              </a:spcAft>
              <a:buSzPts val="1600"/>
              <a:buAutoNum type="arabicPeriod"/>
            </a:pPr>
            <a:r>
              <a:rPr lang="en" sz="1700" u="sng">
                <a:solidFill>
                  <a:schemeClr val="accent5"/>
                </a:solidFill>
                <a:hlinkClick r:id="rId5">
                  <a:extLst>
                    <a:ext uri="{A12FA001-AC4F-418D-AE19-62706E023703}">
                      <ahyp:hlinkClr val="tx"/>
                    </a:ext>
                  </a:extLst>
                </a:hlinkClick>
              </a:rPr>
              <a:t>https://gitlab.idiap.ch/bob/bob.paper.deep_pix_bis_pad.icb2019</a:t>
            </a:r>
            <a:endParaRPr sz="1600"/>
          </a:p>
          <a:p>
            <a:pPr indent="-330200" lvl="0" marL="457200" rtl="0" algn="l">
              <a:spcBef>
                <a:spcPts val="0"/>
              </a:spcBef>
              <a:spcAft>
                <a:spcPts val="0"/>
              </a:spcAft>
              <a:buSzPts val="1600"/>
              <a:buAutoNum type="arabicPeriod"/>
            </a:pPr>
            <a:r>
              <a:rPr lang="en" sz="1700" u="sng">
                <a:solidFill>
                  <a:schemeClr val="accent5"/>
                </a:solidFill>
                <a:hlinkClick r:id="rId6">
                  <a:extLst>
                    <a:ext uri="{A12FA001-AC4F-418D-AE19-62706E023703}">
                      <ahyp:hlinkClr val="tx"/>
                    </a:ext>
                  </a:extLst>
                </a:hlinkClick>
              </a:rPr>
              <a:t>https://github.com/Saiyam26/Face-Anti-Spoofing-using-DeePixBiS</a:t>
            </a:r>
            <a:endParaRPr sz="1600"/>
          </a:p>
          <a:p>
            <a:pPr indent="-330200" lvl="0" marL="457200" rtl="0" algn="l">
              <a:spcBef>
                <a:spcPts val="0"/>
              </a:spcBef>
              <a:spcAft>
                <a:spcPts val="0"/>
              </a:spcAft>
              <a:buSzPts val="1600"/>
              <a:buAutoNum type="arabicPeriod"/>
            </a:pPr>
            <a:r>
              <a:rPr lang="en" sz="1600" u="sng">
                <a:solidFill>
                  <a:schemeClr val="hlink"/>
                </a:solidFill>
                <a:hlinkClick r:id="rId7"/>
              </a:rPr>
              <a:t>https://ieeexplore.ieee.org/stamp/stamp.jsp?tp=&amp;arnumber=8987370</a:t>
            </a:r>
            <a:endParaRPr sz="1600"/>
          </a:p>
          <a:p>
            <a:pPr indent="-330200" lvl="0" marL="457200" rtl="0" algn="l">
              <a:spcBef>
                <a:spcPts val="0"/>
              </a:spcBef>
              <a:spcAft>
                <a:spcPts val="0"/>
              </a:spcAft>
              <a:buSzPts val="1600"/>
              <a:buAutoNum type="arabicPeriod"/>
            </a:pPr>
            <a:r>
              <a:rPr lang="en" sz="1600" u="sng">
                <a:solidFill>
                  <a:schemeClr val="hlink"/>
                </a:solidFill>
                <a:hlinkClick r:id="rId8"/>
              </a:rPr>
              <a:t>https://openaccess.thecvf.com/content_CVPR_2020/papers/Yu_Searching_Central_Difference_Convolutional_Networks_for_Face_Anti-Spoofing_CVPR_2020_paper.pdf</a:t>
            </a:r>
            <a:endParaRPr sz="1600"/>
          </a:p>
          <a:p>
            <a:pPr indent="-330200" lvl="0" marL="457200" rtl="0" algn="l">
              <a:spcBef>
                <a:spcPts val="0"/>
              </a:spcBef>
              <a:spcAft>
                <a:spcPts val="0"/>
              </a:spcAft>
              <a:buSzPts val="1600"/>
              <a:buAutoNum type="arabicPeriod"/>
            </a:pPr>
            <a:r>
              <a:rPr lang="en" sz="1600" u="sng">
                <a:solidFill>
                  <a:schemeClr val="hlink"/>
                </a:solidFill>
                <a:hlinkClick r:id="rId9"/>
              </a:rPr>
              <a:t>http://parnec.nuaa.edu.cn/_upload/tpl/02/db/731/template731/pages/xtan/NUAAImposterDB_download.html</a:t>
            </a:r>
            <a:endParaRPr sz="1600"/>
          </a:p>
          <a:p>
            <a:pPr indent="-330200" lvl="0" marL="457200" rtl="0" algn="l">
              <a:spcBef>
                <a:spcPts val="0"/>
              </a:spcBef>
              <a:spcAft>
                <a:spcPts val="0"/>
              </a:spcAft>
              <a:buSzPts val="1600"/>
              <a:buAutoNum type="arabicPeriod"/>
            </a:pPr>
            <a:r>
              <a:rPr lang="en" sz="1600" u="sng">
                <a:solidFill>
                  <a:schemeClr val="hlink"/>
                </a:solidFill>
                <a:hlinkClick r:id="rId10"/>
              </a:rPr>
              <a:t>https://www.researchgate.net/publication/334170752_Leveraging_Sparse_and_Dense_Features_for_Reliable_State_Estimation_in_Urban_Environments</a:t>
            </a:r>
            <a:r>
              <a:rPr lang="en" sz="1600"/>
              <a:t> </a:t>
            </a:r>
            <a:endParaRPr sz="1600"/>
          </a:p>
          <a:p>
            <a:pPr indent="-330200" lvl="0" marL="457200" rtl="0" algn="l">
              <a:spcBef>
                <a:spcPts val="0"/>
              </a:spcBef>
              <a:spcAft>
                <a:spcPts val="0"/>
              </a:spcAft>
              <a:buSzPts val="1600"/>
              <a:buAutoNum type="arabicPeriod"/>
            </a:pPr>
            <a:r>
              <a:rPr lang="en" sz="1600" u="sng">
                <a:solidFill>
                  <a:schemeClr val="hlink"/>
                </a:solidFill>
                <a:hlinkClick r:id="rId11"/>
              </a:rPr>
              <a:t>https://ieeexplore.ieee.org/stamp/stamp.jsp?arnumber=9484333</a:t>
            </a:r>
            <a:endParaRPr sz="1600"/>
          </a:p>
          <a:p>
            <a:pPr indent="-330200" lvl="0" marL="457200" rtl="0" algn="l">
              <a:spcBef>
                <a:spcPts val="0"/>
              </a:spcBef>
              <a:spcAft>
                <a:spcPts val="0"/>
              </a:spcAft>
              <a:buSzPts val="1600"/>
              <a:buAutoNum type="arabicPeriod"/>
            </a:pPr>
            <a:r>
              <a:rPr lang="en" sz="1600" u="sng">
                <a:solidFill>
                  <a:schemeClr val="hlink"/>
                </a:solidFill>
                <a:hlinkClick r:id="rId12"/>
              </a:rPr>
              <a:t>https://github.com/pineapple45/anti-face-spoofing-techniques/blob/master/Siamese-Network-Anti-spoofing/DataGeneration.ipynb</a:t>
            </a:r>
            <a:r>
              <a:rPr lang="en" sz="1600"/>
              <a:t>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Dataset </a:t>
            </a:r>
            <a:r>
              <a:rPr lang="en" sz="1920"/>
              <a:t>References</a:t>
            </a:r>
            <a:endParaRPr sz="1920"/>
          </a:p>
        </p:txBody>
      </p:sp>
      <p:sp>
        <p:nvSpPr>
          <p:cNvPr id="268" name="Google Shape;268;p44"/>
          <p:cNvSpPr txBox="1"/>
          <p:nvPr>
            <p:ph idx="1" type="body"/>
          </p:nvPr>
        </p:nvSpPr>
        <p:spPr>
          <a:xfrm>
            <a:off x="311700" y="770650"/>
            <a:ext cx="8520600" cy="4141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Dataset Papers &amp; Links</a:t>
            </a:r>
            <a:endParaRPr sz="1600"/>
          </a:p>
          <a:p>
            <a:pPr indent="-330200" lvl="0" marL="457200" rtl="0" algn="l">
              <a:spcBef>
                <a:spcPts val="1200"/>
              </a:spcBef>
              <a:spcAft>
                <a:spcPts val="0"/>
              </a:spcAft>
              <a:buSzPts val="1600"/>
              <a:buAutoNum type="arabicPeriod"/>
            </a:pPr>
            <a:r>
              <a:rPr lang="en" sz="1700" u="sng">
                <a:solidFill>
                  <a:schemeClr val="hlink"/>
                </a:solidFill>
                <a:hlinkClick r:id="rId3"/>
              </a:rPr>
              <a:t>https://sites.google.com/site/oulunpudatabase/</a:t>
            </a:r>
            <a:endParaRPr sz="1700"/>
          </a:p>
          <a:p>
            <a:pPr indent="-330200" lvl="0" marL="457200" rtl="0" algn="l">
              <a:spcBef>
                <a:spcPts val="0"/>
              </a:spcBef>
              <a:spcAft>
                <a:spcPts val="0"/>
              </a:spcAft>
              <a:buSzPts val="1600"/>
              <a:buAutoNum type="arabicPeriod"/>
            </a:pPr>
            <a:r>
              <a:rPr lang="en" sz="1700"/>
              <a:t>Z. Boulkenafet, J. Komulainen, L. Li, X. Feng and A. Hadid, "OULU-NPU: A Mobile Face Presentation Attack Database with Real-World Variations", 12th IEEE International Conference on Automatic Face &amp; Gesture Recognition (FG 2017), 2017, pp. 612-618, doi: 10.1109/FG.2017.77.</a:t>
            </a:r>
            <a:endParaRPr sz="1700"/>
          </a:p>
          <a:p>
            <a:pPr indent="-336550" lvl="0" marL="457200" rtl="0" algn="l">
              <a:spcBef>
                <a:spcPts val="0"/>
              </a:spcBef>
              <a:spcAft>
                <a:spcPts val="0"/>
              </a:spcAft>
              <a:buSzPts val="1700"/>
              <a:buAutoNum type="arabicPeriod"/>
            </a:pPr>
            <a:r>
              <a:rPr lang="en" sz="1700" u="sng">
                <a:solidFill>
                  <a:schemeClr val="hlink"/>
                </a:solidFill>
                <a:hlinkClick r:id="rId4"/>
              </a:rPr>
              <a:t>https://www.idiap.ch/en/dataset/replayattack</a:t>
            </a:r>
            <a:endParaRPr sz="1700"/>
          </a:p>
          <a:p>
            <a:pPr indent="-336550" lvl="0" marL="457200" rtl="0" algn="l">
              <a:spcBef>
                <a:spcPts val="0"/>
              </a:spcBef>
              <a:spcAft>
                <a:spcPts val="0"/>
              </a:spcAft>
              <a:buSzPts val="1700"/>
              <a:buAutoNum type="arabicPeriod"/>
            </a:pPr>
            <a:r>
              <a:rPr lang="en" sz="1700"/>
              <a:t>Chingovska, A. Anjos, S. Marcel,"On the Effectiveness of Local Binary Patterns in Face Anti-spoofing"; IEEE BIOSIG, 2012.</a:t>
            </a:r>
            <a:endParaRPr sz="17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274" name="Google Shape;274;p45"/>
          <p:cNvSpPr txBox="1"/>
          <p:nvPr>
            <p:ph idx="1" type="body"/>
          </p:nvPr>
        </p:nvSpPr>
        <p:spPr>
          <a:xfrm>
            <a:off x="311700" y="770650"/>
            <a:ext cx="8520600" cy="37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Papers</a:t>
            </a:r>
            <a:endParaRPr sz="1600"/>
          </a:p>
          <a:p>
            <a:pPr indent="-330200" lvl="0" marL="457200" rtl="0" algn="l">
              <a:spcBef>
                <a:spcPts val="1200"/>
              </a:spcBef>
              <a:spcAft>
                <a:spcPts val="0"/>
              </a:spcAft>
              <a:buSzPts val="1600"/>
              <a:buAutoNum type="arabicPeriod"/>
            </a:pPr>
            <a:r>
              <a:rPr lang="en" sz="1600"/>
              <a:t>Yu, Zitong, et al. "Searching central difference convolutional networks for face anti-spoofing." Proceedings of the IEEE/CVF Conference on Computer Vision and Pattern Recognition. 2020.</a:t>
            </a:r>
            <a:endParaRPr sz="1600"/>
          </a:p>
          <a:p>
            <a:pPr indent="-330200" lvl="0" marL="457200" rtl="0" algn="l">
              <a:spcBef>
                <a:spcPts val="0"/>
              </a:spcBef>
              <a:spcAft>
                <a:spcPts val="0"/>
              </a:spcAft>
              <a:buSzPts val="1600"/>
              <a:buAutoNum type="arabicPeriod"/>
            </a:pPr>
            <a:r>
              <a:rPr lang="en" sz="1600"/>
              <a:t>George, Anjith, and Sébastien Marcel. "Deep pixel-wise binary supervision for face presentation attack detection." 2019 International Conference on Biometrics (ICB). IEEE, 2019.</a:t>
            </a:r>
            <a:endParaRPr sz="1600"/>
          </a:p>
          <a:p>
            <a:pPr indent="-330200" lvl="0" marL="457200" rtl="0" algn="l">
              <a:spcBef>
                <a:spcPts val="0"/>
              </a:spcBef>
              <a:spcAft>
                <a:spcPts val="0"/>
              </a:spcAft>
              <a:buSzPts val="1600"/>
              <a:buAutoNum type="arabicPeriod"/>
            </a:pPr>
            <a:r>
              <a:rPr lang="en" sz="1600"/>
              <a:t>George, Anjith, and Sébastien Marcel. "On the effectiveness of vision transformers for zero-shot face anti-spoofing." 2021 IEEE International Joint Conference on Biometrics (IJCB). IEEE, 2021.</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73" name="Google Shape;73;p16"/>
          <p:cNvSpPr txBox="1"/>
          <p:nvPr>
            <p:ph idx="1" type="body"/>
          </p:nvPr>
        </p:nvSpPr>
        <p:spPr>
          <a:xfrm>
            <a:off x="311700" y="914150"/>
            <a:ext cx="8520600" cy="4065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rPr lang="en" sz="2810"/>
              <a:t>For face anti-spoofing task, </a:t>
            </a:r>
            <a:endParaRPr sz="2810"/>
          </a:p>
          <a:p>
            <a:pPr indent="0" lvl="0" marL="0" rtl="0" algn="l">
              <a:spcBef>
                <a:spcPts val="1200"/>
              </a:spcBef>
              <a:spcAft>
                <a:spcPts val="0"/>
              </a:spcAft>
              <a:buNone/>
            </a:pPr>
            <a:r>
              <a:rPr lang="en" sz="2810"/>
              <a:t>both the intensity-level semantic info,</a:t>
            </a:r>
            <a:endParaRPr sz="2810"/>
          </a:p>
          <a:p>
            <a:pPr indent="0" lvl="0" marL="0" rtl="0" algn="l">
              <a:spcBef>
                <a:spcPts val="1200"/>
              </a:spcBef>
              <a:spcAft>
                <a:spcPts val="0"/>
              </a:spcAft>
              <a:buNone/>
            </a:pPr>
            <a:r>
              <a:rPr lang="en" sz="2810"/>
              <a:t>gradient-level detailed info are</a:t>
            </a:r>
            <a:endParaRPr sz="2810"/>
          </a:p>
          <a:p>
            <a:pPr indent="0" lvl="0" marL="0" rtl="0" algn="l">
              <a:spcBef>
                <a:spcPts val="1200"/>
              </a:spcBef>
              <a:spcAft>
                <a:spcPts val="0"/>
              </a:spcAft>
              <a:buNone/>
            </a:pPr>
            <a:r>
              <a:rPr lang="en" sz="2810"/>
              <a:t>crucial for distinguishing</a:t>
            </a:r>
            <a:endParaRPr sz="2810"/>
          </a:p>
          <a:p>
            <a:pPr indent="0" lvl="0" marL="0" rtl="0" algn="l">
              <a:spcBef>
                <a:spcPts val="1200"/>
              </a:spcBef>
              <a:spcAft>
                <a:spcPts val="0"/>
              </a:spcAft>
              <a:buNone/>
            </a:pPr>
            <a:r>
              <a:rPr lang="en" sz="2810"/>
              <a:t>the living and spoofing faces</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So, a more generalized formula would be</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74" name="Google Shape;74;p16"/>
          <p:cNvPicPr preferRelativeResize="0"/>
          <p:nvPr/>
        </p:nvPicPr>
        <p:blipFill>
          <a:blip r:embed="rId3">
            <a:alphaModFix/>
          </a:blip>
          <a:stretch>
            <a:fillRect/>
          </a:stretch>
        </p:blipFill>
        <p:spPr>
          <a:xfrm>
            <a:off x="4246825" y="3262350"/>
            <a:ext cx="4211875" cy="1663750"/>
          </a:xfrm>
          <a:prstGeom prst="rect">
            <a:avLst/>
          </a:prstGeom>
          <a:noFill/>
          <a:ln>
            <a:noFill/>
          </a:ln>
        </p:spPr>
      </p:pic>
      <p:pic>
        <p:nvPicPr>
          <p:cNvPr id="75" name="Google Shape;75;p16"/>
          <p:cNvPicPr preferRelativeResize="0"/>
          <p:nvPr/>
        </p:nvPicPr>
        <p:blipFill>
          <a:blip r:embed="rId4">
            <a:alphaModFix/>
          </a:blip>
          <a:stretch>
            <a:fillRect/>
          </a:stretch>
        </p:blipFill>
        <p:spPr>
          <a:xfrm>
            <a:off x="4246822" y="914137"/>
            <a:ext cx="4288625" cy="2206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81" name="Google Shape;81;p17"/>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82" name="Google Shape;82;p17"/>
          <p:cNvPicPr preferRelativeResize="0"/>
          <p:nvPr/>
        </p:nvPicPr>
        <p:blipFill>
          <a:blip r:embed="rId3">
            <a:alphaModFix/>
          </a:blip>
          <a:stretch>
            <a:fillRect/>
          </a:stretch>
        </p:blipFill>
        <p:spPr>
          <a:xfrm>
            <a:off x="5417774" y="1003997"/>
            <a:ext cx="3414525" cy="1756700"/>
          </a:xfrm>
          <a:prstGeom prst="rect">
            <a:avLst/>
          </a:prstGeom>
          <a:noFill/>
          <a:ln>
            <a:noFill/>
          </a:ln>
        </p:spPr>
      </p:pic>
      <p:pic>
        <p:nvPicPr>
          <p:cNvPr id="83" name="Google Shape;83;p17"/>
          <p:cNvPicPr preferRelativeResize="0"/>
          <p:nvPr/>
        </p:nvPicPr>
        <p:blipFill rotWithShape="1">
          <a:blip r:embed="rId4">
            <a:alphaModFix/>
          </a:blip>
          <a:srcRect b="-8410" l="0" r="0" t="8410"/>
          <a:stretch/>
        </p:blipFill>
        <p:spPr>
          <a:xfrm>
            <a:off x="356338" y="2987400"/>
            <a:ext cx="4924425" cy="933450"/>
          </a:xfrm>
          <a:prstGeom prst="rect">
            <a:avLst/>
          </a:prstGeom>
          <a:noFill/>
          <a:ln>
            <a:noFill/>
          </a:ln>
        </p:spPr>
      </p:pic>
      <p:pic>
        <p:nvPicPr>
          <p:cNvPr id="84" name="Google Shape;84;p17"/>
          <p:cNvPicPr preferRelativeResize="0"/>
          <p:nvPr/>
        </p:nvPicPr>
        <p:blipFill>
          <a:blip r:embed="rId5">
            <a:alphaModFix/>
          </a:blip>
          <a:stretch>
            <a:fillRect/>
          </a:stretch>
        </p:blipFill>
        <p:spPr>
          <a:xfrm>
            <a:off x="311700" y="1629725"/>
            <a:ext cx="5013725" cy="113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90" name="Google Shape;90;p18"/>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91" name="Google Shape;91;p18"/>
          <p:cNvPicPr preferRelativeResize="0"/>
          <p:nvPr/>
        </p:nvPicPr>
        <p:blipFill rotWithShape="1">
          <a:blip r:embed="rId3">
            <a:alphaModFix/>
          </a:blip>
          <a:srcRect b="-8410" l="0" r="0" t="8410"/>
          <a:stretch/>
        </p:blipFill>
        <p:spPr>
          <a:xfrm>
            <a:off x="3848988" y="1047213"/>
            <a:ext cx="4924425" cy="933450"/>
          </a:xfrm>
          <a:prstGeom prst="rect">
            <a:avLst/>
          </a:prstGeom>
          <a:noFill/>
          <a:ln>
            <a:noFill/>
          </a:ln>
        </p:spPr>
      </p:pic>
      <p:pic>
        <p:nvPicPr>
          <p:cNvPr id="92" name="Google Shape;92;p18"/>
          <p:cNvPicPr preferRelativeResize="0"/>
          <p:nvPr/>
        </p:nvPicPr>
        <p:blipFill>
          <a:blip r:embed="rId4">
            <a:alphaModFix/>
          </a:blip>
          <a:stretch>
            <a:fillRect/>
          </a:stretch>
        </p:blipFill>
        <p:spPr>
          <a:xfrm>
            <a:off x="1782038" y="2055100"/>
            <a:ext cx="5579925" cy="277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98" name="Google Shape;98;p19"/>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Datasets used</a:t>
            </a:r>
            <a:endParaRPr sz="1700"/>
          </a:p>
          <a:p>
            <a:pPr indent="-336550" lvl="0" marL="457200" rtl="0" algn="l">
              <a:spcBef>
                <a:spcPts val="1200"/>
              </a:spcBef>
              <a:spcAft>
                <a:spcPts val="0"/>
              </a:spcAft>
              <a:buSzPts val="1700"/>
              <a:buChar char="●"/>
            </a:pPr>
            <a:r>
              <a:rPr lang="en" sz="1700"/>
              <a:t>Replay-Mobile and OULU-NPU datasets were used</a:t>
            </a:r>
            <a:endParaRPr sz="17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3"/>
              </a:rPr>
              <a:t>https://ieeexplore.ieee.org/stamp/stamp.jsp?tp=&amp;arnumber=8987370</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04" name="Google Shape;104;p20"/>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1200"/>
              </a:spcAft>
              <a:buNone/>
            </a:pPr>
            <a:r>
              <a:t/>
            </a:r>
            <a:endParaRPr sz="1700"/>
          </a:p>
        </p:txBody>
      </p:sp>
      <p:pic>
        <p:nvPicPr>
          <p:cNvPr id="105" name="Google Shape;105;p20"/>
          <p:cNvPicPr preferRelativeResize="0"/>
          <p:nvPr/>
        </p:nvPicPr>
        <p:blipFill>
          <a:blip r:embed="rId3">
            <a:alphaModFix/>
          </a:blip>
          <a:stretch>
            <a:fillRect/>
          </a:stretch>
        </p:blipFill>
        <p:spPr>
          <a:xfrm>
            <a:off x="1766175" y="849250"/>
            <a:ext cx="5344875" cy="406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11" name="Google Shape;111;p21"/>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12" name="Google Shape;112;p21"/>
          <p:cNvPicPr preferRelativeResize="0"/>
          <p:nvPr/>
        </p:nvPicPr>
        <p:blipFill>
          <a:blip r:embed="rId3">
            <a:alphaModFix/>
          </a:blip>
          <a:stretch>
            <a:fillRect/>
          </a:stretch>
        </p:blipFill>
        <p:spPr>
          <a:xfrm>
            <a:off x="651488" y="1099749"/>
            <a:ext cx="7841025" cy="373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