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9029ccb3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9029ccb3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9029cc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9029cc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9029ccb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9029ccb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029ccb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029ccb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9029ccb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9029ccb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029cc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029cc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9029ccb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9029ccb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9029ccb3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9029ccb3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9029ccb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9029ccb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9029ccb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9029ccb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9029ccb3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9029ccb3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9029ccb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9029ccb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029ccb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029ccb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9029ccb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9029ccb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9029ccb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9029ccb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9029ccb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9029ccb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9029ccb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9029ccb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9029ccb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9029ccb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9029ccb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9029ccb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029ccb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029ccb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eeexplore.ieee.org/stamp/stamp.jsp?tp=&amp;arnumber=898737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pytorch.org/hub/pytorch_vision_dense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ieeexplore.ieee.org/stamp/stamp.jsp?tp=&amp;arnumber=948433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12" Type="http://schemas.openxmlformats.org/officeDocument/2006/relationships/hyperlink" Target="https://github.com/pineapple45/anti-face-spoofing-techniques/blob/master/Siamese-Network-Anti-spoofing/DataGeneration.ipynb"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ieeexplore.ieee.org/stamp/stamp.jsp?tp=&amp;arnumber=8987370"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6" name="Google Shape;116;p2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https://ieeexplore.ieee.org/stamp/stamp.jsp?tp=&amp;arnumber=8987370</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2" name="Google Shape;122;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23" name="Google Shape;123;p23"/>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9" name="Google Shape;129;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0" name="Google Shape;130;p24"/>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6" name="Google Shape;136;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7" name="Google Shape;137;p25"/>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38" name="Google Shape;138;p25"/>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4" name="Google Shape;144;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5" name="Google Shape;145;p26"/>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46" name="Google Shape;146;p26"/>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2" name="Google Shape;152;p27"/>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https://ieeexplore.ieee.org/stamp/stamp.jsp?tp=&amp;arnumber=9484333</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8" name="Google Shape;158;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9" name="Google Shape;159;p28"/>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5" name="Google Shape;165;p29"/>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76" name="Google Shape;176;p31"/>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mobile face presentation attack database with real-world variations</a:t>
            </a:r>
            <a:endParaRPr sz="1700"/>
          </a:p>
          <a:p>
            <a:pPr indent="-336550" lvl="0" marL="457200" rtl="0" algn="l">
              <a:spcBef>
                <a:spcPts val="1200"/>
              </a:spcBef>
              <a:spcAft>
                <a:spcPts val="0"/>
              </a:spcAft>
              <a:buSzPts val="1700"/>
              <a:buChar char="●"/>
            </a:pPr>
            <a:r>
              <a:rPr lang="en" sz="1700"/>
              <a:t>4950 real access and attack videos that were </a:t>
            </a:r>
            <a:endParaRPr sz="1700"/>
          </a:p>
          <a:p>
            <a:pPr indent="-336550" lvl="0" marL="457200" rtl="0" algn="l">
              <a:spcBef>
                <a:spcPts val="0"/>
              </a:spcBef>
              <a:spcAft>
                <a:spcPts val="0"/>
              </a:spcAft>
              <a:buSzPts val="1700"/>
              <a:buChar char="●"/>
            </a:pPr>
            <a:r>
              <a:rPr lang="en" sz="1700"/>
              <a:t>recorded using front facing cameras of six different smartphones</a:t>
            </a:r>
            <a:endParaRPr sz="1700"/>
          </a:p>
          <a:p>
            <a:pPr indent="-336550" lvl="0" marL="457200" rtl="0" algn="l">
              <a:spcBef>
                <a:spcPts val="0"/>
              </a:spcBef>
              <a:spcAft>
                <a:spcPts val="0"/>
              </a:spcAft>
              <a:buSzPts val="1700"/>
              <a:buChar char="●"/>
            </a:pPr>
            <a:r>
              <a:rPr lang="en" sz="1700"/>
              <a:t>video length was limited to five seconds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77" name="Google Shape;177;p31"/>
          <p:cNvPicPr preferRelativeResize="0"/>
          <p:nvPr/>
        </p:nvPicPr>
        <p:blipFill>
          <a:blip r:embed="rId3">
            <a:alphaModFix/>
          </a:blip>
          <a:stretch>
            <a:fillRect/>
          </a:stretch>
        </p:blipFill>
        <p:spPr>
          <a:xfrm>
            <a:off x="1100125" y="2443550"/>
            <a:ext cx="6943725" cy="186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dk2"/>
                </a:solidFill>
              </a:rPr>
              <a:t>Recap</a:t>
            </a:r>
            <a:endParaRPr sz="5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83" name="Google Shape;183;p32"/>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addition to the video files, the eye locations for each video is also given as text files</a:t>
            </a:r>
            <a:endParaRPr sz="1700"/>
          </a:p>
          <a:p>
            <a:pPr indent="0" lvl="0" marL="0" rtl="0" algn="l">
              <a:spcBef>
                <a:spcPts val="1200"/>
              </a:spcBef>
              <a:spcAft>
                <a:spcPts val="0"/>
              </a:spcAft>
              <a:buNone/>
            </a:pPr>
            <a:r>
              <a:rPr lang="en" sz="1700"/>
              <a:t>num_frame, x_eye_left, y_eye_left, x_eye_right, y_eye_right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84" name="Google Shape;184;p32"/>
          <p:cNvPicPr preferRelativeResize="0"/>
          <p:nvPr/>
        </p:nvPicPr>
        <p:blipFill>
          <a:blip r:embed="rId3">
            <a:alphaModFix/>
          </a:blip>
          <a:stretch>
            <a:fillRect/>
          </a:stretch>
        </p:blipFill>
        <p:spPr>
          <a:xfrm>
            <a:off x="405412" y="2027299"/>
            <a:ext cx="8333174" cy="154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0" name="Google Shape;190;p33"/>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each subject we have 5 files</a:t>
            </a:r>
            <a:endParaRPr sz="1700"/>
          </a:p>
          <a:p>
            <a:pPr indent="-336550" lvl="0" marL="457200" rtl="0" algn="l">
              <a:spcBef>
                <a:spcPts val="1200"/>
              </a:spcBef>
              <a:spcAft>
                <a:spcPts val="0"/>
              </a:spcAft>
              <a:buSzPts val="1700"/>
              <a:buChar char="●"/>
            </a:pPr>
            <a:r>
              <a:rPr lang="en" sz="1700"/>
              <a:t>1 - real</a:t>
            </a:r>
            <a:endParaRPr sz="1700"/>
          </a:p>
          <a:p>
            <a:pPr indent="-336550" lvl="0" marL="457200" rtl="0" algn="l">
              <a:spcBef>
                <a:spcPts val="0"/>
              </a:spcBef>
              <a:spcAft>
                <a:spcPts val="0"/>
              </a:spcAft>
              <a:buSzPts val="1700"/>
              <a:buChar char="●"/>
            </a:pPr>
            <a:r>
              <a:rPr lang="en" sz="1700"/>
              <a:t>2,3 - print attacks (printed photo on a paper was fixed or hand-held)</a:t>
            </a:r>
            <a:endParaRPr sz="1700"/>
          </a:p>
          <a:p>
            <a:pPr indent="-336550" lvl="0" marL="457200" rtl="0" algn="l">
              <a:spcBef>
                <a:spcPts val="0"/>
              </a:spcBef>
              <a:spcAft>
                <a:spcPts val="0"/>
              </a:spcAft>
              <a:buSzPts val="1700"/>
              <a:buChar char="●"/>
            </a:pPr>
            <a:r>
              <a:rPr lang="en" sz="1700"/>
              <a:t>4,5 - replay attacks (a recording of the person in a device was fixed or hand-held)</a:t>
            </a:r>
            <a:endParaRPr sz="1700"/>
          </a:p>
          <a:p>
            <a:pPr indent="0" lvl="0" marL="0" rtl="0" algn="l">
              <a:spcBef>
                <a:spcPts val="1200"/>
              </a:spcBef>
              <a:spcAft>
                <a:spcPts val="120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6" name="Google Shape;196;p34"/>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evaluation protocols, usually used in papers using this dataset</a:t>
            </a:r>
            <a:endParaRPr sz="1700"/>
          </a:p>
          <a:p>
            <a:pPr indent="0" lvl="0" marL="0" rtl="0" algn="l">
              <a:spcBef>
                <a:spcPts val="1200"/>
              </a:spcBef>
              <a:spcAft>
                <a:spcPts val="1200"/>
              </a:spcAft>
              <a:buNone/>
            </a:pPr>
            <a:r>
              <a:t/>
            </a:r>
            <a:endParaRPr sz="1700"/>
          </a:p>
        </p:txBody>
      </p:sp>
      <p:pic>
        <p:nvPicPr>
          <p:cNvPr id="197" name="Google Shape;197;p34"/>
          <p:cNvPicPr preferRelativeResize="0"/>
          <p:nvPr/>
        </p:nvPicPr>
        <p:blipFill>
          <a:blip r:embed="rId3">
            <a:alphaModFix/>
          </a:blip>
          <a:stretch>
            <a:fillRect/>
          </a:stretch>
        </p:blipFill>
        <p:spPr>
          <a:xfrm>
            <a:off x="953438" y="1179650"/>
            <a:ext cx="7237126" cy="347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03" name="Google Shape;203;p35"/>
          <p:cNvSpPr txBox="1"/>
          <p:nvPr>
            <p:ph idx="1" type="body"/>
          </p:nvPr>
        </p:nvSpPr>
        <p:spPr>
          <a:xfrm>
            <a:off x="311700" y="717500"/>
            <a:ext cx="85206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Example from dataset                                      What we finally need   </a:t>
            </a:r>
            <a:endParaRPr sz="1700"/>
          </a:p>
        </p:txBody>
      </p:sp>
      <p:pic>
        <p:nvPicPr>
          <p:cNvPr id="204" name="Google Shape;204;p35"/>
          <p:cNvPicPr preferRelativeResize="0"/>
          <p:nvPr/>
        </p:nvPicPr>
        <p:blipFill>
          <a:blip r:embed="rId3">
            <a:alphaModFix/>
          </a:blip>
          <a:stretch>
            <a:fillRect/>
          </a:stretch>
        </p:blipFill>
        <p:spPr>
          <a:xfrm>
            <a:off x="538050" y="1054125"/>
            <a:ext cx="2100700" cy="3514649"/>
          </a:xfrm>
          <a:prstGeom prst="rect">
            <a:avLst/>
          </a:prstGeom>
          <a:noFill/>
          <a:ln>
            <a:noFill/>
          </a:ln>
        </p:spPr>
      </p:pic>
      <p:pic>
        <p:nvPicPr>
          <p:cNvPr id="205" name="Google Shape;205;p35"/>
          <p:cNvPicPr preferRelativeResize="0"/>
          <p:nvPr/>
        </p:nvPicPr>
        <p:blipFill>
          <a:blip r:embed="rId4">
            <a:alphaModFix/>
          </a:blip>
          <a:stretch>
            <a:fillRect/>
          </a:stretch>
        </p:blipFill>
        <p:spPr>
          <a:xfrm>
            <a:off x="4171150" y="1735070"/>
            <a:ext cx="4661149" cy="2373425"/>
          </a:xfrm>
          <a:prstGeom prst="rect">
            <a:avLst/>
          </a:prstGeom>
          <a:noFill/>
          <a:ln>
            <a:noFill/>
          </a:ln>
        </p:spPr>
      </p:pic>
      <p:sp>
        <p:nvSpPr>
          <p:cNvPr id="206" name="Google Shape;206;p35"/>
          <p:cNvSpPr/>
          <p:nvPr/>
        </p:nvSpPr>
        <p:spPr>
          <a:xfrm>
            <a:off x="2746800" y="2651700"/>
            <a:ext cx="1290300" cy="3891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5"/>
          <p:cNvSpPr/>
          <p:nvPr/>
        </p:nvSpPr>
        <p:spPr>
          <a:xfrm>
            <a:off x="2846250" y="870025"/>
            <a:ext cx="1091400" cy="12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35"/>
          <p:cNvSpPr txBox="1"/>
          <p:nvPr/>
        </p:nvSpPr>
        <p:spPr>
          <a:xfrm>
            <a:off x="912950" y="4568775"/>
            <a:ext cx="135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1_1_01_1.avi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14" name="Google Shape;214;p36"/>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Typically we use a fixed frame division rate (near to the video’s frame rate) to split the video files into images. </a:t>
            </a:r>
            <a:endParaRPr sz="1700"/>
          </a:p>
          <a:p>
            <a:pPr indent="-336550" lvl="0" marL="457200" rtl="0" algn="l">
              <a:spcBef>
                <a:spcPts val="0"/>
              </a:spcBef>
              <a:spcAft>
                <a:spcPts val="0"/>
              </a:spcAft>
              <a:buSzPts val="1700"/>
              <a:buChar char="●"/>
            </a:pPr>
            <a:r>
              <a:rPr lang="en" sz="1700"/>
              <a:t>But in this case we have txt files with eye coordinates for each frame of the video</a:t>
            </a:r>
            <a:endParaRPr sz="1700"/>
          </a:p>
          <a:p>
            <a:pPr indent="-336550" lvl="0" marL="457200" rtl="0" algn="l">
              <a:spcBef>
                <a:spcPts val="0"/>
              </a:spcBef>
              <a:spcAft>
                <a:spcPts val="0"/>
              </a:spcAft>
              <a:buSzPts val="1700"/>
              <a:buChar char="●"/>
            </a:pPr>
            <a:r>
              <a:rPr lang="en" sz="1700"/>
              <a:t>So we can instead get the exact frames from the txt file (avoids duplicates)</a:t>
            </a:r>
            <a:endParaRPr sz="1700"/>
          </a:p>
          <a:p>
            <a:pPr indent="-336550" lvl="0" marL="457200" rtl="0" algn="l">
              <a:spcBef>
                <a:spcPts val="0"/>
              </a:spcBef>
              <a:spcAft>
                <a:spcPts val="0"/>
              </a:spcAft>
              <a:buSzPts val="1700"/>
              <a:buChar char="●"/>
            </a:pPr>
            <a:r>
              <a:rPr lang="en" sz="1700"/>
              <a:t>We need to apply face detection algorithm on each image/frame </a:t>
            </a:r>
            <a:endParaRPr sz="1700"/>
          </a:p>
          <a:p>
            <a:pPr indent="-336550" lvl="1" marL="800100" rtl="0" algn="l">
              <a:spcBef>
                <a:spcPts val="0"/>
              </a:spcBef>
              <a:spcAft>
                <a:spcPts val="0"/>
              </a:spcAft>
              <a:buSzPts val="1700"/>
              <a:buChar char="○"/>
            </a:pPr>
            <a:r>
              <a:rPr lang="en" sz="1700"/>
              <a:t>Because we don’t want pixel information from the surroundings to affect our training process.</a:t>
            </a:r>
            <a:endParaRPr sz="1700"/>
          </a:p>
          <a:p>
            <a:pPr indent="-336550" lvl="1" marL="800100" rtl="0" algn="l">
              <a:spcBef>
                <a:spcPts val="0"/>
              </a:spcBef>
              <a:spcAft>
                <a:spcPts val="0"/>
              </a:spcAft>
              <a:buSzPts val="1700"/>
              <a:buChar char="○"/>
            </a:pPr>
            <a:r>
              <a:rPr lang="en" sz="1700"/>
              <a:t>Opencv’s Haar Cascade Classifier is used</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0" name="Google Shape;220;p37"/>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Options for face detection algorithms were (pretrained)</a:t>
            </a:r>
            <a:endParaRPr sz="1700"/>
          </a:p>
          <a:p>
            <a:pPr indent="0" lvl="0" marL="0" rtl="0" algn="l">
              <a:spcBef>
                <a:spcPts val="1200"/>
              </a:spcBef>
              <a:spcAft>
                <a:spcPts val="0"/>
              </a:spcAft>
              <a:buNone/>
            </a:pPr>
            <a:r>
              <a:rPr lang="en" sz="1700"/>
              <a:t>Haar Cascades, MTCNN, Dlib's Face Detector, SSD, YOLO, RetinaNet etc.</a:t>
            </a:r>
            <a:endParaRPr sz="1700"/>
          </a:p>
          <a:p>
            <a:pPr indent="0" lvl="0" marL="0" rtl="0" algn="l">
              <a:spcBef>
                <a:spcPts val="1200"/>
              </a:spcBef>
              <a:spcAft>
                <a:spcPts val="0"/>
              </a:spcAft>
              <a:buNone/>
            </a:pPr>
            <a:r>
              <a:rPr lang="en" sz="1700"/>
              <a:t>Choosing the right model is a trade off between speed and accuracy.</a:t>
            </a:r>
            <a:endParaRPr sz="1700"/>
          </a:p>
          <a:p>
            <a:pPr indent="0" lvl="0" marL="0" rtl="0" algn="l">
              <a:spcBef>
                <a:spcPts val="1200"/>
              </a:spcBef>
              <a:spcAft>
                <a:spcPts val="0"/>
              </a:spcAft>
              <a:buNone/>
            </a:pPr>
            <a:r>
              <a:rPr lang="en" sz="1700"/>
              <a:t>Haar cascades are generally considered one of the fastest methods for face detection.</a:t>
            </a:r>
            <a:endParaRPr sz="1700"/>
          </a:p>
          <a:p>
            <a:pPr indent="0" lvl="0" marL="0" rtl="0" algn="l">
              <a:spcBef>
                <a:spcPts val="1200"/>
              </a:spcBef>
              <a:spcAft>
                <a:spcPts val="0"/>
              </a:spcAft>
              <a:buNone/>
            </a:pPr>
            <a:r>
              <a:rPr lang="en" sz="1700"/>
              <a:t>While it may not be as accurate as MTCNN or SSD or YOLO it is fast</a:t>
            </a:r>
            <a:endParaRPr sz="1700"/>
          </a:p>
          <a:p>
            <a:pPr indent="0" lvl="0" marL="0" rtl="0" algn="l">
              <a:spcBef>
                <a:spcPts val="1200"/>
              </a:spcBef>
              <a:spcAft>
                <a:spcPts val="0"/>
              </a:spcAft>
              <a:buNone/>
            </a:pPr>
            <a:r>
              <a:rPr lang="en" sz="1600"/>
              <a:t>Haar-like features are simple, rectangular filters used in the Haar cascade object detection </a:t>
            </a:r>
            <a:endParaRPr sz="1600"/>
          </a:p>
          <a:p>
            <a:pPr indent="0" lvl="0" marL="0" rtl="0" algn="l">
              <a:spcBef>
                <a:spcPts val="1200"/>
              </a:spcBef>
              <a:spcAft>
                <a:spcPts val="0"/>
              </a:spcAft>
              <a:buNone/>
            </a:pPr>
            <a:r>
              <a:rPr lang="en" sz="1700"/>
              <a:t>Upon testing MTCNN although available through python’s MTCNN library is slow.</a:t>
            </a:r>
            <a:endParaRPr sz="1700"/>
          </a:p>
          <a:p>
            <a:pPr indent="0" lvl="0" marL="0" rtl="0" algn="l">
              <a:spcBef>
                <a:spcPts val="1200"/>
              </a:spcBef>
              <a:spcAft>
                <a:spcPts val="1200"/>
              </a:spcAft>
              <a:buNone/>
            </a:pPr>
            <a:r>
              <a:rPr lang="en" sz="1700"/>
              <a:t>Others are slightly time consuming to implement or slow.</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6" name="Google Shape;226;p38"/>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Haar Cascades was the best available option that could handle the processing in a short time for such a large dataset (OULU-NPU is around 95 Gb).</a:t>
            </a:r>
            <a:endParaRPr sz="1700"/>
          </a:p>
          <a:p>
            <a:pPr indent="0" lvl="0" marL="0" rtl="0" algn="l">
              <a:spcBef>
                <a:spcPts val="1200"/>
              </a:spcBef>
              <a:spcAft>
                <a:spcPts val="1200"/>
              </a:spcAft>
              <a:buNone/>
            </a:pPr>
            <a:r>
              <a:rPr lang="en" sz="1700"/>
              <a:t>But disadvantage was accuracy (Anomalies as shown below or no detections in image)											</a:t>
            </a:r>
            <a:endParaRPr sz="1700"/>
          </a:p>
        </p:txBody>
      </p:sp>
      <p:pic>
        <p:nvPicPr>
          <p:cNvPr id="227" name="Google Shape;227;p38"/>
          <p:cNvPicPr preferRelativeResize="0"/>
          <p:nvPr/>
        </p:nvPicPr>
        <p:blipFill>
          <a:blip r:embed="rId3">
            <a:alphaModFix/>
          </a:blip>
          <a:stretch>
            <a:fillRect/>
          </a:stretch>
        </p:blipFill>
        <p:spPr>
          <a:xfrm>
            <a:off x="1900225" y="1861325"/>
            <a:ext cx="5343525" cy="2781300"/>
          </a:xfrm>
          <a:prstGeom prst="rect">
            <a:avLst/>
          </a:prstGeom>
          <a:noFill/>
          <a:ln>
            <a:noFill/>
          </a:ln>
        </p:spPr>
      </p:pic>
      <p:sp>
        <p:nvSpPr>
          <p:cNvPr id="228" name="Google Shape;228;p38"/>
          <p:cNvSpPr/>
          <p:nvPr/>
        </p:nvSpPr>
        <p:spPr>
          <a:xfrm>
            <a:off x="5842025" y="2812075"/>
            <a:ext cx="1179300" cy="87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34" name="Google Shape;234;p39"/>
          <p:cNvSpPr txBox="1"/>
          <p:nvPr>
            <p:ph idx="1" type="body"/>
          </p:nvPr>
        </p:nvSpPr>
        <p:spPr>
          <a:xfrm>
            <a:off x="311700" y="734475"/>
            <a:ext cx="8520600" cy="38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We can use the eye coordinates in each frame to get an estimate of the face region.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Through extensive testing we can get the right </a:t>
            </a:r>
            <a:r>
              <a:rPr lang="en" sz="1700"/>
              <a:t>hyperparameters</a:t>
            </a:r>
            <a:r>
              <a:rPr lang="en" sz="1700"/>
              <a:t> that give least number of anomalous detections / no detections.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235" name="Google Shape;235;p39"/>
          <p:cNvPicPr preferRelativeResize="0"/>
          <p:nvPr/>
        </p:nvPicPr>
        <p:blipFill>
          <a:blip r:embed="rId3">
            <a:alphaModFix/>
          </a:blip>
          <a:stretch>
            <a:fillRect/>
          </a:stretch>
        </p:blipFill>
        <p:spPr>
          <a:xfrm>
            <a:off x="1447800" y="1514463"/>
            <a:ext cx="6248400" cy="1057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1" name="Google Shape;241;p40"/>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t>Haar Cascades: </a:t>
            </a:r>
            <a:endParaRPr sz="1700"/>
          </a:p>
          <a:p>
            <a:pPr indent="0" lvl="0" marL="0" rtl="0" algn="l">
              <a:lnSpc>
                <a:spcPct val="110795"/>
              </a:lnSpc>
              <a:spcBef>
                <a:spcPts val="1200"/>
              </a:spcBef>
              <a:spcAft>
                <a:spcPts val="0"/>
              </a:spcAft>
              <a:buClr>
                <a:schemeClr val="dk1"/>
              </a:buClr>
              <a:buSzPts val="1100"/>
              <a:buFont typeface="Arial"/>
              <a:buNone/>
            </a:pPr>
            <a:r>
              <a:rPr lang="en" sz="1000">
                <a:solidFill>
                  <a:schemeClr val="accent2"/>
                </a:solidFill>
              </a:rPr>
              <a:t>faces </a:t>
            </a:r>
            <a:r>
              <a:rPr b="1" lang="en" sz="1000">
                <a:solidFill>
                  <a:schemeClr val="accent2"/>
                </a:solidFill>
              </a:rPr>
              <a:t>=</a:t>
            </a:r>
            <a:r>
              <a:rPr lang="en" sz="1000">
                <a:solidFill>
                  <a:schemeClr val="accent2"/>
                </a:solidFill>
              </a:rPr>
              <a:t> face_cascade</a:t>
            </a:r>
            <a:r>
              <a:rPr b="1" lang="en" sz="1000">
                <a:solidFill>
                  <a:schemeClr val="accent2"/>
                </a:solidFill>
              </a:rPr>
              <a:t>.</a:t>
            </a:r>
            <a:r>
              <a:rPr lang="en" sz="1000">
                <a:solidFill>
                  <a:schemeClr val="accent2"/>
                </a:solidFill>
              </a:rPr>
              <a:t>detectMultiScale(gray_eyes, scale_factor, min_neighbors)</a:t>
            </a:r>
            <a:endParaRPr sz="1000">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sz="1000">
              <a:solidFill>
                <a:schemeClr val="accent2"/>
              </a:solidFill>
            </a:endParaRPr>
          </a:p>
          <a:p>
            <a:pPr indent="0" lvl="0" marL="0" rtl="0" algn="l">
              <a:spcBef>
                <a:spcPts val="0"/>
              </a:spcBef>
              <a:spcAft>
                <a:spcPts val="0"/>
              </a:spcAft>
              <a:buNone/>
            </a:pPr>
            <a:r>
              <a:rPr lang="en" sz="1700"/>
              <a:t>scale_factor and min_neighbors are two hyperparameters important for making proper detections in a given frame. (used a customized setting for this as well)</a:t>
            </a:r>
            <a:endParaRPr sz="1700"/>
          </a:p>
          <a:p>
            <a:pPr indent="0" lvl="0" marL="0" rtl="0" algn="l">
              <a:spcBef>
                <a:spcPts val="1200"/>
              </a:spcBef>
              <a:spcAft>
                <a:spcPts val="0"/>
              </a:spcAft>
              <a:buNone/>
            </a:pPr>
            <a:r>
              <a:rPr lang="en" sz="1700"/>
              <a:t>Scale_factor: parameter that compensates for objects appearing smaller the farther they are from the camera. When an image is processed at multiple scales, it helps in detecting objects of different sizes in the image</a:t>
            </a:r>
            <a:endParaRPr sz="1700"/>
          </a:p>
          <a:p>
            <a:pPr indent="0" lvl="0" marL="0" rtl="0" algn="l">
              <a:spcBef>
                <a:spcPts val="1200"/>
              </a:spcBef>
              <a:spcAft>
                <a:spcPts val="0"/>
              </a:spcAft>
              <a:buClr>
                <a:schemeClr val="dk1"/>
              </a:buClr>
              <a:buSzPts val="1100"/>
              <a:buFont typeface="Arial"/>
              <a:buNone/>
            </a:pPr>
            <a:r>
              <a:rPr lang="en" sz="1700"/>
              <a:t>Min_neighbors: parameter specifies how many neighbors (bounding boxes) a region needs to have in order to be considered a valid detection.</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7" name="Google Shape;247;p41"/>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entire pre-processing gave:</a:t>
            </a:r>
            <a:endParaRPr sz="1700"/>
          </a:p>
          <a:p>
            <a:pPr indent="0" lvl="0" marL="0" rtl="0" algn="l">
              <a:spcBef>
                <a:spcPts val="1200"/>
              </a:spcBef>
              <a:spcAft>
                <a:spcPts val="0"/>
              </a:spcAft>
              <a:buNone/>
            </a:pPr>
            <a:r>
              <a:rPr lang="en" sz="1700"/>
              <a:t>Train: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Dev: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Test: 	</a:t>
            </a:r>
            <a:endParaRPr sz="1700"/>
          </a:p>
          <a:p>
            <a:pPr indent="0" lvl="0" marL="0" rtl="0" algn="l">
              <a:spcBef>
                <a:spcPts val="1200"/>
              </a:spcBef>
              <a:spcAft>
                <a:spcPts val="1200"/>
              </a:spcAft>
              <a:buNone/>
            </a:pPr>
            <a:r>
              <a:rPr lang="en" sz="1700"/>
              <a:t>					</a:t>
            </a:r>
            <a:endParaRPr sz="1700"/>
          </a:p>
        </p:txBody>
      </p:sp>
      <p:pic>
        <p:nvPicPr>
          <p:cNvPr id="248" name="Google Shape;248;p41"/>
          <p:cNvPicPr preferRelativeResize="0"/>
          <p:nvPr/>
        </p:nvPicPr>
        <p:blipFill>
          <a:blip r:embed="rId3">
            <a:alphaModFix/>
          </a:blip>
          <a:stretch>
            <a:fillRect/>
          </a:stretch>
        </p:blipFill>
        <p:spPr>
          <a:xfrm>
            <a:off x="1297875" y="1161175"/>
            <a:ext cx="5319025" cy="709200"/>
          </a:xfrm>
          <a:prstGeom prst="rect">
            <a:avLst/>
          </a:prstGeom>
          <a:noFill/>
          <a:ln>
            <a:noFill/>
          </a:ln>
        </p:spPr>
      </p:pic>
      <p:pic>
        <p:nvPicPr>
          <p:cNvPr id="249" name="Google Shape;249;p41"/>
          <p:cNvPicPr preferRelativeResize="0"/>
          <p:nvPr/>
        </p:nvPicPr>
        <p:blipFill>
          <a:blip r:embed="rId4">
            <a:alphaModFix/>
          </a:blip>
          <a:stretch>
            <a:fillRect/>
          </a:stretch>
        </p:blipFill>
        <p:spPr>
          <a:xfrm>
            <a:off x="1365275" y="2114900"/>
            <a:ext cx="5251625" cy="643651"/>
          </a:xfrm>
          <a:prstGeom prst="rect">
            <a:avLst/>
          </a:prstGeom>
          <a:noFill/>
          <a:ln>
            <a:noFill/>
          </a:ln>
        </p:spPr>
      </p:pic>
      <p:pic>
        <p:nvPicPr>
          <p:cNvPr id="250" name="Google Shape;250;p41"/>
          <p:cNvPicPr preferRelativeResize="0"/>
          <p:nvPr/>
        </p:nvPicPr>
        <p:blipFill>
          <a:blip r:embed="rId5">
            <a:alphaModFix/>
          </a:blip>
          <a:stretch>
            <a:fillRect/>
          </a:stretch>
        </p:blipFill>
        <p:spPr>
          <a:xfrm>
            <a:off x="1365275" y="3003075"/>
            <a:ext cx="5251625" cy="774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6" name="Google Shape;66;p15"/>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CDCN, DenseNet and ViT experiments</a:t>
            </a:r>
            <a:endParaRPr sz="19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61" name="Google Shape;261;p4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262" name="Google Shape;262;p43"/>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68" name="Google Shape;268;p4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OULU-NPU (best val accuracy after 8 epochs)</a:t>
            </a:r>
            <a:endParaRPr sz="1500"/>
          </a:p>
          <a:p>
            <a:pPr indent="0" lvl="0" marL="0" rtl="0" algn="l">
              <a:spcBef>
                <a:spcPts val="1200"/>
              </a:spcBef>
              <a:spcAft>
                <a:spcPts val="1200"/>
              </a:spcAft>
              <a:buNone/>
            </a:pPr>
            <a:r>
              <a:t/>
            </a:r>
            <a:endParaRPr sz="1700"/>
          </a:p>
        </p:txBody>
      </p:sp>
      <p:pic>
        <p:nvPicPr>
          <p:cNvPr id="269" name="Google Shape;269;p44"/>
          <p:cNvPicPr preferRelativeResize="0"/>
          <p:nvPr/>
        </p:nvPicPr>
        <p:blipFill>
          <a:blip r:embed="rId3">
            <a:alphaModFix/>
          </a:blip>
          <a:stretch>
            <a:fillRect/>
          </a:stretch>
        </p:blipFill>
        <p:spPr>
          <a:xfrm>
            <a:off x="454950" y="1983601"/>
            <a:ext cx="8234101" cy="1176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75" name="Google Shape;275;p4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Test metrics</a:t>
            </a:r>
            <a:r>
              <a:rPr lang="en" sz="1700"/>
              <a:t>: OULU-NPU after 8 epochs</a:t>
            </a:r>
            <a:endParaRPr sz="1500"/>
          </a:p>
          <a:p>
            <a:pPr indent="0" lvl="0" marL="0" rtl="0" algn="l">
              <a:spcBef>
                <a:spcPts val="1200"/>
              </a:spcBef>
              <a:spcAft>
                <a:spcPts val="1200"/>
              </a:spcAft>
              <a:buNone/>
            </a:pPr>
            <a:r>
              <a:t/>
            </a:r>
            <a:endParaRPr sz="1700"/>
          </a:p>
        </p:txBody>
      </p:sp>
      <p:pic>
        <p:nvPicPr>
          <p:cNvPr id="276" name="Google Shape;276;p45"/>
          <p:cNvPicPr preferRelativeResize="0"/>
          <p:nvPr/>
        </p:nvPicPr>
        <p:blipFill>
          <a:blip r:embed="rId3">
            <a:alphaModFix/>
          </a:blip>
          <a:stretch>
            <a:fillRect/>
          </a:stretch>
        </p:blipFill>
        <p:spPr>
          <a:xfrm>
            <a:off x="2162175" y="2105025"/>
            <a:ext cx="4819650" cy="933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82" name="Google Shape;282;p46"/>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283" name="Google Shape;283;p46"/>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284" name="Google Shape;284;p46"/>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90" name="Google Shape;290;p47"/>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Why DeiT was chosen</a:t>
            </a:r>
            <a:endParaRPr sz="1700"/>
          </a:p>
          <a:p>
            <a:pPr indent="0" lvl="0" marL="0" rtl="0" algn="l">
              <a:spcBef>
                <a:spcPts val="1200"/>
              </a:spcBef>
              <a:spcAft>
                <a:spcPts val="0"/>
              </a:spcAft>
              <a:buNone/>
            </a:pPr>
            <a:r>
              <a:rPr lang="en" sz="1700"/>
              <a:t>DeiT introduces a more efficient attention mechanism compared to the original ViT</a:t>
            </a:r>
            <a:endParaRPr sz="1700"/>
          </a:p>
          <a:p>
            <a:pPr indent="0" lvl="0" marL="0" rtl="0" algn="l">
              <a:spcBef>
                <a:spcPts val="1200"/>
              </a:spcBef>
              <a:spcAft>
                <a:spcPts val="0"/>
              </a:spcAft>
              <a:buNone/>
            </a:pPr>
            <a:r>
              <a:rPr lang="en" sz="1700"/>
              <a:t>DeiT is specifically designed to be data-efficient. It demonstrates strong performance with fewer training samples compared to some other ViT models. </a:t>
            </a:r>
            <a:endParaRPr sz="1700"/>
          </a:p>
          <a:p>
            <a:pPr indent="0" lvl="0" marL="0" rtl="0" algn="l">
              <a:spcBef>
                <a:spcPts val="1200"/>
              </a:spcBef>
              <a:spcAft>
                <a:spcPts val="0"/>
              </a:spcAft>
              <a:buNone/>
            </a:pPr>
            <a:r>
              <a:rPr lang="en" sz="1700"/>
              <a:t>One of the main advantages of the DeiT (Data-efficient Image Transformer) architecture is its efficiency in terms of the number of parameters compared to some other ViT (Vision Transformer) models.</a:t>
            </a:r>
            <a:endParaRPr sz="1700"/>
          </a:p>
          <a:p>
            <a:pPr indent="0" lvl="0" marL="0" rtl="0" algn="l">
              <a:spcBef>
                <a:spcPts val="1200"/>
              </a:spcBef>
              <a:spcAft>
                <a:spcPts val="0"/>
              </a:spcAft>
              <a:buNone/>
            </a:pPr>
            <a:r>
              <a:rPr lang="en" sz="1700"/>
              <a:t>In tasks where computational resources, memory constraints, or training data availability are limited, the data efficiency of DeiT can be a significant advantage</a:t>
            </a:r>
            <a:endParaRPr sz="1700"/>
          </a:p>
          <a:p>
            <a:pPr indent="0" lvl="0" marL="0" rtl="0" algn="l">
              <a:spcBef>
                <a:spcPts val="1200"/>
              </a:spcBef>
              <a:spcAft>
                <a:spcPts val="1200"/>
              </a:spcAft>
              <a:buNone/>
            </a:pPr>
            <a:r>
              <a:rPr lang="en" sz="1700"/>
              <a:t>Also the availability and usability of the pretrained DeiT models was a large factor.</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96" name="Google Shape;296;p48"/>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297" name="Google Shape;297;p48"/>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03" name="Google Shape;303;p49"/>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04" name="Google Shape;304;p49"/>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10" name="Google Shape;310;p50"/>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(MSE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11" name="Google Shape;311;p50"/>
          <p:cNvPicPr preferRelativeResize="0"/>
          <p:nvPr/>
        </p:nvPicPr>
        <p:blipFill>
          <a:blip r:embed="rId3">
            <a:alphaModFix/>
          </a:blip>
          <a:stretch>
            <a:fillRect/>
          </a:stretch>
        </p:blipFill>
        <p:spPr>
          <a:xfrm>
            <a:off x="1170200" y="1904872"/>
            <a:ext cx="7019225" cy="2869950"/>
          </a:xfrm>
          <a:prstGeom prst="rect">
            <a:avLst/>
          </a:prstGeom>
          <a:noFill/>
          <a:ln>
            <a:noFill/>
          </a:ln>
        </p:spPr>
      </p:pic>
      <p:sp>
        <p:nvSpPr>
          <p:cNvPr id="312" name="Google Shape;312;p50"/>
          <p:cNvSpPr/>
          <p:nvPr/>
        </p:nvSpPr>
        <p:spPr>
          <a:xfrm>
            <a:off x="1170200" y="4328125"/>
            <a:ext cx="5154600" cy="370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18" name="Google Shape;318;p5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From Replay-attack</a:t>
            </a:r>
            <a:endParaRPr sz="1600"/>
          </a:p>
          <a:p>
            <a:pPr indent="0" lvl="0" marL="0" rtl="0" algn="l">
              <a:lnSpc>
                <a:spcPct val="100000"/>
              </a:lnSpc>
              <a:spcBef>
                <a:spcPts val="1200"/>
              </a:spcBef>
              <a:spcAft>
                <a:spcPts val="0"/>
              </a:spcAft>
              <a:buNone/>
            </a:pPr>
            <a:r>
              <a:rPr lang="en" sz="1600"/>
              <a:t>Observed that using BCE loss for both losses was better converging as compared to using </a:t>
            </a:r>
            <a:endParaRPr sz="1100"/>
          </a:p>
          <a:p>
            <a:pPr indent="0" lvl="0" marL="0" rtl="0" algn="l">
              <a:spcBef>
                <a:spcPts val="1200"/>
              </a:spcBef>
              <a:spcAft>
                <a:spcPts val="0"/>
              </a:spcAft>
              <a:buNone/>
            </a:pPr>
            <a:r>
              <a:rPr lang="en" sz="1700"/>
              <a:t>MSE for Pixel wise binary supervision loss and </a:t>
            </a:r>
            <a:endParaRPr sz="1700"/>
          </a:p>
          <a:p>
            <a:pPr indent="0" lvl="0" marL="0" rtl="0" algn="l">
              <a:spcBef>
                <a:spcPts val="1200"/>
              </a:spcBef>
              <a:spcAft>
                <a:spcPts val="0"/>
              </a:spcAft>
              <a:buNone/>
            </a:pPr>
            <a:r>
              <a:rPr lang="en" sz="1700"/>
              <a:t>BCE for Classification loss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Theta of 0.3 was an optimal choice using Replay-attack</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 in paper</a:t>
            </a:r>
            <a:endParaRPr sz="1700"/>
          </a:p>
          <a:p>
            <a:pPr indent="-330200" lvl="0" marL="457200" rtl="0" algn="l">
              <a:spcBef>
                <a:spcPts val="1200"/>
              </a:spcBef>
              <a:spcAft>
                <a:spcPts val="0"/>
              </a:spcAft>
              <a:buSzPts val="1600"/>
              <a:buChar char="●"/>
            </a:pPr>
            <a:r>
              <a:rPr lang="en" sz="1600"/>
              <a:t>OULU-NPU, SiW</a:t>
            </a:r>
            <a:r>
              <a:rPr lang="en" sz="1600"/>
              <a:t>,</a:t>
            </a:r>
            <a:r>
              <a:rPr lang="en" sz="1600"/>
              <a:t> CASIA-MFSD, Replay-Attack, MSU-MFSD and SiW-M datasets used</a:t>
            </a:r>
            <a:endParaRPr sz="16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https://openaccess.thecvf.com/content_CVPR_2020/papers/Yu_Searching_Central_Difference_Convolutional_Networks_for_Face_Anti-Spoofing_CVPR_2020_paper.pdf</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24" name="Google Shape;324;p5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OULU-NPU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en" sz="1600"/>
              <a:t>Tried to decay learning rate after 2 epochs by 0.1 but was starting to overfit even then</a:t>
            </a:r>
            <a:endParaRPr sz="1600"/>
          </a:p>
          <a:p>
            <a:pPr indent="0" lvl="0" marL="0" rtl="0" algn="l">
              <a:lnSpc>
                <a:spcPct val="100000"/>
              </a:lnSpc>
              <a:spcBef>
                <a:spcPts val="1200"/>
              </a:spcBef>
              <a:spcAft>
                <a:spcPts val="1200"/>
              </a:spcAft>
              <a:buClr>
                <a:schemeClr val="dk1"/>
              </a:buClr>
              <a:buSzPts val="1100"/>
              <a:buFont typeface="Arial"/>
              <a:buNone/>
            </a:pPr>
            <a:r>
              <a:rPr lang="en" sz="1600"/>
              <a:t>(More testing required)</a:t>
            </a:r>
            <a:endParaRPr sz="1600"/>
          </a:p>
        </p:txBody>
      </p:sp>
      <p:pic>
        <p:nvPicPr>
          <p:cNvPr id="325" name="Google Shape;325;p52"/>
          <p:cNvPicPr preferRelativeResize="0"/>
          <p:nvPr/>
        </p:nvPicPr>
        <p:blipFill>
          <a:blip r:embed="rId3">
            <a:alphaModFix/>
          </a:blip>
          <a:stretch>
            <a:fillRect/>
          </a:stretch>
        </p:blipFill>
        <p:spPr>
          <a:xfrm>
            <a:off x="447038" y="1444150"/>
            <a:ext cx="3286125" cy="952500"/>
          </a:xfrm>
          <a:prstGeom prst="rect">
            <a:avLst/>
          </a:prstGeom>
          <a:noFill/>
          <a:ln>
            <a:noFill/>
          </a:ln>
        </p:spPr>
      </p:pic>
      <p:pic>
        <p:nvPicPr>
          <p:cNvPr id="326" name="Google Shape;326;p52"/>
          <p:cNvPicPr preferRelativeResize="0"/>
          <p:nvPr/>
        </p:nvPicPr>
        <p:blipFill rotWithShape="1">
          <a:blip r:embed="rId4">
            <a:alphaModFix/>
          </a:blip>
          <a:srcRect b="0" l="0" r="0" t="1960"/>
          <a:stretch/>
        </p:blipFill>
        <p:spPr>
          <a:xfrm>
            <a:off x="4572000" y="1444150"/>
            <a:ext cx="3495675" cy="952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32" name="Google Shape;332;p5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Test metrics: OULU-NPU after 2 epochs</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t/>
            </a:r>
            <a:endParaRPr sz="1600"/>
          </a:p>
        </p:txBody>
      </p:sp>
      <p:pic>
        <p:nvPicPr>
          <p:cNvPr id="333" name="Google Shape;333;p53"/>
          <p:cNvPicPr preferRelativeResize="0"/>
          <p:nvPr/>
        </p:nvPicPr>
        <p:blipFill>
          <a:blip r:embed="rId3">
            <a:alphaModFix/>
          </a:blip>
          <a:stretch>
            <a:fillRect/>
          </a:stretch>
        </p:blipFill>
        <p:spPr>
          <a:xfrm>
            <a:off x="3548050" y="1543050"/>
            <a:ext cx="2047875" cy="102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39" name="Google Shape;339;p54"/>
          <p:cNvSpPr txBox="1"/>
          <p:nvPr>
            <p:ph idx="1" type="body"/>
          </p:nvPr>
        </p:nvSpPr>
        <p:spPr>
          <a:xfrm>
            <a:off x="311700" y="770650"/>
            <a:ext cx="8520600" cy="4141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https://ieeexplore.ieee.org/stamp/stamp.jsp?tp=&amp;arnumber=8987370</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a:p>
            <a:pPr indent="-330200" lvl="0" marL="457200" rtl="0" algn="l">
              <a:spcBef>
                <a:spcPts val="0"/>
              </a:spcBef>
              <a:spcAft>
                <a:spcPts val="0"/>
              </a:spcAft>
              <a:buSzPts val="1600"/>
              <a:buAutoNum type="arabicPeriod"/>
            </a:pPr>
            <a:r>
              <a:rPr lang="en" sz="1600" u="sng">
                <a:solidFill>
                  <a:schemeClr val="hlink"/>
                </a:solidFill>
                <a:hlinkClick r:id="rId12"/>
              </a:rPr>
              <a:t>https://github.com/pineapple45/anti-face-spoofing-techniques/blob/master/Siamese-Network-Anti-spoofing/DataGeneration.ipynb</a:t>
            </a:r>
            <a:r>
              <a:rPr lang="en" sz="1600"/>
              <a:t>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45" name="Google Shape;345;p55"/>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8" name="Google Shape;78;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9" name="Google Shape;79;p17"/>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0" name="Google Shape;80;p17"/>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6" name="Google Shape;86;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7" name="Google Shape;87;p18"/>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8" name="Google Shape;88;p18"/>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9" name="Google Shape;89;p18"/>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5" name="Google Shape;95;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6" name="Google Shape;96;p19"/>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7" name="Google Shape;97;p19"/>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3" name="Google Shape;103;p20"/>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10"/>
              <a:t>Loss function</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rPr lang="en" sz="1710"/>
              <a:t>A 32x32 depth map is used for the pixel-wise supervision.</a:t>
            </a:r>
            <a:endParaRPr sz="1710"/>
          </a:p>
          <a:p>
            <a:pPr indent="0" lvl="0" marL="0" rtl="0" algn="l">
              <a:spcBef>
                <a:spcPts val="1200"/>
              </a:spcBef>
              <a:spcAft>
                <a:spcPts val="0"/>
              </a:spcAft>
              <a:buNone/>
            </a:pPr>
            <a:r>
              <a:rPr lang="en" sz="1710"/>
              <a:t>(All 1’s for genuine and all 0’s for attack)</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04" name="Google Shape;104;p20"/>
          <p:cNvPicPr preferRelativeResize="0"/>
          <p:nvPr/>
        </p:nvPicPr>
        <p:blipFill>
          <a:blip r:embed="rId3">
            <a:alphaModFix/>
          </a:blip>
          <a:stretch>
            <a:fillRect/>
          </a:stretch>
        </p:blipFill>
        <p:spPr>
          <a:xfrm>
            <a:off x="3053538" y="952500"/>
            <a:ext cx="5305425"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0" name="Google Shape;110;p21"/>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Pixel-wise Binary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Well-suited for tasks where obtaining precise depth information for each pixel is crucial.</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be effective in scenarios where absolute depth values are important, such as in robotics or autonomous navigation.</a:t>
            </a:r>
            <a:endParaRPr sz="1205">
              <a:solidFill>
                <a:schemeClr val="dk1"/>
              </a:solidFill>
            </a:endParaRPr>
          </a:p>
          <a:p>
            <a:pPr indent="0" lvl="0" marL="0" rtl="0" algn="l">
              <a:spcBef>
                <a:spcPts val="1200"/>
              </a:spcBef>
              <a:spcAft>
                <a:spcPts val="0"/>
              </a:spcAft>
              <a:buSzPts val="358"/>
              <a:buNone/>
            </a:pPr>
            <a:r>
              <a:rPr lang="en" sz="1205">
                <a:solidFill>
                  <a:schemeClr val="dk1"/>
                </a:solidFill>
              </a:rPr>
              <a:t>May struggle in situations with textureless or low-contrast regions, where it's challenging to obtain accurate depth information.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Contrast Depth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Effective in tasks where relative depth information is more important than absolute values, such as in stereo 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provide more robustness in scenarios with textureless or low-contrast regions, as it relies on relative differences.</a:t>
            </a:r>
            <a:endParaRPr sz="1205">
              <a:solidFill>
                <a:schemeClr val="dk1"/>
              </a:solidFill>
            </a:endParaRPr>
          </a:p>
          <a:p>
            <a:pPr indent="0" lvl="0" marL="0" rtl="0" algn="l">
              <a:spcBef>
                <a:spcPts val="1200"/>
              </a:spcBef>
              <a:spcAft>
                <a:spcPts val="1200"/>
              </a:spcAft>
              <a:buSzPts val="358"/>
              <a:buNone/>
            </a:pPr>
            <a:r>
              <a:rPr lang="en" sz="1205">
                <a:solidFill>
                  <a:schemeClr val="dk1"/>
                </a:solidFill>
              </a:rPr>
              <a:t>May not be as precise in scenarios where absolute depth values are critical.</a:t>
            </a:r>
            <a:endParaRPr sz="55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