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e03241cb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e03241cb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e03241cb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e03241cb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e03241cb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e03241cb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e03241cb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e03241cb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e03241c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e03241c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e03241cb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e03241cb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e03241cb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e03241cb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e03241cb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e03241cb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e03241cb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e03241cb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e03241cb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e03241cb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e15806e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e15806e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e03241cb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e03241cb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e03241cb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e03241cb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e03241cb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e03241cb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e03241cb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e03241cb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e03241c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e03241c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e03241cb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e03241cb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e03241cb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e03241cb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e03241c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e03241c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e03241cb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e03241cb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e03241cb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e03241cb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e03241cb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e03241cb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laoshiwei/face-anti-spoofing/blob/main/face.mp4" TargetMode="Externa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lab.idiap.ch/bob/bob.paper.deep_pix_bis_pad.icb2019" TargetMode="External"/><Relationship Id="rId4" Type="http://schemas.openxmlformats.org/officeDocument/2006/relationships/hyperlink" Target="https://github.com/Saiyam26/Face-Anti-Spoofing-using-DeePixBiS" TargetMode="External"/><Relationship Id="rId5" Type="http://schemas.openxmlformats.org/officeDocument/2006/relationships/hyperlink" Target="https://arxiv.org/pdf/1907.04047v1.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ithub.com/ZitongYu/CDCN/tree/master" TargetMode="External"/><Relationship Id="rId4" Type="http://schemas.openxmlformats.org/officeDocument/2006/relationships/hyperlink" Target="https://github.com/laoshiwei/face-anti-spoofing" TargetMode="External"/><Relationship Id="rId9" Type="http://schemas.openxmlformats.org/officeDocument/2006/relationships/hyperlink" Target="http://parnec.nuaa.edu.cn/_upload/tpl/02/db/731/template731/pages/xtan/NUAAImposterDB_download.html" TargetMode="External"/><Relationship Id="rId5" Type="http://schemas.openxmlformats.org/officeDocument/2006/relationships/hyperlink" Target="https://gitlab.idiap.ch/bob/bob.paper.deep_pix_bis_pad.icb2019" TargetMode="External"/><Relationship Id="rId6" Type="http://schemas.openxmlformats.org/officeDocument/2006/relationships/hyperlink" Target="https://github.com/Saiyam26/Face-Anti-Spoofing-using-DeePixBiS" TargetMode="External"/><Relationship Id="rId7" Type="http://schemas.openxmlformats.org/officeDocument/2006/relationships/hyperlink" Target="https://arxiv.org/pdf/1907.04047v1.pdf" TargetMode="External"/><Relationship Id="rId8" Type="http://schemas.openxmlformats.org/officeDocument/2006/relationships/hyperlink" Target="https://openaccess.thecvf.com/content_CVPR_2020/papers/Yu_Searching_Central_Difference_Convolutional_Networks_for_Face_Anti-Spoofing_CVPR_2020_paper.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ZitongYu/CDCN/tree/master" TargetMode="External"/><Relationship Id="rId4" Type="http://schemas.openxmlformats.org/officeDocument/2006/relationships/hyperlink" Target="https://github.com/laoshiwei/face-anti-spoofing" TargetMode="External"/><Relationship Id="rId5" Type="http://schemas.openxmlformats.org/officeDocument/2006/relationships/hyperlink" Target="https://openaccess.thecvf.com/content_CVPR_2020/papers/Yu_Searching_Central_Difference_Convolutional_Networks_for_Face_Anti-Spoofing_CVPR_2020_paper.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Face Anti-Spoofing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lnSpcReduction="10000"/>
          </a:bodyPr>
          <a:lstStyle/>
          <a:p>
            <a:pPr indent="0" lvl="0" marL="0" rtl="0" algn="ctr">
              <a:spcBef>
                <a:spcPts val="0"/>
              </a:spcBef>
              <a:spcAft>
                <a:spcPts val="0"/>
              </a:spcAft>
              <a:buNone/>
            </a:pPr>
            <a:r>
              <a:rPr lang="en"/>
              <a:t>BTech Project Presentation</a:t>
            </a:r>
            <a:endParaRPr/>
          </a:p>
          <a:p>
            <a:pPr indent="0" lvl="0" marL="0" rtl="0" algn="ctr">
              <a:spcBef>
                <a:spcPts val="0"/>
              </a:spcBef>
              <a:spcAft>
                <a:spcPts val="0"/>
              </a:spcAft>
              <a:buNone/>
            </a:pPr>
            <a:r>
              <a:rPr lang="en"/>
              <a:t>By: Tadi Dinesh Kumar Reddy (200001075)</a:t>
            </a:r>
            <a:endParaRPr/>
          </a:p>
          <a:p>
            <a:pPr indent="0" lvl="0" marL="0" rtl="0" algn="ctr">
              <a:spcBef>
                <a:spcPts val="0"/>
              </a:spcBef>
              <a:spcAft>
                <a:spcPts val="0"/>
              </a:spcAft>
              <a:buNone/>
            </a:pPr>
            <a:r>
              <a:rPr lang="en" sz="3737"/>
              <a:t>Under supervision of: Dr. Surya Prakash</a:t>
            </a:r>
            <a:endParaRPr sz="373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16" name="Google Shape;116;p22"/>
          <p:cNvSpPr txBox="1"/>
          <p:nvPr>
            <p:ph idx="1" type="body"/>
          </p:nvPr>
        </p:nvSpPr>
        <p:spPr>
          <a:xfrm>
            <a:off x="311700" y="902925"/>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Performance metrics showing CDC performs better than Vanilla</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117" name="Google Shape;117;p22"/>
          <p:cNvPicPr preferRelativeResize="0"/>
          <p:nvPr/>
        </p:nvPicPr>
        <p:blipFill>
          <a:blip r:embed="rId3">
            <a:alphaModFix/>
          </a:blip>
          <a:stretch>
            <a:fillRect/>
          </a:stretch>
        </p:blipFill>
        <p:spPr>
          <a:xfrm>
            <a:off x="1040325" y="1429113"/>
            <a:ext cx="6418849" cy="3012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23" name="Google Shape;123;p23"/>
          <p:cNvSpPr txBox="1"/>
          <p:nvPr>
            <p:ph idx="1" type="body"/>
          </p:nvPr>
        </p:nvSpPr>
        <p:spPr>
          <a:xfrm>
            <a:off x="311700" y="902925"/>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Performance metrics</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124" name="Google Shape;124;p23"/>
          <p:cNvPicPr preferRelativeResize="0"/>
          <p:nvPr/>
        </p:nvPicPr>
        <p:blipFill>
          <a:blip r:embed="rId3">
            <a:alphaModFix/>
          </a:blip>
          <a:stretch>
            <a:fillRect/>
          </a:stretch>
        </p:blipFill>
        <p:spPr>
          <a:xfrm>
            <a:off x="4427000" y="761153"/>
            <a:ext cx="3739701" cy="2743150"/>
          </a:xfrm>
          <a:prstGeom prst="rect">
            <a:avLst/>
          </a:prstGeom>
          <a:noFill/>
          <a:ln>
            <a:noFill/>
          </a:ln>
        </p:spPr>
      </p:pic>
      <p:pic>
        <p:nvPicPr>
          <p:cNvPr id="125" name="Google Shape;125;p23"/>
          <p:cNvPicPr preferRelativeResize="0"/>
          <p:nvPr/>
        </p:nvPicPr>
        <p:blipFill>
          <a:blip r:embed="rId4">
            <a:alphaModFix/>
          </a:blip>
          <a:stretch>
            <a:fillRect/>
          </a:stretch>
        </p:blipFill>
        <p:spPr>
          <a:xfrm>
            <a:off x="791863" y="3613800"/>
            <a:ext cx="7560275" cy="1354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31" name="Google Shape;131;p24"/>
          <p:cNvSpPr txBox="1"/>
          <p:nvPr>
            <p:ph idx="1" type="body"/>
          </p:nvPr>
        </p:nvSpPr>
        <p:spPr>
          <a:xfrm>
            <a:off x="311700" y="902925"/>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Unofficial implementation: Using subset of NUAA dataset (~250 genuine, 614 fake)</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132" name="Google Shape;132;p24"/>
          <p:cNvPicPr preferRelativeResize="0"/>
          <p:nvPr/>
        </p:nvPicPr>
        <p:blipFill rotWithShape="1">
          <a:blip r:embed="rId3">
            <a:alphaModFix/>
          </a:blip>
          <a:srcRect b="14059" l="0" r="0" t="0"/>
          <a:stretch/>
        </p:blipFill>
        <p:spPr>
          <a:xfrm>
            <a:off x="1595325" y="1650700"/>
            <a:ext cx="5953351" cy="298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38" name="Google Shape;138;p25"/>
          <p:cNvSpPr txBox="1"/>
          <p:nvPr>
            <p:ph idx="1" type="body"/>
          </p:nvPr>
        </p:nvSpPr>
        <p:spPr>
          <a:xfrm>
            <a:off x="311700" y="826800"/>
            <a:ext cx="8520600" cy="424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Unofficial implementation: Inference (incomplete code)</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Image reference: </a:t>
            </a:r>
            <a:r>
              <a:rPr lang="en" sz="1600" u="sng">
                <a:solidFill>
                  <a:schemeClr val="hlink"/>
                </a:solidFill>
                <a:hlinkClick r:id="rId3"/>
              </a:rPr>
              <a:t>https://github.com/laoshiwei/face-anti-spoofing/blob/main/face.mp4</a:t>
            </a:r>
            <a:r>
              <a:rPr lang="en" sz="1600"/>
              <a:t> </a:t>
            </a:r>
            <a:endParaRPr sz="1600"/>
          </a:p>
        </p:txBody>
      </p:sp>
      <p:pic>
        <p:nvPicPr>
          <p:cNvPr id="139" name="Google Shape;139;p25"/>
          <p:cNvPicPr preferRelativeResize="0"/>
          <p:nvPr/>
        </p:nvPicPr>
        <p:blipFill>
          <a:blip r:embed="rId4">
            <a:alphaModFix/>
          </a:blip>
          <a:stretch>
            <a:fillRect/>
          </a:stretch>
        </p:blipFill>
        <p:spPr>
          <a:xfrm>
            <a:off x="1615200" y="1217588"/>
            <a:ext cx="5495827" cy="343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45" name="Google Shape;145;p26"/>
          <p:cNvSpPr txBox="1"/>
          <p:nvPr>
            <p:ph idx="1" type="body"/>
          </p:nvPr>
        </p:nvSpPr>
        <p:spPr>
          <a:xfrm>
            <a:off x="311700" y="936600"/>
            <a:ext cx="8520600" cy="363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Official implementation:</a:t>
            </a:r>
            <a:endParaRPr sz="1700"/>
          </a:p>
          <a:p>
            <a:pPr indent="0" lvl="0" marL="0" rtl="0" algn="l">
              <a:spcBef>
                <a:spcPts val="1200"/>
              </a:spcBef>
              <a:spcAft>
                <a:spcPts val="0"/>
              </a:spcAft>
              <a:buNone/>
            </a:pPr>
            <a:r>
              <a:rPr lang="en" sz="1700" u="sng">
                <a:solidFill>
                  <a:schemeClr val="hlink"/>
                </a:solidFill>
                <a:hlinkClick r:id="rId3"/>
              </a:rPr>
              <a:t>https://gitlab.idiap.ch/bob/bob.paper.deep_pix_bis_pad.icb2019</a:t>
            </a:r>
            <a:endParaRPr sz="1700"/>
          </a:p>
          <a:p>
            <a:pPr indent="-336550" lvl="0" marL="457200" rtl="0" algn="l">
              <a:spcBef>
                <a:spcPts val="1200"/>
              </a:spcBef>
              <a:spcAft>
                <a:spcPts val="0"/>
              </a:spcAft>
              <a:buSzPts val="1700"/>
              <a:buChar char="●"/>
            </a:pPr>
            <a:r>
              <a:rPr lang="en" sz="1700"/>
              <a:t>Uses BOB software </a:t>
            </a:r>
            <a:endParaRPr sz="1700"/>
          </a:p>
          <a:p>
            <a:pPr indent="-336550" lvl="0" marL="457200" rtl="0" algn="l">
              <a:spcBef>
                <a:spcPts val="0"/>
              </a:spcBef>
              <a:spcAft>
                <a:spcPts val="0"/>
              </a:spcAft>
              <a:buSzPts val="1700"/>
              <a:buChar char="●"/>
            </a:pPr>
            <a:r>
              <a:rPr lang="en" sz="1700"/>
              <a:t>Replay-Mobile and OULU-NPU datasets were used</a:t>
            </a:r>
            <a:endParaRPr sz="1700"/>
          </a:p>
          <a:p>
            <a:pPr indent="0" lvl="0" marL="0" rtl="0" algn="l">
              <a:spcBef>
                <a:spcPts val="1200"/>
              </a:spcBef>
              <a:spcAft>
                <a:spcPts val="0"/>
              </a:spcAft>
              <a:buNone/>
            </a:pPr>
            <a:r>
              <a:rPr lang="en" sz="1700"/>
              <a:t>Unofficial:</a:t>
            </a:r>
            <a:endParaRPr sz="1700"/>
          </a:p>
          <a:p>
            <a:pPr indent="0" lvl="0" marL="0" rtl="0" algn="l">
              <a:spcBef>
                <a:spcPts val="1200"/>
              </a:spcBef>
              <a:spcAft>
                <a:spcPts val="0"/>
              </a:spcAft>
              <a:buNone/>
            </a:pPr>
            <a:r>
              <a:rPr lang="en" sz="1700" u="sng">
                <a:solidFill>
                  <a:schemeClr val="hlink"/>
                </a:solidFill>
                <a:hlinkClick r:id="rId4"/>
              </a:rPr>
              <a:t>https://github.com/Saiyam26/Face-Anti-Spoofing-using-DeePixBiS</a:t>
            </a:r>
            <a:endParaRPr sz="1700"/>
          </a:p>
          <a:p>
            <a:pPr indent="-336550" lvl="0" marL="457200" rtl="0" algn="l">
              <a:spcBef>
                <a:spcPts val="1200"/>
              </a:spcBef>
              <a:spcAft>
                <a:spcPts val="0"/>
              </a:spcAft>
              <a:buSzPts val="1700"/>
              <a:buChar char="●"/>
            </a:pPr>
            <a:r>
              <a:rPr lang="en" sz="1700"/>
              <a:t>Uses NUAA dataset (~400mb)</a:t>
            </a:r>
            <a:endParaRPr sz="17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5"/>
              </a:rPr>
              <a:t>https://arxiv.org/pdf/1907.04047v1.pdf</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51" name="Google Shape;151;p27"/>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SzPts val="1750"/>
              <a:buChar char="●"/>
            </a:pPr>
            <a:r>
              <a:rPr lang="en" sz="1750"/>
              <a:t>A frame level CNN based framework is proposed for PAD, which is suitable for practical deployment scenarios since it requires only frames instead of video.</a:t>
            </a:r>
            <a:endParaRPr sz="1750"/>
          </a:p>
          <a:p>
            <a:pPr indent="-339725" lvl="0" marL="457200" rtl="0" algn="l">
              <a:spcBef>
                <a:spcPts val="0"/>
              </a:spcBef>
              <a:spcAft>
                <a:spcPts val="0"/>
              </a:spcAft>
              <a:buSzPts val="1750"/>
              <a:buChar char="●"/>
            </a:pPr>
            <a:r>
              <a:rPr lang="en" sz="1750"/>
              <a:t>Pixel-wise binary supervision is proposed which simplifies the problem and obviates the requirement for video samples and synthesis of depth maps.</a:t>
            </a:r>
            <a:endParaRPr sz="1750"/>
          </a:p>
          <a:p>
            <a:pPr indent="-339725" lvl="0" marL="457200" rtl="0" algn="l">
              <a:spcBef>
                <a:spcPts val="0"/>
              </a:spcBef>
              <a:spcAft>
                <a:spcPts val="0"/>
              </a:spcAft>
              <a:buSzPts val="1750"/>
              <a:buChar char="●"/>
            </a:pPr>
            <a:r>
              <a:rPr lang="en" sz="1750"/>
              <a:t>The proposed framework uses a densely connected neural network trained using both binary and pixel-wise binary supervision (DeepPixBiS).</a:t>
            </a:r>
            <a:endParaRPr sz="1750"/>
          </a:p>
          <a:p>
            <a:pPr indent="-339725" lvl="0" marL="457200" rtl="0" algn="l">
              <a:spcBef>
                <a:spcPts val="0"/>
              </a:spcBef>
              <a:spcAft>
                <a:spcPts val="0"/>
              </a:spcAft>
              <a:buSzPts val="1750"/>
              <a:buChar char="●"/>
            </a:pPr>
            <a:r>
              <a:rPr lang="en" sz="1750"/>
              <a:t>Both binary and pixel-wise binary supervision is used by adding a fully connected layer on top of the pixel-wise map.</a:t>
            </a:r>
            <a:endParaRPr sz="17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57" name="Google Shape;157;p28"/>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1200"/>
              </a:spcAft>
              <a:buNone/>
            </a:pPr>
            <a:r>
              <a:t/>
            </a:r>
            <a:endParaRPr sz="1700"/>
          </a:p>
        </p:txBody>
      </p:sp>
      <p:pic>
        <p:nvPicPr>
          <p:cNvPr id="158" name="Google Shape;158;p28"/>
          <p:cNvPicPr preferRelativeResize="0"/>
          <p:nvPr/>
        </p:nvPicPr>
        <p:blipFill>
          <a:blip r:embed="rId3">
            <a:alphaModFix/>
          </a:blip>
          <a:stretch>
            <a:fillRect/>
          </a:stretch>
        </p:blipFill>
        <p:spPr>
          <a:xfrm>
            <a:off x="1766175" y="849250"/>
            <a:ext cx="5344875" cy="4068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64" name="Google Shape;164;p29"/>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In the case of 2D attacks, all patches are considered to have the same label.</a:t>
            </a:r>
            <a:endParaRPr sz="1700"/>
          </a:p>
          <a:p>
            <a:pPr indent="0" lvl="0" marL="0" rtl="0" algn="l">
              <a:spcBef>
                <a:spcPts val="1200"/>
              </a:spcBef>
              <a:spcAft>
                <a:spcPts val="0"/>
              </a:spcAft>
              <a:buNone/>
            </a:pPr>
            <a:r>
              <a:rPr lang="en" sz="1700"/>
              <a:t>This helps remove the need to separately compute the depth maps during training.</a:t>
            </a:r>
            <a:endParaRPr sz="1700"/>
          </a:p>
          <a:p>
            <a:pPr indent="-339725" lvl="0" marL="457200" rtl="0" algn="l">
              <a:spcBef>
                <a:spcPts val="1200"/>
              </a:spcBef>
              <a:spcAft>
                <a:spcPts val="0"/>
              </a:spcAft>
              <a:buSzPts val="1750"/>
              <a:buChar char="●"/>
            </a:pPr>
            <a:r>
              <a:rPr lang="en" sz="1750"/>
              <a:t>Thus, instead of using synthesized depth values for pixel-wise supervision, the paper uses pixel-wise binary supervision.</a:t>
            </a:r>
            <a:endParaRPr sz="1750"/>
          </a:p>
          <a:p>
            <a:pPr indent="0" lvl="0" marL="0" rtl="0" algn="l">
              <a:spcBef>
                <a:spcPts val="1200"/>
              </a:spcBef>
              <a:spcAft>
                <a:spcPts val="0"/>
              </a:spcAft>
              <a:buNone/>
            </a:pPr>
            <a:r>
              <a:t/>
            </a:r>
            <a:endParaRPr sz="1750"/>
          </a:p>
          <a:p>
            <a:pPr indent="0" lvl="0" marL="0" rtl="0" algn="l">
              <a:spcBef>
                <a:spcPts val="1200"/>
              </a:spcBef>
              <a:spcAft>
                <a:spcPts val="1200"/>
              </a:spcAft>
              <a:buNone/>
            </a:pPr>
            <a:r>
              <a:rPr lang="en" sz="1700"/>
              <a:t>The pixel-wise supervision forces the network to learn features which are shared, thus minimizing the number of learnable parameters significantly.</a:t>
            </a:r>
            <a:endParaRPr sz="17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70" name="Google Shape;170;p30"/>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71" name="Google Shape;171;p30"/>
          <p:cNvPicPr preferRelativeResize="0"/>
          <p:nvPr/>
        </p:nvPicPr>
        <p:blipFill>
          <a:blip r:embed="rId3">
            <a:alphaModFix/>
          </a:blip>
          <a:stretch>
            <a:fillRect/>
          </a:stretch>
        </p:blipFill>
        <p:spPr>
          <a:xfrm>
            <a:off x="651488" y="1099749"/>
            <a:ext cx="7841025" cy="3737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77" name="Google Shape;177;p31"/>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Binary loss (Bona fide or PA)</a:t>
            </a:r>
            <a:endParaRPr sz="1700"/>
          </a:p>
          <a:p>
            <a:pPr indent="-336550" lvl="0" marL="457200" rtl="0" algn="l">
              <a:spcBef>
                <a:spcPts val="1200"/>
              </a:spcBef>
              <a:spcAft>
                <a:spcPts val="0"/>
              </a:spcAft>
              <a:buSzPts val="1700"/>
              <a:buChar char="●"/>
            </a:pPr>
            <a:r>
              <a:rPr lang="en" sz="1700"/>
              <a:t>Loss 2 in architecture shown</a:t>
            </a:r>
            <a:endParaRPr sz="1700"/>
          </a:p>
          <a:p>
            <a:pPr indent="0" lvl="0" marL="0" rtl="0" algn="l">
              <a:spcBef>
                <a:spcPts val="1200"/>
              </a:spcBef>
              <a:spcAft>
                <a:spcPts val="0"/>
              </a:spcAft>
              <a:buNone/>
            </a:pPr>
            <a:r>
              <a:rPr lang="en" sz="1700"/>
              <a:t>Pixel-wise-binary loss (depth loss)</a:t>
            </a:r>
            <a:endParaRPr sz="1700"/>
          </a:p>
          <a:p>
            <a:pPr indent="-336550" lvl="0" marL="457200" rtl="0" algn="l">
              <a:spcBef>
                <a:spcPts val="1200"/>
              </a:spcBef>
              <a:spcAft>
                <a:spcPts val="0"/>
              </a:spcAft>
              <a:buSzPts val="1700"/>
              <a:buChar char="●"/>
            </a:pPr>
            <a:r>
              <a:rPr lang="en" sz="1700"/>
              <a:t>Loss 1 in architecture shown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78" name="Google Shape;178;p31"/>
          <p:cNvPicPr preferRelativeResize="0"/>
          <p:nvPr/>
        </p:nvPicPr>
        <p:blipFill>
          <a:blip r:embed="rId3">
            <a:alphaModFix/>
          </a:blip>
          <a:stretch>
            <a:fillRect/>
          </a:stretch>
        </p:blipFill>
        <p:spPr>
          <a:xfrm>
            <a:off x="4152547" y="936600"/>
            <a:ext cx="4373524" cy="2310025"/>
          </a:xfrm>
          <a:prstGeom prst="rect">
            <a:avLst/>
          </a:prstGeom>
          <a:noFill/>
          <a:ln>
            <a:noFill/>
          </a:ln>
        </p:spPr>
      </p:pic>
      <p:pic>
        <p:nvPicPr>
          <p:cNvPr id="179" name="Google Shape;179;p31"/>
          <p:cNvPicPr preferRelativeResize="0"/>
          <p:nvPr/>
        </p:nvPicPr>
        <p:blipFill>
          <a:blip r:embed="rId4">
            <a:alphaModFix/>
          </a:blip>
          <a:stretch>
            <a:fillRect/>
          </a:stretch>
        </p:blipFill>
        <p:spPr>
          <a:xfrm>
            <a:off x="3893647" y="3333975"/>
            <a:ext cx="4632426" cy="1436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86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Metrics used for Face Anti-Spoofing</a:t>
            </a:r>
            <a:endParaRPr sz="1920"/>
          </a:p>
        </p:txBody>
      </p:sp>
      <p:pic>
        <p:nvPicPr>
          <p:cNvPr id="61" name="Google Shape;61;p14"/>
          <p:cNvPicPr preferRelativeResize="0"/>
          <p:nvPr/>
        </p:nvPicPr>
        <p:blipFill>
          <a:blip r:embed="rId3">
            <a:alphaModFix/>
          </a:blip>
          <a:stretch>
            <a:fillRect/>
          </a:stretch>
        </p:blipFill>
        <p:spPr>
          <a:xfrm>
            <a:off x="1353975" y="759425"/>
            <a:ext cx="6436042" cy="40792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85" name="Google Shape;185;p32"/>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Performance metrics</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lnSpc>
                <a:spcPct val="50000"/>
              </a:lnSpc>
              <a:spcBef>
                <a:spcPts val="1200"/>
              </a:spcBef>
              <a:spcAft>
                <a:spcPts val="0"/>
              </a:spcAft>
              <a:buNone/>
            </a:pPr>
            <a:r>
              <a:rPr lang="en" sz="1500"/>
              <a:t>The performance in ‘Protocol-4’ is the worst,</a:t>
            </a:r>
            <a:endParaRPr sz="1500"/>
          </a:p>
          <a:p>
            <a:pPr indent="0" lvl="0" marL="0" rtl="0" algn="l">
              <a:lnSpc>
                <a:spcPct val="50000"/>
              </a:lnSpc>
              <a:spcBef>
                <a:spcPts val="1200"/>
              </a:spcBef>
              <a:spcAft>
                <a:spcPts val="0"/>
              </a:spcAft>
              <a:buNone/>
            </a:pPr>
            <a:r>
              <a:rPr lang="en" sz="1500"/>
              <a:t>which consists of unseen PAI &amp; environments.</a:t>
            </a:r>
            <a:endParaRPr sz="1500"/>
          </a:p>
          <a:p>
            <a:pPr indent="0" lvl="0" marL="0" rtl="0" algn="l">
              <a:lnSpc>
                <a:spcPct val="50000"/>
              </a:lnSpc>
              <a:spcBef>
                <a:spcPts val="1200"/>
              </a:spcBef>
              <a:spcAft>
                <a:spcPts val="1200"/>
              </a:spcAft>
              <a:buNone/>
            </a:pPr>
            <a:r>
              <a:t/>
            </a:r>
            <a:endParaRPr sz="1500"/>
          </a:p>
        </p:txBody>
      </p:sp>
      <p:pic>
        <p:nvPicPr>
          <p:cNvPr id="186" name="Google Shape;186;p32"/>
          <p:cNvPicPr preferRelativeResize="0"/>
          <p:nvPr/>
        </p:nvPicPr>
        <p:blipFill>
          <a:blip r:embed="rId3">
            <a:alphaModFix/>
          </a:blip>
          <a:stretch>
            <a:fillRect/>
          </a:stretch>
        </p:blipFill>
        <p:spPr>
          <a:xfrm>
            <a:off x="446175" y="1323800"/>
            <a:ext cx="3565300" cy="1962650"/>
          </a:xfrm>
          <a:prstGeom prst="rect">
            <a:avLst/>
          </a:prstGeom>
          <a:noFill/>
          <a:ln>
            <a:noFill/>
          </a:ln>
        </p:spPr>
      </p:pic>
      <p:pic>
        <p:nvPicPr>
          <p:cNvPr id="187" name="Google Shape;187;p32"/>
          <p:cNvPicPr preferRelativeResize="0"/>
          <p:nvPr/>
        </p:nvPicPr>
        <p:blipFill>
          <a:blip r:embed="rId4">
            <a:alphaModFix/>
          </a:blip>
          <a:stretch>
            <a:fillRect/>
          </a:stretch>
        </p:blipFill>
        <p:spPr>
          <a:xfrm>
            <a:off x="4884872" y="815863"/>
            <a:ext cx="3565300" cy="387386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93" name="Google Shape;193;p33"/>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Unofficial implementation:</a:t>
            </a:r>
            <a:endParaRPr sz="1700"/>
          </a:p>
          <a:p>
            <a:pPr indent="0" lvl="0" marL="0" rtl="0" algn="l">
              <a:lnSpc>
                <a:spcPct val="50000"/>
              </a:lnSpc>
              <a:spcBef>
                <a:spcPts val="1200"/>
              </a:spcBef>
              <a:spcAft>
                <a:spcPts val="0"/>
              </a:spcAft>
              <a:buNone/>
            </a:pPr>
            <a:r>
              <a:rPr lang="en" sz="1500"/>
              <a:t>Using NUAA dataset</a:t>
            </a:r>
            <a:endParaRPr sz="1500"/>
          </a:p>
          <a:p>
            <a:pPr indent="0" lvl="0" marL="0" rtl="0" algn="l">
              <a:lnSpc>
                <a:spcPct val="50000"/>
              </a:lnSpc>
              <a:spcBef>
                <a:spcPts val="1200"/>
              </a:spcBef>
              <a:spcAft>
                <a:spcPts val="0"/>
              </a:spcAft>
              <a:buNone/>
            </a:pPr>
            <a:r>
              <a:rPr lang="en" sz="1500"/>
              <a:t>(has implementation for testing</a:t>
            </a:r>
            <a:endParaRPr sz="1500"/>
          </a:p>
          <a:p>
            <a:pPr indent="0" lvl="0" marL="0" rtl="0" algn="l">
              <a:lnSpc>
                <a:spcPct val="50000"/>
              </a:lnSpc>
              <a:spcBef>
                <a:spcPts val="1200"/>
              </a:spcBef>
              <a:spcAft>
                <a:spcPts val="1200"/>
              </a:spcAft>
              <a:buNone/>
            </a:pPr>
            <a:r>
              <a:rPr lang="en" sz="1500"/>
              <a:t>using cam (useful for inference))</a:t>
            </a:r>
            <a:endParaRPr sz="1500"/>
          </a:p>
        </p:txBody>
      </p:sp>
      <p:pic>
        <p:nvPicPr>
          <p:cNvPr id="194" name="Google Shape;194;p33"/>
          <p:cNvPicPr preferRelativeResize="0"/>
          <p:nvPr/>
        </p:nvPicPr>
        <p:blipFill>
          <a:blip r:embed="rId3">
            <a:alphaModFix/>
          </a:blip>
          <a:stretch>
            <a:fillRect/>
          </a:stretch>
        </p:blipFill>
        <p:spPr>
          <a:xfrm>
            <a:off x="3897975" y="1000146"/>
            <a:ext cx="4279925" cy="35688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References</a:t>
            </a:r>
            <a:endParaRPr sz="1920"/>
          </a:p>
        </p:txBody>
      </p:sp>
      <p:sp>
        <p:nvSpPr>
          <p:cNvPr id="200" name="Google Shape;200;p34"/>
          <p:cNvSpPr txBox="1"/>
          <p:nvPr>
            <p:ph idx="1" type="body"/>
          </p:nvPr>
        </p:nvSpPr>
        <p:spPr>
          <a:xfrm>
            <a:off x="311700" y="770650"/>
            <a:ext cx="8520600" cy="3798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Links</a:t>
            </a:r>
            <a:endParaRPr sz="1600"/>
          </a:p>
          <a:p>
            <a:pPr indent="-330200" lvl="0" marL="457200" rtl="0" algn="l">
              <a:spcBef>
                <a:spcPts val="1200"/>
              </a:spcBef>
              <a:spcAft>
                <a:spcPts val="0"/>
              </a:spcAft>
              <a:buSzPts val="1600"/>
              <a:buAutoNum type="arabicPeriod"/>
            </a:pPr>
            <a:r>
              <a:rPr lang="en" sz="1700" u="sng">
                <a:solidFill>
                  <a:schemeClr val="accent5"/>
                </a:solidFill>
                <a:hlinkClick r:id="rId3">
                  <a:extLst>
                    <a:ext uri="{A12FA001-AC4F-418D-AE19-62706E023703}">
                      <ahyp:hlinkClr val="tx"/>
                    </a:ext>
                  </a:extLst>
                </a:hlinkClick>
              </a:rPr>
              <a:t>https://github.com/ZitongYu/CDCN/tree/master</a:t>
            </a:r>
            <a:endParaRPr sz="1600"/>
          </a:p>
          <a:p>
            <a:pPr indent="-330200" lvl="0" marL="457200" rtl="0" algn="l">
              <a:spcBef>
                <a:spcPts val="0"/>
              </a:spcBef>
              <a:spcAft>
                <a:spcPts val="0"/>
              </a:spcAft>
              <a:buSzPts val="1600"/>
              <a:buAutoNum type="arabicPeriod"/>
            </a:pPr>
            <a:r>
              <a:rPr lang="en" sz="1700" u="sng">
                <a:solidFill>
                  <a:schemeClr val="accent5"/>
                </a:solidFill>
                <a:hlinkClick r:id="rId4">
                  <a:extLst>
                    <a:ext uri="{A12FA001-AC4F-418D-AE19-62706E023703}">
                      <ahyp:hlinkClr val="tx"/>
                    </a:ext>
                  </a:extLst>
                </a:hlinkClick>
              </a:rPr>
              <a:t>https://github.com/laoshiwei/face-anti-spoofing</a:t>
            </a:r>
            <a:endParaRPr sz="1600"/>
          </a:p>
          <a:p>
            <a:pPr indent="-330200" lvl="0" marL="457200" rtl="0" algn="l">
              <a:spcBef>
                <a:spcPts val="0"/>
              </a:spcBef>
              <a:spcAft>
                <a:spcPts val="0"/>
              </a:spcAft>
              <a:buSzPts val="1600"/>
              <a:buAutoNum type="arabicPeriod"/>
            </a:pPr>
            <a:r>
              <a:rPr lang="en" sz="1700" u="sng">
                <a:solidFill>
                  <a:schemeClr val="accent5"/>
                </a:solidFill>
                <a:hlinkClick r:id="rId5">
                  <a:extLst>
                    <a:ext uri="{A12FA001-AC4F-418D-AE19-62706E023703}">
                      <ahyp:hlinkClr val="tx"/>
                    </a:ext>
                  </a:extLst>
                </a:hlinkClick>
              </a:rPr>
              <a:t>https://gitlab.idiap.ch/bob/bob.paper.deep_pix_bis_pad.icb2019</a:t>
            </a:r>
            <a:endParaRPr sz="1600"/>
          </a:p>
          <a:p>
            <a:pPr indent="-330200" lvl="0" marL="457200" rtl="0" algn="l">
              <a:spcBef>
                <a:spcPts val="0"/>
              </a:spcBef>
              <a:spcAft>
                <a:spcPts val="0"/>
              </a:spcAft>
              <a:buSzPts val="1600"/>
              <a:buAutoNum type="arabicPeriod"/>
            </a:pPr>
            <a:r>
              <a:rPr lang="en" sz="1700" u="sng">
                <a:solidFill>
                  <a:schemeClr val="accent5"/>
                </a:solidFill>
                <a:hlinkClick r:id="rId6">
                  <a:extLst>
                    <a:ext uri="{A12FA001-AC4F-418D-AE19-62706E023703}">
                      <ahyp:hlinkClr val="tx"/>
                    </a:ext>
                  </a:extLst>
                </a:hlinkClick>
              </a:rPr>
              <a:t>https://github.com/Saiyam26/Face-Anti-Spoofing-using-DeePixBiS</a:t>
            </a:r>
            <a:endParaRPr sz="1600"/>
          </a:p>
          <a:p>
            <a:pPr indent="-330200" lvl="0" marL="457200" rtl="0" algn="l">
              <a:spcBef>
                <a:spcPts val="0"/>
              </a:spcBef>
              <a:spcAft>
                <a:spcPts val="0"/>
              </a:spcAft>
              <a:buSzPts val="1600"/>
              <a:buAutoNum type="arabicPeriod"/>
            </a:pPr>
            <a:r>
              <a:rPr lang="en" sz="1600" u="sng">
                <a:solidFill>
                  <a:schemeClr val="hlink"/>
                </a:solidFill>
                <a:hlinkClick r:id="rId7"/>
              </a:rPr>
              <a:t>https://arxiv.org/pdf/1907.04047v1.pdf</a:t>
            </a:r>
            <a:endParaRPr sz="1600"/>
          </a:p>
          <a:p>
            <a:pPr indent="-330200" lvl="0" marL="457200" rtl="0" algn="l">
              <a:spcBef>
                <a:spcPts val="0"/>
              </a:spcBef>
              <a:spcAft>
                <a:spcPts val="0"/>
              </a:spcAft>
              <a:buSzPts val="1600"/>
              <a:buAutoNum type="arabicPeriod"/>
            </a:pPr>
            <a:r>
              <a:rPr lang="en" sz="1600" u="sng">
                <a:solidFill>
                  <a:schemeClr val="hlink"/>
                </a:solidFill>
                <a:hlinkClick r:id="rId8"/>
              </a:rPr>
              <a:t>https://openaccess.thecvf.com/content_CVPR_2020/papers/Yu_Searching_Central_Difference_Convolutional_Networks_for_Face_Anti-Spoofing_CVPR_2020_paper.pdf</a:t>
            </a:r>
            <a:endParaRPr sz="1600"/>
          </a:p>
          <a:p>
            <a:pPr indent="-330200" lvl="0" marL="457200" rtl="0" algn="l">
              <a:spcBef>
                <a:spcPts val="0"/>
              </a:spcBef>
              <a:spcAft>
                <a:spcPts val="0"/>
              </a:spcAft>
              <a:buSzPts val="1600"/>
              <a:buAutoNum type="arabicPeriod"/>
            </a:pPr>
            <a:r>
              <a:rPr lang="en" sz="1600" u="sng">
                <a:solidFill>
                  <a:schemeClr val="hlink"/>
                </a:solidFill>
                <a:hlinkClick r:id="rId9"/>
              </a:rPr>
              <a:t>http://parnec.nuaa.edu.cn/_upload/tpl/02/db/731/template731/pages/xtan/NUAAImposterDB_download.html</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References</a:t>
            </a:r>
            <a:endParaRPr sz="1920"/>
          </a:p>
        </p:txBody>
      </p:sp>
      <p:sp>
        <p:nvSpPr>
          <p:cNvPr id="206" name="Google Shape;206;p35"/>
          <p:cNvSpPr txBox="1"/>
          <p:nvPr>
            <p:ph idx="1" type="body"/>
          </p:nvPr>
        </p:nvSpPr>
        <p:spPr>
          <a:xfrm>
            <a:off x="311700" y="770650"/>
            <a:ext cx="8520600" cy="37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Papers</a:t>
            </a:r>
            <a:endParaRPr sz="1600"/>
          </a:p>
          <a:p>
            <a:pPr indent="-330200" lvl="0" marL="457200" rtl="0" algn="l">
              <a:spcBef>
                <a:spcPts val="1200"/>
              </a:spcBef>
              <a:spcAft>
                <a:spcPts val="0"/>
              </a:spcAft>
              <a:buSzPts val="1600"/>
              <a:buAutoNum type="arabicPeriod"/>
            </a:pPr>
            <a:r>
              <a:rPr lang="en" sz="1600"/>
              <a:t>Yu, Zitong, et al. "Searching central difference convolutional networks for face anti-spoofing." Proceedings of the IEEE/CVF Conference on Computer Vision and Pattern Recognition. 2020.</a:t>
            </a:r>
            <a:endParaRPr sz="1600"/>
          </a:p>
          <a:p>
            <a:pPr indent="-330200" lvl="0" marL="457200" rtl="0" algn="l">
              <a:spcBef>
                <a:spcPts val="0"/>
              </a:spcBef>
              <a:spcAft>
                <a:spcPts val="0"/>
              </a:spcAft>
              <a:buSzPts val="1600"/>
              <a:buAutoNum type="arabicPeriod"/>
            </a:pPr>
            <a:r>
              <a:rPr lang="en" sz="1600"/>
              <a:t>George, Anjith, and Sébastien Marcel. "Deep pixel-wise binary supervision for face presentation attack detection." 2019 International Conference on Biometrics (ICB). IEEE, 2019.</a:t>
            </a:r>
            <a:endParaRPr sz="1600"/>
          </a:p>
          <a:p>
            <a:pPr indent="-330200" lvl="0" marL="457200" rtl="0" algn="l">
              <a:spcBef>
                <a:spcPts val="0"/>
              </a:spcBef>
              <a:spcAft>
                <a:spcPts val="0"/>
              </a:spcAft>
              <a:buSzPts val="1600"/>
              <a:buAutoNum type="arabicPeriod"/>
            </a:pPr>
            <a:r>
              <a:rPr lang="en" sz="1600"/>
              <a:t> Xiaoyang Tan, Yi Li, Jun Liu, and Lin Jiang. 2010. Face liveness detection from a single image with sparse low rank bilinear discriminative model. In European Conference on Computer Vision. Springer, 504–517.</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67" name="Google Shape;67;p15"/>
          <p:cNvSpPr txBox="1"/>
          <p:nvPr>
            <p:ph idx="1" type="body"/>
          </p:nvPr>
        </p:nvSpPr>
        <p:spPr>
          <a:xfrm>
            <a:off x="311700" y="914150"/>
            <a:ext cx="8520600" cy="3654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700"/>
              <a:t>Official implementation:</a:t>
            </a:r>
            <a:endParaRPr sz="1700"/>
          </a:p>
          <a:p>
            <a:pPr indent="0" lvl="0" marL="0" rtl="0" algn="l">
              <a:spcBef>
                <a:spcPts val="1200"/>
              </a:spcBef>
              <a:spcAft>
                <a:spcPts val="0"/>
              </a:spcAft>
              <a:buNone/>
            </a:pPr>
            <a:r>
              <a:rPr lang="en" sz="1700" u="sng">
                <a:solidFill>
                  <a:schemeClr val="hlink"/>
                </a:solidFill>
                <a:hlinkClick r:id="rId3"/>
              </a:rPr>
              <a:t>https://github.com/ZitongYu/CDCN/tree/master</a:t>
            </a:r>
            <a:endParaRPr sz="1700"/>
          </a:p>
          <a:p>
            <a:pPr indent="-328453" lvl="0" marL="457200" rtl="0" algn="l">
              <a:spcBef>
                <a:spcPts val="1200"/>
              </a:spcBef>
              <a:spcAft>
                <a:spcPts val="0"/>
              </a:spcAft>
              <a:buSzPct val="100000"/>
              <a:buChar char="●"/>
            </a:pPr>
            <a:r>
              <a:rPr lang="en" sz="1700"/>
              <a:t>OULU-NPU, SiW</a:t>
            </a:r>
            <a:r>
              <a:rPr lang="en" sz="1700"/>
              <a:t>,</a:t>
            </a:r>
            <a:r>
              <a:rPr lang="en" sz="1700"/>
              <a:t> CASIA-MFSD, Replay-Attack, MSU-MFSD and SiW-M datasets used</a:t>
            </a:r>
            <a:endParaRPr sz="1700"/>
          </a:p>
          <a:p>
            <a:pPr indent="0" lvl="0" marL="0" rtl="0" algn="l">
              <a:spcBef>
                <a:spcPts val="1200"/>
              </a:spcBef>
              <a:spcAft>
                <a:spcPts val="0"/>
              </a:spcAft>
              <a:buNone/>
            </a:pPr>
            <a:r>
              <a:rPr lang="en" sz="1700"/>
              <a:t>Unofficial:</a:t>
            </a:r>
            <a:endParaRPr sz="1700"/>
          </a:p>
          <a:p>
            <a:pPr indent="0" lvl="0" marL="0" rtl="0" algn="l">
              <a:spcBef>
                <a:spcPts val="1200"/>
              </a:spcBef>
              <a:spcAft>
                <a:spcPts val="0"/>
              </a:spcAft>
              <a:buNone/>
            </a:pPr>
            <a:r>
              <a:rPr lang="en" sz="1700" u="sng">
                <a:solidFill>
                  <a:schemeClr val="hlink"/>
                </a:solidFill>
                <a:hlinkClick r:id="rId4"/>
              </a:rPr>
              <a:t>https://github.com/laoshiwei/face-anti-spoofing</a:t>
            </a:r>
            <a:endParaRPr sz="1700"/>
          </a:p>
          <a:p>
            <a:pPr indent="-328453" lvl="0" marL="457200" rtl="0" algn="l">
              <a:spcBef>
                <a:spcPts val="1200"/>
              </a:spcBef>
              <a:spcAft>
                <a:spcPts val="0"/>
              </a:spcAft>
              <a:buSzPct val="100000"/>
              <a:buChar char="●"/>
            </a:pPr>
            <a:r>
              <a:rPr lang="en" sz="1700"/>
              <a:t>Uses NUAA dataset (~400mb)</a:t>
            </a:r>
            <a:endParaRPr sz="1700"/>
          </a:p>
          <a:p>
            <a:pPr indent="0" lvl="0" marL="0" rtl="0" algn="l">
              <a:spcBef>
                <a:spcPts val="1200"/>
              </a:spcBef>
              <a:spcAft>
                <a:spcPts val="0"/>
              </a:spcAft>
              <a:buNone/>
            </a:pPr>
            <a:r>
              <a:rPr lang="en" sz="1700"/>
              <a:t>Paper:</a:t>
            </a:r>
            <a:endParaRPr sz="1700"/>
          </a:p>
          <a:p>
            <a:pPr indent="-328453" lvl="0" marL="457200" rtl="0" algn="l">
              <a:spcBef>
                <a:spcPts val="1200"/>
              </a:spcBef>
              <a:spcAft>
                <a:spcPts val="0"/>
              </a:spcAft>
              <a:buSzPct val="100000"/>
              <a:buChar char="●"/>
            </a:pPr>
            <a:r>
              <a:rPr lang="en" sz="1700" u="sng">
                <a:solidFill>
                  <a:schemeClr val="hlink"/>
                </a:solidFill>
                <a:hlinkClick r:id="rId5"/>
              </a:rPr>
              <a:t>https://openaccess.thecvf.com/content_CVPR_2020/papers/Yu_Searching_Central_Difference_Convolutional_Networks_for_Face_Anti-Spoofing_CVPR_2020_paper.pdf</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73" name="Google Shape;73;p16"/>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 convolution operator called Central Difference Convolution (CDC) has been proposed in this paper, CDC is more likely to extract intrinsic spoofing patterns (e.g.,lattice artifacts) than vanilla convolution in diverse environments.</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74" name="Google Shape;74;p16"/>
          <p:cNvPicPr preferRelativeResize="0"/>
          <p:nvPr/>
        </p:nvPicPr>
        <p:blipFill>
          <a:blip r:embed="rId3">
            <a:alphaModFix/>
          </a:blip>
          <a:stretch>
            <a:fillRect/>
          </a:stretch>
        </p:blipFill>
        <p:spPr>
          <a:xfrm>
            <a:off x="2612012" y="2156101"/>
            <a:ext cx="3919975" cy="18738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80" name="Google Shape;80;p17"/>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CDC prefers to aggregate center-oriented gradients of the sampled values. The center-oriented gradient refers to the difference between the central value of the sampled region and the average of the surrounding values. This difference emphasizes the gradient changes that are centered around the current position. Aggregating these center-oriented gradients rather than the raw values allows the convolution to be more sensitive to changes in the center of the receptive field.</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81" name="Google Shape;81;p17"/>
          <p:cNvPicPr preferRelativeResize="0"/>
          <p:nvPr/>
        </p:nvPicPr>
        <p:blipFill>
          <a:blip r:embed="rId3">
            <a:alphaModFix/>
          </a:blip>
          <a:stretch>
            <a:fillRect/>
          </a:stretch>
        </p:blipFill>
        <p:spPr>
          <a:xfrm>
            <a:off x="661988" y="3091300"/>
            <a:ext cx="7820025" cy="146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87" name="Google Shape;87;p18"/>
          <p:cNvSpPr txBox="1"/>
          <p:nvPr>
            <p:ph idx="1" type="body"/>
          </p:nvPr>
        </p:nvSpPr>
        <p:spPr>
          <a:xfrm>
            <a:off x="311700" y="914150"/>
            <a:ext cx="8520600" cy="4065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rPr lang="en" sz="2810"/>
              <a:t>For face anti-spoofing task, </a:t>
            </a:r>
            <a:endParaRPr sz="2810"/>
          </a:p>
          <a:p>
            <a:pPr indent="0" lvl="0" marL="0" rtl="0" algn="l">
              <a:spcBef>
                <a:spcPts val="1200"/>
              </a:spcBef>
              <a:spcAft>
                <a:spcPts val="0"/>
              </a:spcAft>
              <a:buNone/>
            </a:pPr>
            <a:r>
              <a:rPr lang="en" sz="2810"/>
              <a:t>both the intensity-level semantic info,</a:t>
            </a:r>
            <a:endParaRPr sz="2810"/>
          </a:p>
          <a:p>
            <a:pPr indent="0" lvl="0" marL="0" rtl="0" algn="l">
              <a:spcBef>
                <a:spcPts val="1200"/>
              </a:spcBef>
              <a:spcAft>
                <a:spcPts val="0"/>
              </a:spcAft>
              <a:buNone/>
            </a:pPr>
            <a:r>
              <a:rPr lang="en" sz="2810"/>
              <a:t>gradient-level detailed info are</a:t>
            </a:r>
            <a:endParaRPr sz="2810"/>
          </a:p>
          <a:p>
            <a:pPr indent="0" lvl="0" marL="0" rtl="0" algn="l">
              <a:spcBef>
                <a:spcPts val="1200"/>
              </a:spcBef>
              <a:spcAft>
                <a:spcPts val="0"/>
              </a:spcAft>
              <a:buNone/>
            </a:pPr>
            <a:r>
              <a:rPr lang="en" sz="2810"/>
              <a:t>crucial for distinguishing</a:t>
            </a:r>
            <a:endParaRPr sz="2810"/>
          </a:p>
          <a:p>
            <a:pPr indent="0" lvl="0" marL="0" rtl="0" algn="l">
              <a:spcBef>
                <a:spcPts val="1200"/>
              </a:spcBef>
              <a:spcAft>
                <a:spcPts val="0"/>
              </a:spcAft>
              <a:buNone/>
            </a:pPr>
            <a:r>
              <a:rPr lang="en" sz="2810"/>
              <a:t>the living and spoofing faces</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So, a more generalized formula would be</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88" name="Google Shape;88;p18"/>
          <p:cNvPicPr preferRelativeResize="0"/>
          <p:nvPr/>
        </p:nvPicPr>
        <p:blipFill>
          <a:blip r:embed="rId3">
            <a:alphaModFix/>
          </a:blip>
          <a:stretch>
            <a:fillRect/>
          </a:stretch>
        </p:blipFill>
        <p:spPr>
          <a:xfrm>
            <a:off x="4246825" y="3262350"/>
            <a:ext cx="4211875" cy="1663750"/>
          </a:xfrm>
          <a:prstGeom prst="rect">
            <a:avLst/>
          </a:prstGeom>
          <a:noFill/>
          <a:ln>
            <a:noFill/>
          </a:ln>
        </p:spPr>
      </p:pic>
      <p:pic>
        <p:nvPicPr>
          <p:cNvPr id="89" name="Google Shape;89;p18"/>
          <p:cNvPicPr preferRelativeResize="0"/>
          <p:nvPr/>
        </p:nvPicPr>
        <p:blipFill>
          <a:blip r:embed="rId4">
            <a:alphaModFix/>
          </a:blip>
          <a:stretch>
            <a:fillRect/>
          </a:stretch>
        </p:blipFill>
        <p:spPr>
          <a:xfrm>
            <a:off x="4246822" y="914137"/>
            <a:ext cx="4288625" cy="2206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95" name="Google Shape;95;p19"/>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10"/>
              <a:t>A depth-supervised network called “DepthNet” is built up as baseline in this paper.</a:t>
            </a:r>
            <a:endParaRPr sz="1710"/>
          </a:p>
          <a:p>
            <a:pPr indent="0" lvl="0" marL="0" rtl="0" algn="l">
              <a:spcBef>
                <a:spcPts val="1200"/>
              </a:spcBef>
              <a:spcAft>
                <a:spcPts val="0"/>
              </a:spcAft>
              <a:buNone/>
            </a:pPr>
            <a:r>
              <a:rPr lang="en" sz="1710"/>
              <a:t>In order to extract more fine-grained and robust features for estimating the facial depth map, CDC is introduced to form Central Difference Convolutional Networks (CDCN).</a:t>
            </a:r>
            <a:endParaRPr sz="1710"/>
          </a:p>
          <a:p>
            <a:pPr indent="0" lvl="0" marL="0" rtl="0" algn="l">
              <a:spcBef>
                <a:spcPts val="1200"/>
              </a:spcBef>
              <a:spcAft>
                <a:spcPts val="0"/>
              </a:spcAft>
              <a:buNone/>
            </a:pPr>
            <a:r>
              <a:t/>
            </a:r>
            <a:endParaRPr sz="1710"/>
          </a:p>
          <a:p>
            <a:pPr indent="0" lvl="0" marL="0" rtl="0" algn="l">
              <a:spcBef>
                <a:spcPts val="1200"/>
              </a:spcBef>
              <a:spcAft>
                <a:spcPts val="0"/>
              </a:spcAft>
              <a:buNone/>
            </a:pPr>
            <a:r>
              <a:t/>
            </a:r>
            <a:endParaRPr sz="1710"/>
          </a:p>
          <a:p>
            <a:pPr indent="0" lvl="0" marL="0" rtl="0" algn="l">
              <a:spcBef>
                <a:spcPts val="1200"/>
              </a:spcBef>
              <a:spcAft>
                <a:spcPts val="0"/>
              </a:spcAft>
              <a:buNone/>
            </a:pPr>
            <a:r>
              <a:t/>
            </a:r>
            <a:endParaRPr sz="171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Further, CDCN++ is also proposed, which consists of a NAS based backbone and Multiscale Attention Fusion Module (MAFM) with selective attention capacity.</a:t>
            </a:r>
            <a:endParaRPr sz="1700"/>
          </a:p>
        </p:txBody>
      </p:sp>
      <p:pic>
        <p:nvPicPr>
          <p:cNvPr id="96" name="Google Shape;96;p19"/>
          <p:cNvPicPr preferRelativeResize="0"/>
          <p:nvPr/>
        </p:nvPicPr>
        <p:blipFill>
          <a:blip r:embed="rId3">
            <a:alphaModFix/>
          </a:blip>
          <a:stretch>
            <a:fillRect/>
          </a:stretch>
        </p:blipFill>
        <p:spPr>
          <a:xfrm>
            <a:off x="1995013" y="2135612"/>
            <a:ext cx="5153975" cy="1622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02" name="Google Shape;102;p20"/>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NAS (Neural Architecture Search)</a:t>
            </a:r>
            <a:endParaRPr sz="1600"/>
          </a:p>
          <a:p>
            <a:pPr indent="0" lvl="0" marL="0" rtl="0" algn="l">
              <a:spcBef>
                <a:spcPts val="1200"/>
              </a:spcBef>
              <a:spcAft>
                <a:spcPts val="0"/>
              </a:spcAft>
              <a:buNone/>
            </a:pPr>
            <a:r>
              <a:rPr lang="en" sz="1600"/>
              <a:t>Two gradient-based NAS methods were used</a:t>
            </a:r>
            <a:endParaRPr sz="1600"/>
          </a:p>
          <a:p>
            <a:pPr indent="0" lvl="0" marL="0" rtl="0" algn="l">
              <a:spcBef>
                <a:spcPts val="1200"/>
              </a:spcBef>
              <a:spcAft>
                <a:spcPts val="0"/>
              </a:spcAft>
              <a:buNone/>
            </a:pPr>
            <a:r>
              <a:rPr lang="en" sz="1600"/>
              <a:t>to search for the best backbone for the model</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103" name="Google Shape;103;p20"/>
          <p:cNvPicPr preferRelativeResize="0"/>
          <p:nvPr/>
        </p:nvPicPr>
        <p:blipFill>
          <a:blip r:embed="rId3">
            <a:alphaModFix/>
          </a:blip>
          <a:stretch>
            <a:fillRect/>
          </a:stretch>
        </p:blipFill>
        <p:spPr>
          <a:xfrm>
            <a:off x="4571996" y="992675"/>
            <a:ext cx="4136976" cy="3465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09" name="Google Shape;109;p21"/>
          <p:cNvSpPr txBox="1"/>
          <p:nvPr>
            <p:ph idx="1" type="body"/>
          </p:nvPr>
        </p:nvSpPr>
        <p:spPr>
          <a:xfrm>
            <a:off x="311700" y="902925"/>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Although simply fusing low-mid-high levels features can boost performance for the searched CDC architecture, it is still hard to find the important regions to focus.</a:t>
            </a:r>
            <a:endParaRPr sz="1700"/>
          </a:p>
          <a:p>
            <a:pPr indent="0" lvl="0" marL="0" rtl="0" algn="l">
              <a:spcBef>
                <a:spcPts val="1200"/>
              </a:spcBef>
              <a:spcAft>
                <a:spcPts val="0"/>
              </a:spcAft>
              <a:buNone/>
            </a:pPr>
            <a:r>
              <a:rPr lang="en" sz="1700"/>
              <a:t>So, a Multiscale Attention Fusion Module (MAFM) is proposed, which is able to refine and fuse low-mid-high levels CDC features via spatial attention</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110" name="Google Shape;110;p21"/>
          <p:cNvPicPr preferRelativeResize="0"/>
          <p:nvPr/>
        </p:nvPicPr>
        <p:blipFill>
          <a:blip r:embed="rId3">
            <a:alphaModFix/>
          </a:blip>
          <a:stretch>
            <a:fillRect/>
          </a:stretch>
        </p:blipFill>
        <p:spPr>
          <a:xfrm>
            <a:off x="2077263" y="2304925"/>
            <a:ext cx="4989476" cy="2416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