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68" r:id="rId17"/>
    <p:sldId id="272" r:id="rId18"/>
    <p:sldId id="269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90"/>
    <a:srgbClr val="F44723"/>
    <a:srgbClr val="3FC1F2"/>
    <a:srgbClr val="7758F0"/>
    <a:srgbClr val="3B9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7"/>
    <p:restoredTop sz="96327"/>
  </p:normalViewPr>
  <p:slideViewPr>
    <p:cSldViewPr snapToGrid="0">
      <p:cViewPr>
        <p:scale>
          <a:sx n="91" d="100"/>
          <a:sy n="91" d="100"/>
        </p:scale>
        <p:origin x="228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8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E3E99AF-ED1E-4EA5-BBC7-75B25B5095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4473AB-1723-5920-F085-682C15DFA1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02F7C-667E-A74B-8EF9-F0D509E66531}" type="datetimeFigureOut">
              <a:rPr kumimoji="1" lang="zh-TW" altLang="en-US" smtClean="0"/>
              <a:t>2024/7/7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74CBDD-BBA6-5A0A-8F47-B4F74B7B9E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16DC9E-45E1-17BC-7050-5E4923E8D1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2EE5-6180-D144-8C67-6E525E51B4C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4808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526B6-7817-2A4E-A909-49C593561612}" type="datetimeFigureOut">
              <a:rPr kumimoji="1" lang="zh-TW" altLang="en-US" smtClean="0"/>
              <a:t>2024/7/7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1F6D7-EAF1-054F-B3F4-316D7DC37F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608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69BA-8845-4748-B2F8-6C8EB6557E75}" type="datetime1">
              <a:rPr lang="zh-TW" altLang="en-US" smtClean="0"/>
              <a:t>2024/7/7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1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B99D-89C6-9C4C-AB32-4151397A776A}" type="datetime1">
              <a:rPr lang="zh-TW" altLang="en-US" smtClean="0"/>
              <a:t>2024/7/7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D13F-8FF0-6D44-865B-8D9A34871F24}" type="datetime1">
              <a:rPr lang="zh-TW" altLang="en-US" smtClean="0"/>
              <a:t>2024/7/7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36" y="352817"/>
            <a:ext cx="10347259" cy="62427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9936" y="1032480"/>
            <a:ext cx="10347259" cy="4793039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 marL="617220" indent="-342900">
              <a:buFont typeface="Arial" panose="020B0604020202020204" pitchFamily="34" charset="0"/>
              <a:buChar char="•"/>
              <a:defRPr/>
            </a:lvl2pPr>
            <a:lvl3pPr>
              <a:defRPr b="0">
                <a:latin typeface="+mn-lt"/>
              </a:defRPr>
            </a:lvl3pPr>
            <a:lvl4pPr marL="880110" indent="-285750">
              <a:buFont typeface="Arial" panose="020B0604020202020204" pitchFamily="34" charset="0"/>
              <a:buChar char="•"/>
              <a:defRPr/>
            </a:lvl4pPr>
            <a:lvl5pPr marL="972000">
              <a:defRPr>
                <a:latin typeface="+mn-lt"/>
              </a:defRPr>
            </a:lvl5pPr>
            <a:lvl6pPr marL="1260000" indent="-285750">
              <a:buFont typeface="Arial" panose="020B0604020202020204" pitchFamily="34" charset="0"/>
              <a:buChar char="•"/>
              <a:defRPr>
                <a:latin typeface="+mn-lt"/>
              </a:defRPr>
            </a:lvl6pPr>
            <a:lvl7pPr marL="2743200" indent="0">
              <a:buNone/>
              <a:defRPr/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79DB-A011-8B43-9E9E-A6873B306B54}" type="datetime1">
              <a:rPr lang="zh-TW" altLang="en-US" smtClean="0"/>
              <a:t>2024/7/7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9"/>
            <a:ext cx="9143999" cy="1719262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31E2-D031-8748-A042-A3A8A87B8BF6}" type="datetime1">
              <a:rPr lang="zh-TW" altLang="en-US" smtClean="0"/>
              <a:t>2024/7/7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0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93F3-45D1-914E-8350-81BF9ED46E2F}" type="datetime1">
              <a:rPr lang="zh-TW" altLang="en-US" smtClean="0"/>
              <a:t>2024/7/7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0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8566-43AB-6A47-B296-D21CEB5EFCB7}" type="datetime1">
              <a:rPr lang="zh-TW" altLang="en-US" smtClean="0"/>
              <a:t>2024/7/7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7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0587-D023-B64B-91FF-592620ABD754}" type="datetime1">
              <a:rPr lang="zh-TW" altLang="en-US" smtClean="0"/>
              <a:t>2024/7/7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7F-B6C7-8949-B2C0-869A4E016144}" type="datetime1">
              <a:rPr lang="zh-TW" altLang="en-US" smtClean="0"/>
              <a:t>2024/7/7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3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94A5-02F7-BB48-9001-9A8E9F5FFB00}" type="datetime1">
              <a:rPr lang="zh-TW" altLang="en-US" smtClean="0"/>
              <a:t>2024/7/7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5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82FD-D09C-3C47-AA89-73DE353C45F2}" type="datetime1">
              <a:rPr lang="zh-TW" altLang="en-US" smtClean="0"/>
              <a:t>2024/7/7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36" y="352817"/>
            <a:ext cx="9950103" cy="624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936" y="1017510"/>
            <a:ext cx="10433321" cy="4822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2"/>
            <a:r>
              <a:rPr lang="en-US" altLang="zh-TW" dirty="0"/>
              <a:t>Second level</a:t>
            </a:r>
          </a:p>
          <a:p>
            <a:pPr lvl="4"/>
            <a:r>
              <a:rPr lang="en-US" altLang="zh-TW" dirty="0"/>
              <a:t>Third level</a:t>
            </a:r>
          </a:p>
          <a:p>
            <a:pPr lvl="5"/>
            <a:r>
              <a:rPr lang="en-US" altLang="zh-TW" dirty="0"/>
              <a:t>Fourth level</a:t>
            </a:r>
          </a:p>
          <a:p>
            <a:pPr lvl="5"/>
            <a:r>
              <a:rPr lang="en-US" altLang="zh-TW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F31ED19-8017-554D-A6D4-037BF36F8F39}" type="datetime1">
              <a:rPr lang="zh-TW" altLang="en-US" smtClean="0"/>
              <a:t>2024/7/7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7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73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5pPr>
      <a:lvl6pPr marL="1130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889541-7782-2856-F38F-8DDF995D5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422789"/>
            <a:ext cx="8888461" cy="706641"/>
          </a:xfrm>
        </p:spPr>
        <p:txBody>
          <a:bodyPr anchor="b">
            <a:normAutofit/>
          </a:bodyPr>
          <a:lstStyle/>
          <a:p>
            <a:r>
              <a:rPr kumimoji="1" lang="zh-TW" altLang="en-US" sz="2800" dirty="0"/>
              <a:t>行動</a:t>
            </a:r>
            <a:r>
              <a:rPr kumimoji="1" lang="en" altLang="zh-TW" sz="2800" dirty="0"/>
              <a:t>APP</a:t>
            </a:r>
            <a:r>
              <a:rPr kumimoji="1" lang="zh-TW" altLang="en-US" sz="2800" dirty="0"/>
              <a:t>開發 </a:t>
            </a:r>
            <a:r>
              <a:rPr kumimoji="1" lang="en-US" altLang="zh-TW" sz="2800" dirty="0"/>
              <a:t>– </a:t>
            </a:r>
            <a:r>
              <a:rPr kumimoji="1" lang="zh-TW" altLang="en-US" sz="2800" dirty="0"/>
              <a:t>使用介面設計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EA5805-59E7-0E10-7C5D-366A71302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48" y="6165748"/>
            <a:ext cx="8888460" cy="692242"/>
          </a:xfrm>
        </p:spPr>
        <p:txBody>
          <a:bodyPr anchor="t">
            <a:normAutofit/>
          </a:bodyPr>
          <a:lstStyle/>
          <a:p>
            <a:r>
              <a:rPr kumimoji="1" lang="zh-TW" altLang="en-US" sz="1600" dirty="0"/>
              <a:t>賴璉錡</a:t>
            </a:r>
            <a:endParaRPr kumimoji="1" lang="en-US" altLang="zh-TW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sz="1600" dirty="0"/>
              <a:t>lclai.t11@o365.fcu.edu.tw</a:t>
            </a:r>
            <a:endParaRPr kumimoji="1" lang="zh-TW" altLang="en-US" sz="1600" dirty="0"/>
          </a:p>
        </p:txBody>
      </p:sp>
      <p:pic>
        <p:nvPicPr>
          <p:cNvPr id="4" name="Picture 3" descr="木桌上筆筒內的彩色鉛筆">
            <a:extLst>
              <a:ext uri="{FF2B5EF4-FFF2-40B4-BE49-F238E27FC236}">
                <a16:creationId xmlns:a16="http://schemas.microsoft.com/office/drawing/2014/main" id="{B189C85E-3019-A123-FA86-7B2319EC9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42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FEC1ED-FCB4-5414-4A6F-26C4F3AC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2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763F8-4890-C594-73FF-96251FF1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佈局元件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1158A-0A3A-9FCA-4EF2-ECF652B2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佈局元件是繼承「</a:t>
            </a:r>
            <a:r>
              <a:rPr kumimoji="1" lang="en-US" altLang="zh-TW" dirty="0"/>
              <a:t>ViewGroup</a:t>
            </a:r>
            <a:r>
              <a:rPr kumimoji="1" lang="zh-TW" altLang="en-US" dirty="0"/>
              <a:t>」類別的子類別，主要目的是</a:t>
            </a:r>
            <a:r>
              <a:rPr kumimoji="1" lang="zh-TW" altLang="en-US" dirty="0">
                <a:solidFill>
                  <a:srgbClr val="0070C0"/>
                </a:solidFill>
              </a:rPr>
              <a:t>組織</a:t>
            </a:r>
            <a:r>
              <a:rPr kumimoji="1" lang="zh-TW" altLang="en-US" dirty="0"/>
              <a:t>和</a:t>
            </a:r>
            <a:r>
              <a:rPr kumimoji="1" lang="zh-TW" altLang="en-US" dirty="0">
                <a:solidFill>
                  <a:srgbClr val="0070C0"/>
                </a:solidFill>
              </a:rPr>
              <a:t>編排</a:t>
            </a:r>
            <a:r>
              <a:rPr kumimoji="1" lang="zh-TW" altLang="en-US" dirty="0">
                <a:solidFill>
                  <a:srgbClr val="FF0000"/>
                </a:solidFill>
              </a:rPr>
              <a:t>其他佈局</a:t>
            </a:r>
            <a:r>
              <a:rPr kumimoji="1" lang="zh-TW" altLang="en-US" dirty="0"/>
              <a:t>或</a:t>
            </a:r>
            <a:r>
              <a:rPr kumimoji="1" lang="zh-TW" altLang="en-US" dirty="0">
                <a:solidFill>
                  <a:srgbClr val="FF0000"/>
                </a:solidFill>
              </a:rPr>
              <a:t>介面元件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r>
              <a:rPr kumimoji="1" lang="zh-TW" altLang="en-US" dirty="0"/>
              <a:t>基本上活動的使用介面是一顆</a:t>
            </a:r>
            <a:r>
              <a:rPr kumimoji="1" lang="en-US" altLang="zh-TW" dirty="0"/>
              <a:t> View </a:t>
            </a:r>
            <a:r>
              <a:rPr kumimoji="1" lang="zh-TW" altLang="en-US" dirty="0"/>
              <a:t>和</a:t>
            </a:r>
            <a:r>
              <a:rPr kumimoji="1" lang="en-US" altLang="zh-TW" dirty="0"/>
              <a:t> ViewGroup </a:t>
            </a:r>
            <a:r>
              <a:rPr kumimoji="1" lang="zh-TW" altLang="en-US" dirty="0"/>
              <a:t>物件組成的樹狀結構。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C29F4-6A9C-40E4-8BBC-38390B24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10</a:t>
            </a:fld>
            <a:endParaRPr lang="en-US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65A2A986-52E9-5853-7DDD-F84D4A8535F0}"/>
              </a:ext>
            </a:extLst>
          </p:cNvPr>
          <p:cNvSpPr/>
          <p:nvPr/>
        </p:nvSpPr>
        <p:spPr>
          <a:xfrm>
            <a:off x="4087906" y="2985247"/>
            <a:ext cx="2339788" cy="551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ViewGroup 1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6D6C0C9B-5FF9-C156-0BD9-6D5B137AF1BC}"/>
              </a:ext>
            </a:extLst>
          </p:cNvPr>
          <p:cNvSpPr/>
          <p:nvPr/>
        </p:nvSpPr>
        <p:spPr>
          <a:xfrm>
            <a:off x="2918012" y="4047180"/>
            <a:ext cx="2339788" cy="551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ViewGroup 2</a:t>
            </a:r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32C86B72-8EEB-C9C6-5531-26004CDE6BB8}"/>
              </a:ext>
            </a:extLst>
          </p:cNvPr>
          <p:cNvSpPr/>
          <p:nvPr/>
        </p:nvSpPr>
        <p:spPr>
          <a:xfrm>
            <a:off x="6096000" y="4047179"/>
            <a:ext cx="1192306" cy="551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View 1</a:t>
            </a:r>
            <a:endParaRPr kumimoji="1"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56ADAF96-DFDF-EAE9-9E2D-CAC2E53516C5}"/>
              </a:ext>
            </a:extLst>
          </p:cNvPr>
          <p:cNvSpPr/>
          <p:nvPr/>
        </p:nvSpPr>
        <p:spPr>
          <a:xfrm>
            <a:off x="2523565" y="5109113"/>
            <a:ext cx="1192306" cy="551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View 2</a:t>
            </a:r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6D9F4DEC-60F2-01BC-303D-1B2D4AFDB0C4}"/>
              </a:ext>
            </a:extLst>
          </p:cNvPr>
          <p:cNvSpPr/>
          <p:nvPr/>
        </p:nvSpPr>
        <p:spPr>
          <a:xfrm>
            <a:off x="4500282" y="5109112"/>
            <a:ext cx="1192306" cy="551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View 3</a:t>
            </a:r>
            <a:endParaRPr kumimoji="1"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2CA38C5-A8C2-0155-8275-3387BB9ABFE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87906" y="3536576"/>
            <a:ext cx="1169894" cy="5106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CF21A1B-E694-24C4-12B5-901479D515A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257800" y="3536576"/>
            <a:ext cx="1434353" cy="5106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1AE0E0E-259D-5D79-516F-87915633B3F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119718" y="4598509"/>
            <a:ext cx="968188" cy="5106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BC37550-5746-F8B1-1ED7-6F823437F10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087906" y="4598509"/>
            <a:ext cx="1008529" cy="5106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8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763F8-4890-C594-73FF-96251FF1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佈局元件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1158A-0A3A-9FCA-4EF2-ECF652B2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佈局元件是繼承「</a:t>
            </a:r>
            <a:r>
              <a:rPr kumimoji="1" lang="en-US" altLang="zh-TW" dirty="0"/>
              <a:t>ViewGroup</a:t>
            </a:r>
            <a:r>
              <a:rPr kumimoji="1" lang="zh-TW" altLang="en-US" dirty="0"/>
              <a:t>」類別的子類別，主要目的是</a:t>
            </a:r>
            <a:r>
              <a:rPr kumimoji="1" lang="zh-TW" altLang="en-US" dirty="0">
                <a:solidFill>
                  <a:srgbClr val="0070C0"/>
                </a:solidFill>
              </a:rPr>
              <a:t>組織</a:t>
            </a:r>
            <a:r>
              <a:rPr kumimoji="1" lang="zh-TW" altLang="en-US" dirty="0"/>
              <a:t>和</a:t>
            </a:r>
            <a:r>
              <a:rPr kumimoji="1" lang="zh-TW" altLang="en-US" dirty="0">
                <a:solidFill>
                  <a:srgbClr val="0070C0"/>
                </a:solidFill>
              </a:rPr>
              <a:t>編排</a:t>
            </a:r>
            <a:r>
              <a:rPr kumimoji="1" lang="zh-TW" altLang="en-US" dirty="0">
                <a:solidFill>
                  <a:srgbClr val="FF0000"/>
                </a:solidFill>
              </a:rPr>
              <a:t>其他佈局</a:t>
            </a:r>
            <a:r>
              <a:rPr kumimoji="1" lang="zh-TW" altLang="en-US" dirty="0"/>
              <a:t>或</a:t>
            </a:r>
            <a:r>
              <a:rPr kumimoji="1" lang="zh-TW" altLang="en-US" dirty="0">
                <a:solidFill>
                  <a:srgbClr val="FF0000"/>
                </a:solidFill>
              </a:rPr>
              <a:t>介面元件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r>
              <a:rPr kumimoji="1" lang="zh-TW" altLang="en-US" dirty="0"/>
              <a:t>基本上活動的使用介面是一顆</a:t>
            </a:r>
            <a:r>
              <a:rPr kumimoji="1" lang="en-US" altLang="zh-TW" dirty="0"/>
              <a:t> View </a:t>
            </a:r>
            <a:r>
              <a:rPr kumimoji="1" lang="zh-TW" altLang="en-US" dirty="0"/>
              <a:t>和</a:t>
            </a:r>
            <a:r>
              <a:rPr kumimoji="1" lang="en-US" altLang="zh-TW" dirty="0"/>
              <a:t> ViewGroup </a:t>
            </a:r>
            <a:r>
              <a:rPr kumimoji="1" lang="zh-TW" altLang="en-US" dirty="0"/>
              <a:t>物件組成的樹狀結構。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C29F4-6A9C-40E4-8BBC-38390B24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11</a:t>
            </a:fld>
            <a:endParaRPr lang="en-US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65A2A986-52E9-5853-7DDD-F84D4A8535F0}"/>
              </a:ext>
            </a:extLst>
          </p:cNvPr>
          <p:cNvSpPr/>
          <p:nvPr/>
        </p:nvSpPr>
        <p:spPr>
          <a:xfrm>
            <a:off x="4087906" y="2985247"/>
            <a:ext cx="2339788" cy="551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ViewGroup 1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6D6C0C9B-5FF9-C156-0BD9-6D5B137AF1BC}"/>
              </a:ext>
            </a:extLst>
          </p:cNvPr>
          <p:cNvSpPr/>
          <p:nvPr/>
        </p:nvSpPr>
        <p:spPr>
          <a:xfrm>
            <a:off x="2918012" y="4047180"/>
            <a:ext cx="2339788" cy="551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ViewGroup 2</a:t>
            </a:r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32C86B72-8EEB-C9C6-5531-26004CDE6BB8}"/>
              </a:ext>
            </a:extLst>
          </p:cNvPr>
          <p:cNvSpPr/>
          <p:nvPr/>
        </p:nvSpPr>
        <p:spPr>
          <a:xfrm>
            <a:off x="6096000" y="4047179"/>
            <a:ext cx="1192306" cy="551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View 1</a:t>
            </a:r>
            <a:endParaRPr kumimoji="1"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56ADAF96-DFDF-EAE9-9E2D-CAC2E53516C5}"/>
              </a:ext>
            </a:extLst>
          </p:cNvPr>
          <p:cNvSpPr/>
          <p:nvPr/>
        </p:nvSpPr>
        <p:spPr>
          <a:xfrm>
            <a:off x="2523565" y="5109113"/>
            <a:ext cx="1192306" cy="551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View 2</a:t>
            </a:r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6D9F4DEC-60F2-01BC-303D-1B2D4AFDB0C4}"/>
              </a:ext>
            </a:extLst>
          </p:cNvPr>
          <p:cNvSpPr/>
          <p:nvPr/>
        </p:nvSpPr>
        <p:spPr>
          <a:xfrm>
            <a:off x="4500282" y="5109112"/>
            <a:ext cx="1192306" cy="551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View 3</a:t>
            </a:r>
            <a:endParaRPr kumimoji="1"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2CA38C5-A8C2-0155-8275-3387BB9ABFE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87906" y="3536576"/>
            <a:ext cx="1169894" cy="5106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CF21A1B-E694-24C4-12B5-901479D515A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257800" y="3536576"/>
            <a:ext cx="1434353" cy="5106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1AE0E0E-259D-5D79-516F-87915633B3F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119718" y="4598509"/>
            <a:ext cx="968188" cy="5106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BC37550-5746-F8B1-1ED7-6F823437F10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087906" y="4598509"/>
            <a:ext cx="1008529" cy="5106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2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2D303-4112-A6E9-8033-0441D207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佈局元件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8FC15D-C99D-E5F6-B024-E37961F4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12</a:t>
            </a:fld>
            <a:endParaRPr lang="en-US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807814F-D36C-073E-2225-BA3C8390F8D6}"/>
              </a:ext>
            </a:extLst>
          </p:cNvPr>
          <p:cNvSpPr/>
          <p:nvPr/>
        </p:nvSpPr>
        <p:spPr>
          <a:xfrm>
            <a:off x="8031165" y="1264023"/>
            <a:ext cx="1869141" cy="527050"/>
          </a:xfrm>
          <a:prstGeom prst="roundRect">
            <a:avLst/>
          </a:prstGeom>
          <a:solidFill>
            <a:srgbClr val="7758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LinearLayout</a:t>
            </a:r>
            <a:endParaRPr kumimoji="1"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795FBAF-31F8-19B0-8156-BFDD440DA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94" y="1354229"/>
            <a:ext cx="3911879" cy="320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圓角矩形 9">
            <a:extLst>
              <a:ext uri="{FF2B5EF4-FFF2-40B4-BE49-F238E27FC236}">
                <a16:creationId xmlns:a16="http://schemas.microsoft.com/office/drawing/2014/main" id="{9A791853-6799-3B2D-945D-8B4E6059ED86}"/>
              </a:ext>
            </a:extLst>
          </p:cNvPr>
          <p:cNvSpPr/>
          <p:nvPr/>
        </p:nvSpPr>
        <p:spPr>
          <a:xfrm>
            <a:off x="5581046" y="2428687"/>
            <a:ext cx="1869141" cy="527050"/>
          </a:xfrm>
          <a:prstGeom prst="roundRect">
            <a:avLst/>
          </a:prstGeom>
          <a:solidFill>
            <a:srgbClr val="F447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LinearLayout</a:t>
            </a:r>
            <a:endParaRPr kumimoji="1" lang="zh-TW" altLang="en-US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AABC391C-585F-5A3E-1CD5-CABFB6AA4939}"/>
              </a:ext>
            </a:extLst>
          </p:cNvPr>
          <p:cNvSpPr/>
          <p:nvPr/>
        </p:nvSpPr>
        <p:spPr>
          <a:xfrm>
            <a:off x="7992551" y="2428687"/>
            <a:ext cx="1869141" cy="527050"/>
          </a:xfrm>
          <a:prstGeom prst="roundRect">
            <a:avLst/>
          </a:prstGeom>
          <a:solidFill>
            <a:srgbClr val="00A4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LinearLayout</a:t>
            </a:r>
            <a:endParaRPr kumimoji="1" lang="zh-TW" altLang="en-US" dirty="0"/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C6F26AE2-CB71-FF9D-5F9B-6A88C5434E37}"/>
              </a:ext>
            </a:extLst>
          </p:cNvPr>
          <p:cNvSpPr/>
          <p:nvPr/>
        </p:nvSpPr>
        <p:spPr>
          <a:xfrm>
            <a:off x="7427041" y="3581212"/>
            <a:ext cx="1869141" cy="527050"/>
          </a:xfrm>
          <a:prstGeom prst="roundRect">
            <a:avLst/>
          </a:prstGeom>
          <a:solidFill>
            <a:srgbClr val="F447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LinearLayout</a:t>
            </a:r>
            <a:endParaRPr kumimoji="1" lang="zh-TW" altLang="en-US" dirty="0"/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4B50007C-E939-3918-70AD-80CF99D17378}"/>
              </a:ext>
            </a:extLst>
          </p:cNvPr>
          <p:cNvSpPr/>
          <p:nvPr/>
        </p:nvSpPr>
        <p:spPr>
          <a:xfrm>
            <a:off x="9432392" y="3569073"/>
            <a:ext cx="1869141" cy="527050"/>
          </a:xfrm>
          <a:prstGeom prst="roundRect">
            <a:avLst/>
          </a:prstGeom>
          <a:solidFill>
            <a:srgbClr val="F447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LinearLayout</a:t>
            </a:r>
            <a:endParaRPr kumimoji="1" lang="zh-TW" altLang="en-US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F8585466-88CA-C4E9-0EC5-6BE73430AA2B}"/>
              </a:ext>
            </a:extLst>
          </p:cNvPr>
          <p:cNvSpPr/>
          <p:nvPr/>
        </p:nvSpPr>
        <p:spPr>
          <a:xfrm>
            <a:off x="10719675" y="2416548"/>
            <a:ext cx="1163717" cy="527050"/>
          </a:xfrm>
          <a:prstGeom prst="roundRect">
            <a:avLst/>
          </a:prstGeom>
          <a:solidFill>
            <a:srgbClr val="3FC1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Button</a:t>
            </a:r>
            <a:endParaRPr kumimoji="1"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5328A4C-1FBE-EE57-9668-CCAA4964103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6515617" y="1791073"/>
            <a:ext cx="2450119" cy="6376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141239-4512-7C48-FBBD-61110E6DD6C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927122" y="1791073"/>
            <a:ext cx="38614" cy="6376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729C67C-90E1-AAE2-2DC1-C7467B63FF4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8965736" y="1791073"/>
            <a:ext cx="2335798" cy="6254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ED702A5-6A98-BB38-A6DD-C170AA2EECF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361612" y="2955737"/>
            <a:ext cx="565510" cy="6254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3B889C8-BCE0-2459-36C8-3F274FD4160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8927122" y="2955737"/>
            <a:ext cx="1439841" cy="6133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圓角矩形 32">
            <a:extLst>
              <a:ext uri="{FF2B5EF4-FFF2-40B4-BE49-F238E27FC236}">
                <a16:creationId xmlns:a16="http://schemas.microsoft.com/office/drawing/2014/main" id="{573347EC-7945-BF86-4762-D4EF739F907B}"/>
              </a:ext>
            </a:extLst>
          </p:cNvPr>
          <p:cNvSpPr/>
          <p:nvPr/>
        </p:nvSpPr>
        <p:spPr>
          <a:xfrm>
            <a:off x="4741815" y="3593351"/>
            <a:ext cx="1163717" cy="527050"/>
          </a:xfrm>
          <a:prstGeom prst="roundRect">
            <a:avLst/>
          </a:prstGeom>
          <a:solidFill>
            <a:srgbClr val="3FC1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TextView</a:t>
            </a:r>
            <a:endParaRPr kumimoji="1" lang="zh-TW" altLang="en-US" dirty="0"/>
          </a:p>
        </p:txBody>
      </p:sp>
      <p:sp>
        <p:nvSpPr>
          <p:cNvPr id="34" name="圓角矩形 33">
            <a:extLst>
              <a:ext uri="{FF2B5EF4-FFF2-40B4-BE49-F238E27FC236}">
                <a16:creationId xmlns:a16="http://schemas.microsoft.com/office/drawing/2014/main" id="{4B5E6393-AFA9-F4A5-1488-0C075F584BAE}"/>
              </a:ext>
            </a:extLst>
          </p:cNvPr>
          <p:cNvSpPr/>
          <p:nvPr/>
        </p:nvSpPr>
        <p:spPr>
          <a:xfrm>
            <a:off x="5981398" y="3581212"/>
            <a:ext cx="1163717" cy="527050"/>
          </a:xfrm>
          <a:prstGeom prst="roundRect">
            <a:avLst/>
          </a:prstGeom>
          <a:solidFill>
            <a:srgbClr val="3FC1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EditText</a:t>
            </a:r>
            <a:endParaRPr kumimoji="1" lang="zh-TW" altLang="en-US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3F333791-377A-4F43-C765-C96FAE7F4A64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 flipH="1">
            <a:off x="5323674" y="2955737"/>
            <a:ext cx="1191943" cy="6376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B028382-61DE-1D90-6479-E5285D3D798A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6515617" y="2955737"/>
            <a:ext cx="47640" cy="6254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圓角矩形 42">
            <a:extLst>
              <a:ext uri="{FF2B5EF4-FFF2-40B4-BE49-F238E27FC236}">
                <a16:creationId xmlns:a16="http://schemas.microsoft.com/office/drawing/2014/main" id="{A890D35A-0042-52D7-9CB8-07D94065E5F7}"/>
              </a:ext>
            </a:extLst>
          </p:cNvPr>
          <p:cNvSpPr/>
          <p:nvPr/>
        </p:nvSpPr>
        <p:spPr>
          <a:xfrm>
            <a:off x="6787554" y="4628396"/>
            <a:ext cx="1163717" cy="527050"/>
          </a:xfrm>
          <a:prstGeom prst="roundRect">
            <a:avLst/>
          </a:prstGeom>
          <a:solidFill>
            <a:srgbClr val="3FC1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Radio</a:t>
            </a:r>
            <a:endParaRPr kumimoji="1" lang="zh-TW" altLang="en-US" dirty="0"/>
          </a:p>
        </p:txBody>
      </p:sp>
      <p:sp>
        <p:nvSpPr>
          <p:cNvPr id="44" name="圓角矩形 43">
            <a:extLst>
              <a:ext uri="{FF2B5EF4-FFF2-40B4-BE49-F238E27FC236}">
                <a16:creationId xmlns:a16="http://schemas.microsoft.com/office/drawing/2014/main" id="{62B09125-8B21-BEB9-CA4D-7F18D6D1AB40}"/>
              </a:ext>
            </a:extLst>
          </p:cNvPr>
          <p:cNvSpPr/>
          <p:nvPr/>
        </p:nvSpPr>
        <p:spPr>
          <a:xfrm>
            <a:off x="8132465" y="4617564"/>
            <a:ext cx="1163717" cy="527050"/>
          </a:xfrm>
          <a:prstGeom prst="roundRect">
            <a:avLst/>
          </a:prstGeom>
          <a:solidFill>
            <a:srgbClr val="3FC1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Radio</a:t>
            </a:r>
            <a:endParaRPr kumimoji="1" lang="zh-TW" altLang="en-US" dirty="0"/>
          </a:p>
        </p:txBody>
      </p: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EDC0ACFE-2DC0-F74E-36DE-D15284D57E36}"/>
              </a:ext>
            </a:extLst>
          </p:cNvPr>
          <p:cNvSpPr/>
          <p:nvPr/>
        </p:nvSpPr>
        <p:spPr>
          <a:xfrm>
            <a:off x="9432392" y="4628396"/>
            <a:ext cx="1287283" cy="527050"/>
          </a:xfrm>
          <a:prstGeom prst="roundRect">
            <a:avLst/>
          </a:prstGeom>
          <a:solidFill>
            <a:srgbClr val="3FC1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CheckBox</a:t>
            </a:r>
            <a:endParaRPr kumimoji="1" lang="zh-TW" altLang="en-US" dirty="0"/>
          </a:p>
        </p:txBody>
      </p:sp>
      <p:sp>
        <p:nvSpPr>
          <p:cNvPr id="47" name="圓角矩形 46">
            <a:extLst>
              <a:ext uri="{FF2B5EF4-FFF2-40B4-BE49-F238E27FC236}">
                <a16:creationId xmlns:a16="http://schemas.microsoft.com/office/drawing/2014/main" id="{124C46BA-83B9-36CB-283D-905874654081}"/>
              </a:ext>
            </a:extLst>
          </p:cNvPr>
          <p:cNvSpPr/>
          <p:nvPr/>
        </p:nvSpPr>
        <p:spPr>
          <a:xfrm>
            <a:off x="10855885" y="4611207"/>
            <a:ext cx="1287283" cy="527050"/>
          </a:xfrm>
          <a:prstGeom prst="roundRect">
            <a:avLst/>
          </a:prstGeom>
          <a:solidFill>
            <a:srgbClr val="3FC1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CheckBox</a:t>
            </a:r>
            <a:endParaRPr kumimoji="1" lang="zh-TW" altLang="en-US" dirty="0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55FA377E-DEAB-4270-381A-8468FB3E49C3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flipH="1">
            <a:off x="7369413" y="4108262"/>
            <a:ext cx="992199" cy="520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0A4D8851-6D23-8048-BEA4-18158EAFAC33}"/>
              </a:ext>
            </a:extLst>
          </p:cNvPr>
          <p:cNvCxnSpPr>
            <a:cxnSpLocks/>
            <a:stCxn id="12" idx="2"/>
            <a:endCxn id="44" idx="0"/>
          </p:cNvCxnSpPr>
          <p:nvPr/>
        </p:nvCxnSpPr>
        <p:spPr>
          <a:xfrm>
            <a:off x="8361612" y="4108262"/>
            <a:ext cx="352712" cy="5093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737E5DDD-FC93-4C5E-0F2B-DB632CF73E8A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 flipH="1">
            <a:off x="10076034" y="4096123"/>
            <a:ext cx="290929" cy="5322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4D72553-4DB0-29B9-3175-4DB04C498D74}"/>
              </a:ext>
            </a:extLst>
          </p:cNvPr>
          <p:cNvCxnSpPr>
            <a:cxnSpLocks/>
            <a:stCxn id="13" idx="2"/>
            <a:endCxn id="47" idx="0"/>
          </p:cNvCxnSpPr>
          <p:nvPr/>
        </p:nvCxnSpPr>
        <p:spPr>
          <a:xfrm>
            <a:off x="10366963" y="4096123"/>
            <a:ext cx="1132564" cy="5150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53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F0287-5569-9AE7-18E0-B01ED036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佈局元件的種類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B7E438-63C9-5181-E5EE-74593DA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/>
              <a:t>RelativeLayout</a:t>
            </a:r>
            <a:r>
              <a:rPr kumimoji="1" lang="en-US" altLang="zh-TW" dirty="0"/>
              <a:t>: </a:t>
            </a:r>
          </a:p>
          <a:p>
            <a:pPr lvl="2"/>
            <a:r>
              <a:rPr kumimoji="1" lang="zh-TW" altLang="en-US" dirty="0"/>
              <a:t>其編排的介面元件是相對於其他介面元件，或貼齊父佈局元件的邊線，可以幫助我們建立不規則編排的使用介面。</a:t>
            </a: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16E5EA-28A7-7578-08CA-B4D5D6CD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13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B5B00B-EA9A-79E5-5899-2EB3A22B68CD}"/>
              </a:ext>
            </a:extLst>
          </p:cNvPr>
          <p:cNvSpPr/>
          <p:nvPr/>
        </p:nvSpPr>
        <p:spPr>
          <a:xfrm>
            <a:off x="3307976" y="2894059"/>
            <a:ext cx="3671048" cy="382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85A4C79B-85A1-95F8-6F45-82D54D6A0A19}"/>
              </a:ext>
            </a:extLst>
          </p:cNvPr>
          <p:cNvSpPr/>
          <p:nvPr/>
        </p:nvSpPr>
        <p:spPr>
          <a:xfrm>
            <a:off x="3516405" y="3005416"/>
            <a:ext cx="2205318" cy="8471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TextView1</a:t>
            </a:r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D6319494-14D5-DAA7-1F7F-D148B8C698DB}"/>
              </a:ext>
            </a:extLst>
          </p:cNvPr>
          <p:cNvSpPr/>
          <p:nvPr/>
        </p:nvSpPr>
        <p:spPr>
          <a:xfrm>
            <a:off x="5898776" y="3005416"/>
            <a:ext cx="903195" cy="8471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Btn1</a:t>
            </a:r>
            <a:endParaRPr kumimoji="1" lang="zh-TW" altLang="en-US" dirty="0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19B549D1-5C48-F044-AEAF-BB948E485E63}"/>
              </a:ext>
            </a:extLst>
          </p:cNvPr>
          <p:cNvSpPr/>
          <p:nvPr/>
        </p:nvSpPr>
        <p:spPr>
          <a:xfrm>
            <a:off x="5898775" y="3991884"/>
            <a:ext cx="903195" cy="8471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Btn2</a:t>
            </a:r>
            <a:endParaRPr kumimoji="1" lang="zh-TW" altLang="en-US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2DA50A48-CC79-BC71-4196-84366607E129}"/>
              </a:ext>
            </a:extLst>
          </p:cNvPr>
          <p:cNvSpPr/>
          <p:nvPr/>
        </p:nvSpPr>
        <p:spPr>
          <a:xfrm>
            <a:off x="5898775" y="4965429"/>
            <a:ext cx="903195" cy="8471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Btn3</a:t>
            </a:r>
            <a:endParaRPr kumimoji="1" lang="zh-TW" altLang="en-US" dirty="0"/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6D406D35-7479-C27C-001D-5427B3708434}"/>
              </a:ext>
            </a:extLst>
          </p:cNvPr>
          <p:cNvSpPr/>
          <p:nvPr/>
        </p:nvSpPr>
        <p:spPr>
          <a:xfrm>
            <a:off x="3500717" y="5457327"/>
            <a:ext cx="903195" cy="8471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Btn4</a:t>
            </a:r>
            <a:endParaRPr kumimoji="1" lang="zh-TW" altLang="en-US" dirty="0"/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C1D0727D-D308-E6DD-215B-33F6E4116D7A}"/>
              </a:ext>
            </a:extLst>
          </p:cNvPr>
          <p:cNvSpPr/>
          <p:nvPr/>
        </p:nvSpPr>
        <p:spPr>
          <a:xfrm>
            <a:off x="3500717" y="4415466"/>
            <a:ext cx="2205318" cy="8471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TextView2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152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F0287-5569-9AE7-18E0-B01ED036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佈局元件的種類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B7E438-63C9-5181-E5EE-74593DA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LinearLayout:</a:t>
            </a:r>
          </a:p>
          <a:p>
            <a:pPr lvl="2"/>
            <a:r>
              <a:rPr kumimoji="1" lang="zh-TW" altLang="en-US" dirty="0"/>
              <a:t>介面元件的編排模式是一個接著一個排列成水平或垂直一條線。</a:t>
            </a: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16E5EA-28A7-7578-08CA-B4D5D6CD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14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6CE388-4FFE-3DBD-7248-C64F56FC0C3A}"/>
              </a:ext>
            </a:extLst>
          </p:cNvPr>
          <p:cNvSpPr/>
          <p:nvPr/>
        </p:nvSpPr>
        <p:spPr>
          <a:xfrm>
            <a:off x="2263767" y="2658826"/>
            <a:ext cx="2771887" cy="3429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E39E92F5-A5AF-BF05-C880-E5801E292E15}"/>
              </a:ext>
            </a:extLst>
          </p:cNvPr>
          <p:cNvSpPr/>
          <p:nvPr/>
        </p:nvSpPr>
        <p:spPr>
          <a:xfrm>
            <a:off x="2543735" y="2809265"/>
            <a:ext cx="2205318" cy="8471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TextView1</a:t>
            </a:r>
            <a:endParaRPr kumimoji="1" lang="zh-TW" altLang="en-US" dirty="0"/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B37B6332-6B3F-3897-0F40-74C11807AF04}"/>
              </a:ext>
            </a:extLst>
          </p:cNvPr>
          <p:cNvSpPr/>
          <p:nvPr/>
        </p:nvSpPr>
        <p:spPr>
          <a:xfrm>
            <a:off x="2543735" y="3893809"/>
            <a:ext cx="2205318" cy="8471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TextView2</a:t>
            </a:r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D19513-AE36-33D6-0FEF-F07DF9ED0D8D}"/>
              </a:ext>
            </a:extLst>
          </p:cNvPr>
          <p:cNvSpPr/>
          <p:nvPr/>
        </p:nvSpPr>
        <p:spPr>
          <a:xfrm>
            <a:off x="5851711" y="2677769"/>
            <a:ext cx="3668807" cy="1100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BB1B8351-891B-8566-E66B-3513645CB002}"/>
              </a:ext>
            </a:extLst>
          </p:cNvPr>
          <p:cNvSpPr/>
          <p:nvPr/>
        </p:nvSpPr>
        <p:spPr>
          <a:xfrm>
            <a:off x="6096000" y="2795818"/>
            <a:ext cx="903195" cy="8471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Btn1</a:t>
            </a:r>
            <a:endParaRPr kumimoji="1" lang="zh-TW" altLang="en-US" dirty="0"/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390F933E-7E95-B7B5-0C0D-267FC2DBD7D5}"/>
              </a:ext>
            </a:extLst>
          </p:cNvPr>
          <p:cNvSpPr/>
          <p:nvPr/>
        </p:nvSpPr>
        <p:spPr>
          <a:xfrm>
            <a:off x="7203229" y="2818940"/>
            <a:ext cx="903195" cy="8471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Btn2</a:t>
            </a:r>
            <a:endParaRPr kumimoji="1" lang="zh-TW" altLang="en-US" dirty="0"/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39945220-850F-FA04-20F6-C0495CC38000}"/>
              </a:ext>
            </a:extLst>
          </p:cNvPr>
          <p:cNvSpPr/>
          <p:nvPr/>
        </p:nvSpPr>
        <p:spPr>
          <a:xfrm>
            <a:off x="8310458" y="2812912"/>
            <a:ext cx="903195" cy="8471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Btn3</a:t>
            </a:r>
            <a:endParaRPr kumimoji="1" lang="zh-TW" altLang="en-US" dirty="0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AB3F1192-3069-8EF7-933F-4E83BE683856}"/>
              </a:ext>
            </a:extLst>
          </p:cNvPr>
          <p:cNvSpPr/>
          <p:nvPr/>
        </p:nvSpPr>
        <p:spPr>
          <a:xfrm>
            <a:off x="2554895" y="4978354"/>
            <a:ext cx="2205318" cy="8471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TextView3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235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F0287-5569-9AE7-18E0-B01ED036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佈局元件的種類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B7E438-63C9-5181-E5EE-74593DA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/>
              <a:t>TableLayout</a:t>
            </a:r>
            <a:r>
              <a:rPr kumimoji="1" lang="en-US" altLang="zh-TW" dirty="0"/>
              <a:t>:</a:t>
            </a:r>
          </a:p>
          <a:p>
            <a:pPr lvl="2"/>
            <a:r>
              <a:rPr kumimoji="1" lang="zh-TW" altLang="en-US" dirty="0"/>
              <a:t>使用表格欄與列來編排介面元件，每一個介面元件是新增到表格的 </a:t>
            </a:r>
            <a:r>
              <a:rPr kumimoji="1" lang="en-US" altLang="zh-TW" dirty="0" err="1"/>
              <a:t>TableRow</a:t>
            </a:r>
            <a:r>
              <a:rPr kumimoji="1" lang="en-US" altLang="zh-TW" dirty="0"/>
              <a:t> </a:t>
            </a:r>
            <a:r>
              <a:rPr kumimoji="1" lang="zh-TW" altLang="en-US" dirty="0"/>
              <a:t>物件。</a:t>
            </a: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16E5EA-28A7-7578-08CA-B4D5D6CD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15</a:t>
            </a:fld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D19513-AE36-33D6-0FEF-F07DF9ED0D8D}"/>
              </a:ext>
            </a:extLst>
          </p:cNvPr>
          <p:cNvSpPr/>
          <p:nvPr/>
        </p:nvSpPr>
        <p:spPr>
          <a:xfrm>
            <a:off x="3834652" y="2583639"/>
            <a:ext cx="3668807" cy="3104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BB1B8351-891B-8566-E66B-3513645CB002}"/>
              </a:ext>
            </a:extLst>
          </p:cNvPr>
          <p:cNvSpPr/>
          <p:nvPr/>
        </p:nvSpPr>
        <p:spPr>
          <a:xfrm>
            <a:off x="4078941" y="2701688"/>
            <a:ext cx="903195" cy="8471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Btn1</a:t>
            </a:r>
            <a:endParaRPr kumimoji="1" lang="zh-TW" altLang="en-US" dirty="0"/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390F933E-7E95-B7B5-0C0D-267FC2DBD7D5}"/>
              </a:ext>
            </a:extLst>
          </p:cNvPr>
          <p:cNvSpPr/>
          <p:nvPr/>
        </p:nvSpPr>
        <p:spPr>
          <a:xfrm>
            <a:off x="5186170" y="2724810"/>
            <a:ext cx="903195" cy="8471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Btn2</a:t>
            </a:r>
            <a:endParaRPr kumimoji="1" lang="zh-TW" altLang="en-US" dirty="0"/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39945220-850F-FA04-20F6-C0495CC38000}"/>
              </a:ext>
            </a:extLst>
          </p:cNvPr>
          <p:cNvSpPr/>
          <p:nvPr/>
        </p:nvSpPr>
        <p:spPr>
          <a:xfrm>
            <a:off x="6293399" y="2718782"/>
            <a:ext cx="903195" cy="8471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Btn3</a:t>
            </a:r>
            <a:endParaRPr kumimoji="1" lang="zh-TW" altLang="en-US" dirty="0"/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51CC4795-FC80-4A35-A4F0-02109086B9EC}"/>
              </a:ext>
            </a:extLst>
          </p:cNvPr>
          <p:cNvSpPr/>
          <p:nvPr/>
        </p:nvSpPr>
        <p:spPr>
          <a:xfrm>
            <a:off x="4085576" y="3745178"/>
            <a:ext cx="903195" cy="8471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Btn4</a:t>
            </a:r>
            <a:endParaRPr kumimoji="1" lang="zh-TW" altLang="en-US" dirty="0"/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5E40A4C0-EB1B-5437-6457-1F139ACE6E68}"/>
              </a:ext>
            </a:extLst>
          </p:cNvPr>
          <p:cNvSpPr/>
          <p:nvPr/>
        </p:nvSpPr>
        <p:spPr>
          <a:xfrm>
            <a:off x="5192805" y="3768300"/>
            <a:ext cx="903195" cy="8471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Btn5</a:t>
            </a:r>
            <a:endParaRPr kumimoji="1" lang="zh-TW" altLang="en-US" dirty="0"/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C15F20EA-2606-A835-8CBF-CCE5901FD541}"/>
              </a:ext>
            </a:extLst>
          </p:cNvPr>
          <p:cNvSpPr/>
          <p:nvPr/>
        </p:nvSpPr>
        <p:spPr>
          <a:xfrm>
            <a:off x="6300034" y="3762272"/>
            <a:ext cx="903195" cy="8471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Btn6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04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F0287-5569-9AE7-18E0-B01ED036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佈局元件的種類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B7E438-63C9-5181-E5EE-74593DA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/>
              <a:t>FrameLayout</a:t>
            </a:r>
            <a:r>
              <a:rPr kumimoji="1" lang="en-US" altLang="zh-TW" dirty="0"/>
              <a:t>:</a:t>
            </a:r>
          </a:p>
          <a:p>
            <a:pPr lvl="2"/>
            <a:r>
              <a:rPr kumimoji="1" lang="zh-TW" altLang="en-US" dirty="0"/>
              <a:t>如同堆疊來編排多個介面元件，所有介面元件都定位在左上角同一個位置，每一個元件都像是一頁圖層。</a:t>
            </a:r>
            <a:endParaRPr kumimoji="1" lang="en-US" altLang="zh-TW" dirty="0"/>
          </a:p>
          <a:p>
            <a:r>
              <a:rPr kumimoji="1" lang="en-US" altLang="zh-TW" dirty="0"/>
              <a:t>ConstraintLayout:</a:t>
            </a:r>
          </a:p>
          <a:p>
            <a:pPr lvl="2"/>
            <a:r>
              <a:rPr kumimoji="1" lang="zh-TW" altLang="en-US" dirty="0"/>
              <a:t>專案預設的佈局元件，進階版的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RelativeLayout</a:t>
            </a:r>
            <a:r>
              <a:rPr kumimoji="1" lang="zh-TW" altLang="en-US" dirty="0"/>
              <a:t>，能夠建立自動調整和產生適用於不同螢幕尺寸的使用介面。</a:t>
            </a: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16E5EA-28A7-7578-08CA-B4D5D6CD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A908E-0326-8EA1-C0B4-2B585A52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Android </a:t>
            </a:r>
            <a:r>
              <a:rPr kumimoji="1" lang="zh-TW" altLang="en-US" dirty="0"/>
              <a:t>使用的尺寸單位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CDE1DF-11A8-79CB-D529-C0906124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2" descr="圖片顯示兩部裝置範例，螢幕密度不同">
            <a:extLst>
              <a:ext uri="{FF2B5EF4-FFF2-40B4-BE49-F238E27FC236}">
                <a16:creationId xmlns:a16="http://schemas.microsoft.com/office/drawing/2014/main" id="{1AF515BC-4EDB-82A8-F609-B0DA7A2371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916" y="1293617"/>
            <a:ext cx="5877298" cy="542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20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A908E-0326-8EA1-C0B4-2B585A52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Android </a:t>
            </a:r>
            <a:r>
              <a:rPr kumimoji="1" lang="zh-TW" altLang="en-US" dirty="0"/>
              <a:t>使用的尺寸單位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9833E611-86E3-F782-33D4-05DA6AC740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591629"/>
                  </p:ext>
                </p:extLst>
              </p:nvPr>
            </p:nvGraphicFramePr>
            <p:xfrm>
              <a:off x="829935" y="2000064"/>
              <a:ext cx="10710419" cy="28030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0942">
                      <a:extLst>
                        <a:ext uri="{9D8B030D-6E8A-4147-A177-3AD203B41FA5}">
                          <a16:colId xmlns:a16="http://schemas.microsoft.com/office/drawing/2014/main" val="3834891987"/>
                        </a:ext>
                      </a:extLst>
                    </a:gridCol>
                    <a:gridCol w="8479477">
                      <a:extLst>
                        <a:ext uri="{9D8B030D-6E8A-4147-A177-3AD203B41FA5}">
                          <a16:colId xmlns:a16="http://schemas.microsoft.com/office/drawing/2014/main" val="7163174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單位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說明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033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dp</a:t>
                          </a:r>
                          <a:r>
                            <a:rPr lang="zh-TW" altLang="en-US" sz="2400" dirty="0"/>
                            <a:t> 或</a:t>
                          </a:r>
                          <a:r>
                            <a:rPr lang="en-US" altLang="zh-TW" sz="2400" dirty="0"/>
                            <a:t> dip </a:t>
                          </a:r>
                        </a:p>
                        <a:p>
                          <a:r>
                            <a:rPr lang="en-US" altLang="zh-TW" sz="2400" dirty="0"/>
                            <a:t>(</a:t>
                          </a:r>
                          <a:r>
                            <a:rPr lang="zh-TW" altLang="en-US" sz="2400" dirty="0"/>
                            <a:t>密度獨立像素</a:t>
                          </a:r>
                          <a:r>
                            <a:rPr lang="en-US" altLang="zh-TW" sz="2400" dirty="0"/>
                            <a:t>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" altLang="zh-TW" sz="2400" dirty="0"/>
                            <a:t>Density-independent pixels </a:t>
                          </a:r>
                          <a:r>
                            <a:rPr lang="zh-TW" altLang="en-US" sz="2400" dirty="0"/>
                            <a:t>的簡稱，一英寸的螢幕實際尺寸相當於</a:t>
                          </a:r>
                          <a:r>
                            <a:rPr lang="en-US" altLang="zh-TW" sz="2400" dirty="0"/>
                            <a:t> 160dp</a:t>
                          </a:r>
                          <a:r>
                            <a:rPr lang="zh-TW" altLang="en-US" sz="2400" dirty="0"/>
                            <a:t>，這是</a:t>
                          </a:r>
                          <a:r>
                            <a:rPr lang="en-US" altLang="zh-TW" sz="2400" dirty="0"/>
                            <a:t> </a:t>
                          </a:r>
                          <a:r>
                            <a:rPr lang="en-US" altLang="zh-TW" sz="2400" dirty="0">
                              <a:solidFill>
                                <a:srgbClr val="FF0000"/>
                              </a:solidFill>
                            </a:rPr>
                            <a:t>Android</a:t>
                          </a:r>
                          <a:r>
                            <a:rPr lang="zh-TW" altLang="en-US" sz="2400" dirty="0">
                              <a:solidFill>
                                <a:srgbClr val="FF0000"/>
                              </a:solidFill>
                            </a:rPr>
                            <a:t> 建議使用的尺寸單位</a:t>
                          </a:r>
                          <a:r>
                            <a:rPr lang="zh-TW" altLang="en-US" sz="2400" dirty="0"/>
                            <a:t>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2778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sp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" altLang="zh-TW" sz="2400" dirty="0"/>
                            <a:t>Scalable pixels</a:t>
                          </a:r>
                          <a:r>
                            <a:rPr lang="zh-TW" altLang="en-US" sz="2400" dirty="0"/>
                            <a:t>，類似 </a:t>
                          </a:r>
                          <a:r>
                            <a:rPr lang="en-US" altLang="zh-TW" sz="2400" dirty="0"/>
                            <a:t>dp</a:t>
                          </a:r>
                          <a:r>
                            <a:rPr lang="zh-TW" altLang="en-US" sz="2400" dirty="0"/>
                            <a:t>，建議用在</a:t>
                          </a:r>
                          <a:r>
                            <a:rPr lang="zh-TW" altLang="en-US" sz="2400" dirty="0">
                              <a:solidFill>
                                <a:srgbClr val="FF0000"/>
                              </a:solidFill>
                            </a:rPr>
                            <a:t>字型尺寸</a:t>
                          </a:r>
                          <a:r>
                            <a:rPr lang="zh-TW" altLang="en-US" sz="2400" dirty="0"/>
                            <a:t>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803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Point</a:t>
                          </a:r>
                          <a:r>
                            <a:rPr lang="zh-TW" altLang="en-US" sz="2400" dirty="0"/>
                            <a:t>，一點等於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TW" sz="2400" b="0" dirty="0"/>
                            <a:t> </a:t>
                          </a:r>
                          <a:r>
                            <a:rPr lang="zh-TW" altLang="en-US" sz="2400" b="0" dirty="0"/>
                            <a:t>英寸。</a:t>
                          </a:r>
                          <a:endParaRPr lang="en-US" altLang="zh-TW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2304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px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</a:t>
                          </a:r>
                          <a:r>
                            <a:rPr lang="en" altLang="zh-TW" sz="2400" dirty="0" err="1"/>
                            <a:t>ixel</a:t>
                          </a:r>
                          <a:r>
                            <a:rPr lang="zh-TW" altLang="en-US" sz="2400" dirty="0"/>
                            <a:t>，實際螢幕上的點，</a:t>
                          </a:r>
                          <a:r>
                            <a:rPr lang="en-US" altLang="zh-TW" sz="2400" dirty="0"/>
                            <a:t>Android </a:t>
                          </a:r>
                          <a:r>
                            <a:rPr lang="zh-TW" altLang="en-US" sz="2400" dirty="0"/>
                            <a:t>並不建議使用該尺寸單位。</a:t>
                          </a:r>
                          <a:endParaRPr lang="en" altLang="zh-TW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8840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9833E611-86E3-F782-33D4-05DA6AC740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591629"/>
                  </p:ext>
                </p:extLst>
              </p:nvPr>
            </p:nvGraphicFramePr>
            <p:xfrm>
              <a:off x="829935" y="2000064"/>
              <a:ext cx="10710419" cy="28030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0942">
                      <a:extLst>
                        <a:ext uri="{9D8B030D-6E8A-4147-A177-3AD203B41FA5}">
                          <a16:colId xmlns:a16="http://schemas.microsoft.com/office/drawing/2014/main" val="3834891987"/>
                        </a:ext>
                      </a:extLst>
                    </a:gridCol>
                    <a:gridCol w="8479477">
                      <a:extLst>
                        <a:ext uri="{9D8B030D-6E8A-4147-A177-3AD203B41FA5}">
                          <a16:colId xmlns:a16="http://schemas.microsoft.com/office/drawing/2014/main" val="7163174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單位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說明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03303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dp</a:t>
                          </a:r>
                          <a:r>
                            <a:rPr lang="zh-TW" altLang="en-US" sz="2400" dirty="0"/>
                            <a:t> 或</a:t>
                          </a:r>
                          <a:r>
                            <a:rPr lang="en-US" altLang="zh-TW" sz="2400" dirty="0"/>
                            <a:t> dip </a:t>
                          </a:r>
                        </a:p>
                        <a:p>
                          <a:r>
                            <a:rPr lang="en-US" altLang="zh-TW" sz="2400" dirty="0"/>
                            <a:t>(</a:t>
                          </a:r>
                          <a:r>
                            <a:rPr lang="zh-TW" altLang="en-US" sz="2400" dirty="0"/>
                            <a:t>密度獨立像素</a:t>
                          </a:r>
                          <a:r>
                            <a:rPr lang="en-US" altLang="zh-TW" sz="2400" dirty="0"/>
                            <a:t>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" altLang="zh-TW" sz="2400" dirty="0"/>
                            <a:t>Density-independent pixels </a:t>
                          </a:r>
                          <a:r>
                            <a:rPr lang="zh-TW" altLang="en-US" sz="2400" dirty="0"/>
                            <a:t>的簡稱，一英寸的螢幕實際尺寸相當於</a:t>
                          </a:r>
                          <a:r>
                            <a:rPr lang="en-US" altLang="zh-TW" sz="2400" dirty="0"/>
                            <a:t> 160dp</a:t>
                          </a:r>
                          <a:r>
                            <a:rPr lang="zh-TW" altLang="en-US" sz="2400" dirty="0"/>
                            <a:t>，這是</a:t>
                          </a:r>
                          <a:r>
                            <a:rPr lang="en-US" altLang="zh-TW" sz="2400" dirty="0"/>
                            <a:t> </a:t>
                          </a:r>
                          <a:r>
                            <a:rPr lang="en-US" altLang="zh-TW" sz="2400" dirty="0">
                              <a:solidFill>
                                <a:srgbClr val="FF0000"/>
                              </a:solidFill>
                            </a:rPr>
                            <a:t>Android</a:t>
                          </a:r>
                          <a:r>
                            <a:rPr lang="zh-TW" altLang="en-US" sz="2400" dirty="0">
                              <a:solidFill>
                                <a:srgbClr val="FF0000"/>
                              </a:solidFill>
                            </a:rPr>
                            <a:t> 建議使用的尺寸單位</a:t>
                          </a:r>
                          <a:r>
                            <a:rPr lang="zh-TW" altLang="en-US" sz="2400" dirty="0"/>
                            <a:t>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27788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sp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" altLang="zh-TW" sz="2400" dirty="0"/>
                            <a:t>Scalable pixels</a:t>
                          </a:r>
                          <a:r>
                            <a:rPr lang="zh-TW" altLang="en-US" sz="2400" dirty="0"/>
                            <a:t>，類似 </a:t>
                          </a:r>
                          <a:r>
                            <a:rPr lang="en-US" altLang="zh-TW" sz="2400" dirty="0"/>
                            <a:t>dp</a:t>
                          </a:r>
                          <a:r>
                            <a:rPr lang="zh-TW" altLang="en-US" sz="2400" dirty="0"/>
                            <a:t>，建議用在</a:t>
                          </a:r>
                          <a:r>
                            <a:rPr lang="zh-TW" altLang="en-US" sz="2400" dirty="0">
                              <a:solidFill>
                                <a:srgbClr val="FF0000"/>
                              </a:solidFill>
                            </a:rPr>
                            <a:t>字型尺寸</a:t>
                          </a:r>
                          <a:r>
                            <a:rPr lang="zh-TW" altLang="en-US" sz="2400" dirty="0"/>
                            <a:t>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803758"/>
                      </a:ext>
                    </a:extLst>
                  </a:tr>
                  <a:tr h="608521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6497" t="-295833" r="-449" b="-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23044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px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</a:t>
                          </a:r>
                          <a:r>
                            <a:rPr lang="en" altLang="zh-TW" sz="2400" dirty="0" err="1"/>
                            <a:t>ixel</a:t>
                          </a:r>
                          <a:r>
                            <a:rPr lang="zh-TW" altLang="en-US" sz="2400" dirty="0"/>
                            <a:t>，實際螢幕上的點，</a:t>
                          </a:r>
                          <a:r>
                            <a:rPr lang="en-US" altLang="zh-TW" sz="2400" dirty="0"/>
                            <a:t>Android </a:t>
                          </a:r>
                          <a:r>
                            <a:rPr lang="zh-TW" altLang="en-US" sz="2400" dirty="0"/>
                            <a:t>並不建議使用該尺寸單位。</a:t>
                          </a:r>
                          <a:endParaRPr lang="en" altLang="zh-TW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8840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CDE1DF-11A8-79CB-D529-C0906124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69A49-34E3-B961-C1C4-47187E8A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 ConstraintLayout </a:t>
            </a:r>
            <a:r>
              <a:rPr kumimoji="1" lang="zh-TW" altLang="en-US" dirty="0"/>
              <a:t>佈局元件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2DEEF-CF1E-8BFD-BC81-AB510E820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在這個佈局元件下，我們需要新增元件的「限制」（</a:t>
            </a:r>
            <a:r>
              <a:rPr kumimoji="1" lang="en-US" altLang="zh-TW" dirty="0"/>
              <a:t>Constraints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這是一組規則用來描述</a:t>
            </a:r>
            <a:r>
              <a:rPr kumimoji="1" lang="zh-TW" altLang="en-US" dirty="0">
                <a:solidFill>
                  <a:srgbClr val="FF0000"/>
                </a:solidFill>
              </a:rPr>
              <a:t>元件</a:t>
            </a:r>
            <a:r>
              <a:rPr kumimoji="1" lang="zh-TW" altLang="en-US" dirty="0"/>
              <a:t>和</a:t>
            </a:r>
            <a:r>
              <a:rPr kumimoji="1" lang="zh-TW" altLang="en-US" dirty="0">
                <a:solidFill>
                  <a:srgbClr val="FF0000"/>
                </a:solidFill>
              </a:rPr>
              <a:t>相關元件</a:t>
            </a:r>
            <a:r>
              <a:rPr kumimoji="1" lang="zh-TW" altLang="en-US" dirty="0"/>
              <a:t>之間的對齊與間距，也可能是元件與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ConstraintLayout</a:t>
            </a:r>
            <a:r>
              <a:rPr kumimoji="1" lang="zh-TW" altLang="en-US" dirty="0">
                <a:solidFill>
                  <a:srgbClr val="FF0000"/>
                </a:solidFill>
              </a:rPr>
              <a:t> 邊界</a:t>
            </a:r>
            <a:r>
              <a:rPr kumimoji="1" lang="zh-TW" altLang="en-US" dirty="0"/>
              <a:t>之間的</a:t>
            </a:r>
            <a:r>
              <a:rPr kumimoji="1" lang="zh-TW" altLang="en-US" dirty="0">
                <a:solidFill>
                  <a:srgbClr val="0070C0"/>
                </a:solidFill>
              </a:rPr>
              <a:t>對齊</a:t>
            </a:r>
            <a:r>
              <a:rPr kumimoji="1" lang="zh-TW" altLang="en-US" dirty="0"/>
              <a:t>與</a:t>
            </a:r>
            <a:r>
              <a:rPr kumimoji="1" lang="zh-TW" altLang="en-US" dirty="0">
                <a:solidFill>
                  <a:srgbClr val="0070C0"/>
                </a:solidFill>
              </a:rPr>
              <a:t>間距</a:t>
            </a:r>
            <a:r>
              <a:rPr kumimoji="1" lang="zh-TW" altLang="en-US" dirty="0"/>
              <a:t>，或自行新增「準則線」（</a:t>
            </a:r>
            <a:r>
              <a:rPr kumimoji="1" lang="en-US" altLang="zh-TW" dirty="0"/>
              <a:t>Guidelines</a:t>
            </a:r>
            <a:r>
              <a:rPr kumimoji="1" lang="zh-TW" altLang="en-US" dirty="0"/>
              <a:t>）來指定間距。</a:t>
            </a:r>
            <a:endParaRPr kumimoji="1" lang="en-US" altLang="zh-TW" dirty="0"/>
          </a:p>
          <a:p>
            <a:r>
              <a:rPr kumimoji="1" lang="zh-TW" altLang="en-US" dirty="0"/>
              <a:t>為了讓 </a:t>
            </a:r>
            <a:r>
              <a:rPr kumimoji="1" lang="en" altLang="zh-TW" dirty="0" err="1"/>
              <a:t>ConstraintLayout</a:t>
            </a:r>
            <a:r>
              <a:rPr kumimoji="1" lang="zh-TW" altLang="en-US" dirty="0"/>
              <a:t> 引擎能在使用介面上標示出元件位置，任何一個元件都必須擁有足夠讓引擎定位的「限制連接線」（</a:t>
            </a:r>
            <a:r>
              <a:rPr kumimoji="1" lang="en-US" altLang="zh-TW" dirty="0"/>
              <a:t>Constraint</a:t>
            </a:r>
            <a:r>
              <a:rPr kumimoji="1" lang="zh-TW" altLang="en-US" dirty="0"/>
              <a:t> </a:t>
            </a:r>
            <a:r>
              <a:rPr kumimoji="1" lang="en-US" altLang="zh-TW" dirty="0"/>
              <a:t>Connections</a:t>
            </a:r>
            <a:r>
              <a:rPr kumimoji="1" lang="zh-TW" altLang="en-US" dirty="0"/>
              <a:t>），這是</a:t>
            </a:r>
            <a:r>
              <a:rPr kumimoji="1" lang="zh-TW" altLang="en-US" dirty="0">
                <a:solidFill>
                  <a:srgbClr val="FF0000"/>
                </a:solidFill>
              </a:rPr>
              <a:t>一條</a:t>
            </a:r>
            <a:r>
              <a:rPr kumimoji="1" lang="zh-TW" altLang="en-US" dirty="0"/>
              <a:t>或</a:t>
            </a:r>
            <a:r>
              <a:rPr kumimoji="1" lang="zh-TW" altLang="en-US" dirty="0">
                <a:solidFill>
                  <a:srgbClr val="FF0000"/>
                </a:solidFill>
              </a:rPr>
              <a:t>多條</a:t>
            </a:r>
            <a:r>
              <a:rPr kumimoji="1" lang="zh-TW" altLang="en-US" dirty="0"/>
              <a:t>連接元件</a:t>
            </a:r>
            <a:r>
              <a:rPr kumimoji="1" lang="zh-TW" altLang="en-US" dirty="0">
                <a:solidFill>
                  <a:srgbClr val="FF0000"/>
                </a:solidFill>
              </a:rPr>
              <a:t>上下左右</a:t>
            </a:r>
            <a:r>
              <a:rPr kumimoji="1" lang="zh-TW" altLang="en-US" dirty="0"/>
              <a:t>和</a:t>
            </a:r>
            <a:r>
              <a:rPr kumimoji="1" lang="zh-TW" altLang="en-US" dirty="0">
                <a:solidFill>
                  <a:srgbClr val="FF0000"/>
                </a:solidFill>
              </a:rPr>
              <a:t>邊界</a:t>
            </a:r>
            <a:r>
              <a:rPr kumimoji="1" lang="zh-TW" altLang="en-US" dirty="0"/>
              <a:t>或</a:t>
            </a:r>
            <a:r>
              <a:rPr kumimoji="1" lang="zh-TW" altLang="en-US" dirty="0">
                <a:solidFill>
                  <a:srgbClr val="FF0000"/>
                </a:solidFill>
              </a:rPr>
              <a:t>其他元件</a:t>
            </a:r>
            <a:r>
              <a:rPr kumimoji="1" lang="zh-TW" altLang="en-US" dirty="0"/>
              <a:t>之間的連接線，可以標示出元件與邊界或其他元件之間的</a:t>
            </a:r>
            <a:r>
              <a:rPr kumimoji="1" lang="zh-TW" altLang="en-US" dirty="0">
                <a:solidFill>
                  <a:srgbClr val="0070C0"/>
                </a:solidFill>
              </a:rPr>
              <a:t>相對</a:t>
            </a:r>
            <a:r>
              <a:rPr kumimoji="1" lang="zh-TW" altLang="en-US" dirty="0"/>
              <a:t>或</a:t>
            </a:r>
            <a:r>
              <a:rPr kumimoji="1" lang="zh-TW" altLang="en-US" dirty="0">
                <a:solidFill>
                  <a:srgbClr val="0070C0"/>
                </a:solidFill>
              </a:rPr>
              <a:t>絕對</a:t>
            </a:r>
            <a:r>
              <a:rPr kumimoji="1" lang="zh-TW" altLang="en-US" dirty="0"/>
              <a:t>位置。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7B0666-74AB-595A-3C2A-47635B6E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19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F428AC-2263-91AD-9191-043222BCAA63}"/>
              </a:ext>
            </a:extLst>
          </p:cNvPr>
          <p:cNvSpPr/>
          <p:nvPr/>
        </p:nvSpPr>
        <p:spPr>
          <a:xfrm>
            <a:off x="2877671" y="5109882"/>
            <a:ext cx="1210235" cy="16115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D760C227-1A44-2C4E-38DC-9DD71615D173}"/>
              </a:ext>
            </a:extLst>
          </p:cNvPr>
          <p:cNvSpPr/>
          <p:nvPr/>
        </p:nvSpPr>
        <p:spPr>
          <a:xfrm>
            <a:off x="3186953" y="5499847"/>
            <a:ext cx="389964" cy="325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724B84A-15A3-1A58-CA4C-9965CAF0253D}"/>
              </a:ext>
            </a:extLst>
          </p:cNvPr>
          <p:cNvCxnSpPr>
            <a:stCxn id="6" idx="0"/>
          </p:cNvCxnSpPr>
          <p:nvPr/>
        </p:nvCxnSpPr>
        <p:spPr>
          <a:xfrm flipV="1">
            <a:off x="3381935" y="5109882"/>
            <a:ext cx="0" cy="38996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C520F0B-ABB6-6A32-A340-68810CFFBD6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877671" y="5662683"/>
            <a:ext cx="30928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5D2824-54A4-C85F-578E-1C01ABEB625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381935" y="5825519"/>
            <a:ext cx="0" cy="895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DC59070-E2C9-E3B5-6A6F-3C1B8D0B2A8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76917" y="5662683"/>
            <a:ext cx="51098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72D5CC9-DDB2-1120-52C7-9E3596761262}"/>
              </a:ext>
            </a:extLst>
          </p:cNvPr>
          <p:cNvSpPr txBox="1"/>
          <p:nvPr/>
        </p:nvSpPr>
        <p:spPr>
          <a:xfrm>
            <a:off x="3352613" y="5211933"/>
            <a:ext cx="705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20%</a:t>
            </a:r>
            <a:endParaRPr kumimoji="1" lang="zh-TW" altLang="en-US" sz="1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F324CC2-84BA-1E21-0B49-6CF7FB96D20B}"/>
              </a:ext>
            </a:extLst>
          </p:cNvPr>
          <p:cNvSpPr txBox="1"/>
          <p:nvPr/>
        </p:nvSpPr>
        <p:spPr>
          <a:xfrm>
            <a:off x="3381935" y="6173958"/>
            <a:ext cx="705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80%</a:t>
            </a:r>
            <a:endParaRPr kumimoji="1" lang="zh-TW" altLang="en-US" sz="1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2A5D750-51CC-9E8B-16A0-9A5E2DC2C6C1}"/>
              </a:ext>
            </a:extLst>
          </p:cNvPr>
          <p:cNvSpPr txBox="1"/>
          <p:nvPr/>
        </p:nvSpPr>
        <p:spPr>
          <a:xfrm>
            <a:off x="3638367" y="5669457"/>
            <a:ext cx="705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65%</a:t>
            </a:r>
            <a:endParaRPr kumimoji="1" lang="zh-TW" altLang="en-US" sz="1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08813E5-FE95-0CAF-DBB8-8A9078366EBF}"/>
              </a:ext>
            </a:extLst>
          </p:cNvPr>
          <p:cNvSpPr txBox="1"/>
          <p:nvPr/>
        </p:nvSpPr>
        <p:spPr>
          <a:xfrm>
            <a:off x="2834436" y="5654990"/>
            <a:ext cx="705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35%</a:t>
            </a:r>
            <a:endParaRPr kumimoji="1" lang="zh-TW" altLang="en-US" sz="1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FC82E69-3710-7B5D-564C-79FD343E7B20}"/>
              </a:ext>
            </a:extLst>
          </p:cNvPr>
          <p:cNvSpPr/>
          <p:nvPr/>
        </p:nvSpPr>
        <p:spPr>
          <a:xfrm>
            <a:off x="4774813" y="5268826"/>
            <a:ext cx="1723563" cy="1310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A537E047-E8D2-72A2-8669-365A1390752E}"/>
              </a:ext>
            </a:extLst>
          </p:cNvPr>
          <p:cNvSpPr/>
          <p:nvPr/>
        </p:nvSpPr>
        <p:spPr>
          <a:xfrm>
            <a:off x="5251496" y="5594963"/>
            <a:ext cx="389964" cy="325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92EC1A3-6067-F11A-103F-FD4E2771EC24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446478" y="5268826"/>
            <a:ext cx="0" cy="3261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969E897-9B35-C35C-3204-259F690F8C9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774813" y="5757799"/>
            <a:ext cx="47668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A82AFEE-EB7E-20BC-EF9A-B084E819934E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446478" y="5920635"/>
            <a:ext cx="0" cy="65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B8F24B1-ADDB-AD25-FEC9-37D20859DB2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641460" y="5757799"/>
            <a:ext cx="85691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F4F05D-60A5-121D-FBEE-8BBE58A55CCB}"/>
              </a:ext>
            </a:extLst>
          </p:cNvPr>
          <p:cNvSpPr txBox="1"/>
          <p:nvPr/>
        </p:nvSpPr>
        <p:spPr>
          <a:xfrm>
            <a:off x="5417156" y="5307049"/>
            <a:ext cx="705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20%</a:t>
            </a:r>
            <a:endParaRPr kumimoji="1" lang="zh-TW" altLang="en-US" sz="10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6909467-C5AD-BE5C-E893-6DA650F089FB}"/>
              </a:ext>
            </a:extLst>
          </p:cNvPr>
          <p:cNvSpPr txBox="1"/>
          <p:nvPr/>
        </p:nvSpPr>
        <p:spPr>
          <a:xfrm>
            <a:off x="5446478" y="6269074"/>
            <a:ext cx="705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80%</a:t>
            </a:r>
            <a:endParaRPr kumimoji="1" lang="zh-TW" altLang="en-US" sz="10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21DD95C-2E15-8C4C-8952-E0B1EAADC8A0}"/>
              </a:ext>
            </a:extLst>
          </p:cNvPr>
          <p:cNvSpPr txBox="1"/>
          <p:nvPr/>
        </p:nvSpPr>
        <p:spPr>
          <a:xfrm>
            <a:off x="5863117" y="5757437"/>
            <a:ext cx="705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65%</a:t>
            </a:r>
            <a:endParaRPr kumimoji="1" lang="zh-TW" altLang="en-US" sz="10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46FFFEC-7FE5-9647-C637-4F17D5711A89}"/>
              </a:ext>
            </a:extLst>
          </p:cNvPr>
          <p:cNvSpPr txBox="1"/>
          <p:nvPr/>
        </p:nvSpPr>
        <p:spPr>
          <a:xfrm>
            <a:off x="4838936" y="5757799"/>
            <a:ext cx="705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35%</a:t>
            </a:r>
            <a:endParaRPr kumimoji="1"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47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5EAD4-32FD-3F1D-D4C2-93E0C1CE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複習：簡易計算機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837060-8F48-B445-0C50-11881A5C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</a:t>
            </a:fld>
            <a:endParaRPr 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2139850-5A21-13D8-6309-6A6270E9B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70" r="4137"/>
          <a:stretch/>
        </p:blipFill>
        <p:spPr>
          <a:xfrm>
            <a:off x="4618562" y="467617"/>
            <a:ext cx="2770006" cy="592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66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22826-C0EF-C0BD-47AD-6C078C7C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ConstraintLayout </a:t>
            </a:r>
            <a:r>
              <a:rPr kumimoji="1" lang="zh-TW" altLang="en-US" dirty="0"/>
              <a:t>佈局元件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0A4DA1-31BE-708F-D1AA-8A3C8FCC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37" y="1032480"/>
            <a:ext cx="6416700" cy="5688995"/>
          </a:xfrm>
        </p:spPr>
        <p:txBody>
          <a:bodyPr/>
          <a:lstStyle/>
          <a:p>
            <a:r>
              <a:rPr kumimoji="1" lang="zh-TW" altLang="en-US" b="1" dirty="0"/>
              <a:t>顯示選項（</a:t>
            </a:r>
            <a:r>
              <a:rPr kumimoji="1" lang="en-US" altLang="zh-TW" b="1" dirty="0"/>
              <a:t>View Options</a:t>
            </a:r>
            <a:r>
              <a:rPr kumimoji="1" lang="zh-TW" altLang="en-US" b="1" dirty="0"/>
              <a:t>）</a:t>
            </a:r>
            <a:r>
              <a:rPr kumimoji="1" lang="en-US" altLang="zh-TW" dirty="0"/>
              <a:t>:</a:t>
            </a:r>
          </a:p>
          <a:p>
            <a:pPr lvl="2"/>
            <a:r>
              <a:rPr kumimoji="1" lang="zh-TW" altLang="en-US" dirty="0"/>
              <a:t>選擇在設計與藍圖檢視如何顯示限制。</a:t>
            </a:r>
            <a:endParaRPr kumimoji="1" lang="en-US" altLang="zh-TW" dirty="0"/>
          </a:p>
          <a:p>
            <a:r>
              <a:rPr kumimoji="1" lang="zh-TW" altLang="en-US" b="1" dirty="0"/>
              <a:t>啟用</a:t>
            </a:r>
            <a:r>
              <a:rPr kumimoji="1" lang="en-US" altLang="zh-TW" b="1" dirty="0"/>
              <a:t>/</a:t>
            </a:r>
            <a:r>
              <a:rPr kumimoji="1" lang="zh-TW" altLang="en-US" b="1" dirty="0"/>
              <a:t>停用自動連接父元件模式（</a:t>
            </a:r>
            <a:r>
              <a:rPr kumimoji="1" lang="en-US" altLang="zh-TW" b="1" dirty="0"/>
              <a:t>Enable / Disable Autoconnection to Parent</a:t>
            </a:r>
            <a:r>
              <a:rPr kumimoji="1" lang="zh-TW" altLang="en-US" b="1" dirty="0"/>
              <a:t>）</a:t>
            </a:r>
            <a:r>
              <a:rPr kumimoji="1" lang="en-US" altLang="zh-TW" dirty="0"/>
              <a:t>:</a:t>
            </a:r>
          </a:p>
          <a:p>
            <a:pPr lvl="2"/>
            <a:r>
              <a:rPr kumimoji="1" lang="zh-TW" altLang="en-US" dirty="0"/>
              <a:t>此按鈕是用來切換使用自動連接模式，預設關閉，關閉時需要手動建立連接線。</a:t>
            </a:r>
            <a:endParaRPr kumimoji="1" lang="en-US" altLang="zh-TW" dirty="0"/>
          </a:p>
          <a:p>
            <a:r>
              <a:rPr kumimoji="1" lang="zh-TW" altLang="en-US" b="1" dirty="0"/>
              <a:t>預設間距（</a:t>
            </a:r>
            <a:r>
              <a:rPr kumimoji="1" lang="en-US" altLang="zh-TW" b="1" dirty="0"/>
              <a:t>Default Margins</a:t>
            </a:r>
            <a:r>
              <a:rPr kumimoji="1" lang="zh-TW" altLang="en-US" b="1" dirty="0"/>
              <a:t>）</a:t>
            </a:r>
            <a:r>
              <a:rPr kumimoji="1" lang="en-US" altLang="zh-TW" dirty="0"/>
              <a:t>:</a:t>
            </a:r>
          </a:p>
          <a:p>
            <a:pPr lvl="2"/>
            <a:r>
              <a:rPr kumimoji="1" lang="zh-TW" altLang="en-US" dirty="0"/>
              <a:t>設定元件之間的預設間距值。</a:t>
            </a:r>
            <a:endParaRPr kumimoji="1" lang="en-US" altLang="zh-TW" dirty="0"/>
          </a:p>
          <a:p>
            <a:r>
              <a:rPr kumimoji="1" lang="zh-TW" altLang="en-US" b="1" dirty="0"/>
              <a:t>刪除所有限制（</a:t>
            </a:r>
            <a:r>
              <a:rPr kumimoji="1" lang="en-US" altLang="zh-TW" b="1" dirty="0"/>
              <a:t>Clear All Constraints</a:t>
            </a:r>
            <a:r>
              <a:rPr kumimoji="1" lang="zh-TW" altLang="en-US" b="1" dirty="0"/>
              <a:t>）</a:t>
            </a:r>
            <a:r>
              <a:rPr kumimoji="1" lang="en-US" altLang="zh-TW" dirty="0"/>
              <a:t>:</a:t>
            </a:r>
          </a:p>
          <a:p>
            <a:pPr lvl="2"/>
            <a:r>
              <a:rPr kumimoji="1" lang="zh-TW" altLang="en-US" dirty="0"/>
              <a:t>清除所有該元件的連接線。</a:t>
            </a: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C3A764-58C8-3AF9-BA1A-ACC4DF21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2D1EF4-A43D-8F0B-C1CB-CBCE88085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36" y="1032480"/>
            <a:ext cx="4203700" cy="454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507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22826-C0EF-C0BD-47AD-6C078C7C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ConstraintLayout </a:t>
            </a:r>
            <a:r>
              <a:rPr kumimoji="1" lang="zh-TW" altLang="en-US" dirty="0"/>
              <a:t>佈局元件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0A4DA1-31BE-708F-D1AA-8A3C8FCC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37" y="1032480"/>
            <a:ext cx="6416700" cy="5688995"/>
          </a:xfrm>
        </p:spPr>
        <p:txBody>
          <a:bodyPr/>
          <a:lstStyle/>
          <a:p>
            <a:r>
              <a:rPr kumimoji="1" lang="zh-TW" altLang="en-US" b="1" dirty="0"/>
              <a:t>推論限制（</a:t>
            </a:r>
            <a:r>
              <a:rPr kumimoji="1" lang="en-US" altLang="zh-TW" b="1" dirty="0"/>
              <a:t>Infer Constraints</a:t>
            </a:r>
            <a:r>
              <a:rPr kumimoji="1" lang="zh-TW" altLang="en-US" b="1" dirty="0"/>
              <a:t>）：</a:t>
            </a:r>
            <a:endParaRPr kumimoji="1" lang="en-US" altLang="zh-TW" b="1" dirty="0"/>
          </a:p>
          <a:p>
            <a:pPr lvl="2"/>
            <a:r>
              <a:rPr kumimoji="1" lang="zh-TW" altLang="en-US" dirty="0"/>
              <a:t>當關閉自動模式，手動新增元件且沒有新增任何限制連接線時，可以使用此按鈕來自動找出元件之間的限制連接線。</a:t>
            </a:r>
            <a:endParaRPr kumimoji="1" lang="en-US" altLang="zh-TW" dirty="0"/>
          </a:p>
          <a:p>
            <a:r>
              <a:rPr kumimoji="1" lang="zh-TW" altLang="en-US" b="1" dirty="0"/>
              <a:t>新增準則線（</a:t>
            </a:r>
            <a:r>
              <a:rPr kumimoji="1" lang="en-US" altLang="zh-TW" b="1" dirty="0"/>
              <a:t>Guidelines</a:t>
            </a:r>
            <a:r>
              <a:rPr kumimoji="1" lang="zh-TW" altLang="en-US" b="1" dirty="0"/>
              <a:t>）：</a:t>
            </a:r>
            <a:endParaRPr kumimoji="1" lang="en-US" altLang="zh-TW" b="1" dirty="0"/>
          </a:p>
          <a:p>
            <a:pPr lvl="2"/>
            <a:r>
              <a:rPr kumimoji="1" lang="zh-TW" altLang="en-US" dirty="0"/>
              <a:t>按此按鈕來新增準則線。</a:t>
            </a: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C3A764-58C8-3AF9-BA1A-ACC4DF21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2D1EF4-A43D-8F0B-C1CB-CBCE88085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36" y="1032480"/>
            <a:ext cx="4203700" cy="454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7374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A3D77-C5E7-DC7E-B340-B2F994A8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ConstraintLayout</a:t>
            </a:r>
            <a:r>
              <a:rPr kumimoji="1" lang="zh-TW" altLang="en-US" dirty="0"/>
              <a:t> 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DECB0-7867-D3B4-054F-6F28A033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新增一個「</a:t>
            </a:r>
            <a:r>
              <a:rPr kumimoji="1" lang="en-US" altLang="zh-TW" dirty="0"/>
              <a:t>Empty Views Activity</a:t>
            </a:r>
            <a:r>
              <a:rPr kumimoji="1" lang="zh-TW" altLang="en-US" dirty="0"/>
              <a:t>」。</a:t>
            </a:r>
            <a:endParaRPr kumimoji="1" lang="en-US" altLang="zh-TW" dirty="0"/>
          </a:p>
          <a:p>
            <a:r>
              <a:rPr kumimoji="1" lang="zh-TW" altLang="en-US" dirty="0"/>
              <a:t>專案名為「</a:t>
            </a:r>
            <a:r>
              <a:rPr kumimoji="1" lang="en-US" altLang="zh-TW" dirty="0"/>
              <a:t>LayoutPractice</a:t>
            </a:r>
            <a:r>
              <a:rPr kumimoji="1" lang="zh-TW" altLang="en-US" dirty="0"/>
              <a:t>」，然後 </a:t>
            </a:r>
            <a:r>
              <a:rPr kumimoji="1" lang="en-US" altLang="zh-TW" dirty="0"/>
              <a:t>commit</a:t>
            </a:r>
            <a:r>
              <a:rPr kumimoji="1" lang="zh-TW" altLang="en-US" dirty="0"/>
              <a:t> 到自己的 </a:t>
            </a:r>
            <a:r>
              <a:rPr kumimoji="1" lang="en-US" altLang="zh-TW" dirty="0"/>
              <a:t>Android </a:t>
            </a:r>
            <a:r>
              <a:rPr kumimoji="1" lang="zh-TW" altLang="en-US" dirty="0"/>
              <a:t>專案。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3BBBE2-1E05-F807-65A6-D9536117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22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62EBC8-D647-04C8-4A8B-54AC7370E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5"/>
          <a:stretch/>
        </p:blipFill>
        <p:spPr>
          <a:xfrm>
            <a:off x="829936" y="2866419"/>
            <a:ext cx="2748505" cy="295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6912BC3-0FA4-E636-39AE-EAB6CD0D5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840" y="2411309"/>
            <a:ext cx="7053805" cy="3869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956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3ADBE-FE2C-069B-3265-2F4AD512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ConstraintLayout</a:t>
            </a:r>
            <a:r>
              <a:rPr kumimoji="1" lang="zh-TW" altLang="en-US" dirty="0"/>
              <a:t> 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6F117-1755-1097-CF0B-1498F250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開啟「</a:t>
            </a:r>
            <a:r>
              <a:rPr kumimoji="1" lang="en-US" altLang="zh-TW" dirty="0" err="1"/>
              <a:t>activity_main.xml</a:t>
            </a:r>
            <a:r>
              <a:rPr kumimoji="1" lang="zh-TW" altLang="en-US" dirty="0"/>
              <a:t>」檔案，在設計模式中將「</a:t>
            </a:r>
            <a:r>
              <a:rPr kumimoji="1" lang="zh-TW" altLang="en-US" b="1" dirty="0"/>
              <a:t>自動連接父元件模式</a:t>
            </a:r>
            <a:r>
              <a:rPr kumimoji="1" lang="zh-TW" altLang="en-US" dirty="0"/>
              <a:t>」啟用。</a:t>
            </a:r>
            <a:endParaRPr kumimoji="1" lang="en-US" altLang="zh-TW" dirty="0"/>
          </a:p>
          <a:p>
            <a:r>
              <a:rPr kumimoji="1" lang="zh-TW" altLang="en-US" dirty="0"/>
              <a:t>刪除中間的「</a:t>
            </a:r>
            <a:r>
              <a:rPr kumimoji="1" lang="en-US" altLang="zh-TW" dirty="0"/>
              <a:t>TextView</a:t>
            </a:r>
            <a:r>
              <a:rPr kumimoji="1" lang="zh-TW" altLang="en-US" dirty="0"/>
              <a:t>」，新增一個「</a:t>
            </a:r>
            <a:r>
              <a:rPr kumimoji="1" lang="en-US" altLang="zh-TW" dirty="0"/>
              <a:t>Button</a:t>
            </a:r>
            <a:r>
              <a:rPr kumimoji="1" lang="zh-TW" altLang="en-US" dirty="0"/>
              <a:t>」，然後拉到正中間，出現十字虛線，放開後呈現如圖模式。</a:t>
            </a:r>
            <a:endParaRPr kumimoji="1" lang="en-US" altLang="zh-TW" dirty="0"/>
          </a:p>
          <a:p>
            <a:r>
              <a:rPr kumimoji="1" lang="zh-TW" altLang="en-US" dirty="0"/>
              <a:t>鋸齒線表示距離元件或邊界的「百分比」。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15FDA7-241A-90F0-1D4B-6FE7DF29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23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CA8258-07AA-373F-B289-62CAF201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" t="1365" r="1368" b="541"/>
          <a:stretch/>
        </p:blipFill>
        <p:spPr>
          <a:xfrm>
            <a:off x="8001243" y="2706865"/>
            <a:ext cx="2257562" cy="4014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115A8D1-EDDA-F143-77D1-304E40138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05" y="3897312"/>
            <a:ext cx="3048000" cy="264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AF09992-3312-7EE5-6CBF-8BEEB15873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92"/>
          <a:stretch/>
        </p:blipFill>
        <p:spPr>
          <a:xfrm>
            <a:off x="4247674" y="3806030"/>
            <a:ext cx="3568700" cy="2824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110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3ADBE-FE2C-069B-3265-2F4AD512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ConstraintLayout</a:t>
            </a:r>
            <a:r>
              <a:rPr kumimoji="1" lang="zh-TW" altLang="en-US" dirty="0"/>
              <a:t> 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6F117-1755-1097-CF0B-1498F250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新增百分比的限制連接線（鋸齒線）：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拖曳元件到垂直的中間或水平的中間，出現虛線後放開。</a:t>
            </a:r>
            <a:endParaRPr kumimoji="1" lang="en-US" altLang="zh-TW" dirty="0"/>
          </a:p>
          <a:p>
            <a:r>
              <a:rPr kumimoji="1" lang="zh-TW" altLang="en-US" dirty="0"/>
              <a:t>新增固定距離的限制連接線（實線）：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從元件外邊的白色圓點拉出，連接到目標元件或邊界。</a:t>
            </a:r>
            <a:endParaRPr kumimoji="1" lang="en-US" altLang="zh-TW" dirty="0"/>
          </a:p>
          <a:p>
            <a:r>
              <a:rPr kumimoji="1" lang="zh-TW" altLang="en-US" dirty="0"/>
              <a:t>刪除限制連接線：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右鍵</a:t>
            </a:r>
            <a:r>
              <a:rPr kumimoji="1" lang="en-US" altLang="zh-TW" dirty="0"/>
              <a:t> =&gt; </a:t>
            </a:r>
            <a:r>
              <a:rPr kumimoji="1" lang="zh-TW" altLang="en-US" dirty="0"/>
              <a:t>「</a:t>
            </a:r>
            <a:r>
              <a:rPr kumimoji="1" lang="en-US" altLang="zh-TW" dirty="0"/>
              <a:t>Clear Constraints of Selection</a:t>
            </a:r>
            <a:r>
              <a:rPr kumimoji="1" lang="zh-TW" altLang="en-US" dirty="0"/>
              <a:t>」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按下圖中按鈕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15FDA7-241A-90F0-1D4B-6FE7DF29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24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2704874-106C-5142-E827-05F1D996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25" y="4748041"/>
            <a:ext cx="4419600" cy="124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4764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3ADBE-FE2C-069B-3265-2F4AD512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ConstraintLayout</a:t>
            </a:r>
            <a:r>
              <a:rPr kumimoji="1" lang="zh-TW" altLang="en-US" dirty="0"/>
              <a:t> 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6F117-1755-1097-CF0B-1498F250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調整元件尺寸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「</a:t>
            </a:r>
            <a:r>
              <a:rPr kumimoji="1" lang="en-US" altLang="zh-TW" dirty="0"/>
              <a:t>&lt;&lt;</a:t>
            </a:r>
            <a:r>
              <a:rPr kumimoji="1" lang="zh-TW" altLang="en-US" dirty="0"/>
              <a:t>」或「</a:t>
            </a:r>
            <a:r>
              <a:rPr kumimoji="1" lang="en-US" altLang="zh-TW" dirty="0"/>
              <a:t>&gt;&gt;</a:t>
            </a:r>
            <a:r>
              <a:rPr kumimoji="1" lang="zh-TW" altLang="en-US" dirty="0"/>
              <a:t>」是依據文字內容調整尺寸（</a:t>
            </a:r>
            <a:r>
              <a:rPr kumimoji="1" lang="en-US" altLang="zh-TW" dirty="0"/>
              <a:t>Wrap Content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工字形直線是固定尺寸（</a:t>
            </a:r>
            <a:r>
              <a:rPr kumimoji="1" lang="en-US" altLang="zh-TW" dirty="0"/>
              <a:t>Fixed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工字形鋸齒線是符合限制的尺寸（</a:t>
            </a:r>
            <a:r>
              <a:rPr kumimoji="1" lang="en-US" altLang="zh-TW" dirty="0"/>
              <a:t>Match Constraints</a:t>
            </a:r>
            <a:r>
              <a:rPr kumimoji="1" lang="zh-TW" altLang="en-US" dirty="0"/>
              <a:t>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15FDA7-241A-90F0-1D4B-6FE7DF29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25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770368-0CD0-FD7D-2337-D77619E2B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05" y="3428999"/>
            <a:ext cx="30861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B9314A2-1A91-3A0A-B957-71B665A79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06"/>
          <a:stretch/>
        </p:blipFill>
        <p:spPr>
          <a:xfrm>
            <a:off x="4384248" y="3035520"/>
            <a:ext cx="5688220" cy="3685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9073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3ADBE-FE2C-069B-3265-2F4AD512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ConstraintLayout</a:t>
            </a:r>
            <a:r>
              <a:rPr kumimoji="1" lang="zh-TW" altLang="en-US" dirty="0"/>
              <a:t> 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6F117-1755-1097-CF0B-1498F250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調整元件尺寸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「</a:t>
            </a:r>
            <a:r>
              <a:rPr kumimoji="1" lang="en-US" altLang="zh-TW" dirty="0"/>
              <a:t>&lt;&lt;</a:t>
            </a:r>
            <a:r>
              <a:rPr kumimoji="1" lang="zh-TW" altLang="en-US" dirty="0"/>
              <a:t>」或「</a:t>
            </a:r>
            <a:r>
              <a:rPr kumimoji="1" lang="en-US" altLang="zh-TW" dirty="0"/>
              <a:t>&gt;&gt;</a:t>
            </a:r>
            <a:r>
              <a:rPr kumimoji="1" lang="zh-TW" altLang="en-US" dirty="0"/>
              <a:t>」是依據文字內容調整尺寸（</a:t>
            </a:r>
            <a:r>
              <a:rPr kumimoji="1" lang="en-US" altLang="zh-TW" dirty="0"/>
              <a:t>Wrap Content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工字形直線是固定尺寸（</a:t>
            </a:r>
            <a:r>
              <a:rPr kumimoji="1" lang="en-US" altLang="zh-TW" dirty="0"/>
              <a:t>Fixed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工字形鋸齒線是符合限制的尺寸（</a:t>
            </a:r>
            <a:r>
              <a:rPr kumimoji="1" lang="en-US" altLang="zh-TW" dirty="0"/>
              <a:t>Match Constraints</a:t>
            </a:r>
            <a:r>
              <a:rPr kumimoji="1" lang="zh-TW" altLang="en-US" dirty="0"/>
              <a:t>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15FDA7-241A-90F0-1D4B-6FE7DF29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26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770368-0CD0-FD7D-2337-D77619E2B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05" y="3428999"/>
            <a:ext cx="30861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B9314A2-1A91-3A0A-B957-71B665A79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06"/>
          <a:stretch/>
        </p:blipFill>
        <p:spPr>
          <a:xfrm>
            <a:off x="4384248" y="3035520"/>
            <a:ext cx="5688220" cy="3685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126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E013C-C349-CAA3-21B6-8CD2D587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ConstraintLayout</a:t>
            </a:r>
            <a:r>
              <a:rPr kumimoji="1" lang="zh-TW" altLang="en-US" dirty="0"/>
              <a:t> 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90E705-4453-5C90-9295-06663026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新增準則線</a:t>
            </a: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92F476-E847-D539-E000-00CD6408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27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BD66C0-5A77-2522-07D4-443095E83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915" y="1847849"/>
            <a:ext cx="6591300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057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C510-FFC7-1167-EB9A-307D1C9C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LinearLayout</a:t>
            </a:r>
            <a:r>
              <a:rPr kumimoji="1" lang="zh-TW" altLang="en-US" dirty="0"/>
              <a:t> 練習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B347CE-A506-9820-4040-D938957B2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936" y="1581150"/>
            <a:ext cx="4622800" cy="369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870D6F-75FE-8993-40E3-53B4BD79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BAB45C-0E0E-4ED9-7C88-A3E20070F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25" y="352817"/>
            <a:ext cx="3442970" cy="2885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EC7FE26-1C05-5FB8-9348-6EE2C657D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525" y="3468967"/>
            <a:ext cx="3442970" cy="3252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向右箭號 7">
            <a:extLst>
              <a:ext uri="{FF2B5EF4-FFF2-40B4-BE49-F238E27FC236}">
                <a16:creationId xmlns:a16="http://schemas.microsoft.com/office/drawing/2014/main" id="{8F3ED2DF-2E51-2F12-0326-1D109C11AF76}"/>
              </a:ext>
            </a:extLst>
          </p:cNvPr>
          <p:cNvSpPr/>
          <p:nvPr/>
        </p:nvSpPr>
        <p:spPr>
          <a:xfrm rot="20365290">
            <a:off x="4689056" y="1888262"/>
            <a:ext cx="1743923" cy="4391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F2CE36B8-F1EB-BE74-CF77-57274F21E19F}"/>
              </a:ext>
            </a:extLst>
          </p:cNvPr>
          <p:cNvSpPr/>
          <p:nvPr/>
        </p:nvSpPr>
        <p:spPr>
          <a:xfrm rot="2381013">
            <a:off x="4319798" y="3367526"/>
            <a:ext cx="2113994" cy="4391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9846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A29BC-06CD-AE10-2E49-56D4EFA1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練習：登入介面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E930F8-DB8D-AF62-1086-F02734FB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29</a:t>
            </a:fld>
            <a:endParaRPr 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8E3BB8D-10CC-31D0-678E-702A5AD09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36" y="1032480"/>
            <a:ext cx="5786565" cy="4793039"/>
          </a:xfrm>
        </p:spPr>
        <p:txBody>
          <a:bodyPr/>
          <a:lstStyle/>
          <a:p>
            <a:r>
              <a:rPr lang="en-US" altLang="zh-TW" dirty="0"/>
              <a:t>LinearLayout / ConstraintLayout</a:t>
            </a:r>
          </a:p>
          <a:p>
            <a:r>
              <a:rPr lang="en-US" altLang="zh-TW" dirty="0"/>
              <a:t>TextAlignment</a:t>
            </a:r>
          </a:p>
          <a:p>
            <a:pPr lvl="2"/>
            <a:r>
              <a:rPr lang="zh-TW" altLang="en-US" dirty="0"/>
              <a:t>文字置中、文字靠右</a:t>
            </a:r>
            <a:endParaRPr lang="en-US" altLang="zh-TW" dirty="0"/>
          </a:p>
          <a:p>
            <a:r>
              <a:rPr lang="en-US" altLang="zh-TW" dirty="0"/>
              <a:t>width</a:t>
            </a:r>
          </a:p>
          <a:p>
            <a:pPr lvl="2"/>
            <a:r>
              <a:rPr lang="zh-TW" altLang="en-US" dirty="0"/>
              <a:t>元件寬度</a:t>
            </a:r>
            <a:endParaRPr lang="en-US" altLang="zh-TW" dirty="0"/>
          </a:p>
          <a:p>
            <a:r>
              <a:rPr lang="en-US" altLang="zh-TW" dirty="0" err="1"/>
              <a:t>Layout_margin</a:t>
            </a:r>
            <a:endParaRPr lang="en-US" altLang="zh-TW" dirty="0"/>
          </a:p>
          <a:p>
            <a:pPr lvl="2"/>
            <a:r>
              <a:rPr lang="zh-TW" altLang="en-US" dirty="0"/>
              <a:t>元件對於邊界的距離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263F2FD3-5C97-F538-7212-D609F5C4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31" y="352817"/>
            <a:ext cx="3076138" cy="6206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B1EB30C-A35E-04FD-4B52-CFA647645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916" y="2090900"/>
            <a:ext cx="3138885" cy="2338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63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3775E-11C4-423F-FC5B-BCFFE6F6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介面元件與佈局元件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3FF1D7-6820-5987-C94D-DCDA9791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3</a:t>
            </a:fld>
            <a:endParaRPr lang="en-US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A87BAFA6-1138-6434-1B0C-14A79A6D6041}"/>
              </a:ext>
            </a:extLst>
          </p:cNvPr>
          <p:cNvSpPr/>
          <p:nvPr/>
        </p:nvSpPr>
        <p:spPr>
          <a:xfrm>
            <a:off x="2893925" y="1457011"/>
            <a:ext cx="5526594" cy="4109776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B0A749-97DC-A47A-6BFC-F8892C35AAB2}"/>
              </a:ext>
            </a:extLst>
          </p:cNvPr>
          <p:cNvSpPr txBox="1"/>
          <p:nvPr/>
        </p:nvSpPr>
        <p:spPr>
          <a:xfrm>
            <a:off x="5007845" y="1665398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佈局元件 </a:t>
            </a:r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C7B4C0E0-52C9-901F-C1BC-A3F869EFFC4E}"/>
              </a:ext>
            </a:extLst>
          </p:cNvPr>
          <p:cNvSpPr/>
          <p:nvPr/>
        </p:nvSpPr>
        <p:spPr>
          <a:xfrm>
            <a:off x="3763107" y="2329986"/>
            <a:ext cx="1546898" cy="996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介面元件</a:t>
            </a:r>
            <a:r>
              <a:rPr kumimoji="1" lang="en-US" altLang="zh-TW" dirty="0"/>
              <a:t> 1</a:t>
            </a:r>
            <a:endParaRPr kumimoji="1"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9D6B7081-C5BD-E952-7CA1-FA565AB9B04D}"/>
              </a:ext>
            </a:extLst>
          </p:cNvPr>
          <p:cNvSpPr/>
          <p:nvPr/>
        </p:nvSpPr>
        <p:spPr>
          <a:xfrm>
            <a:off x="6018962" y="2329986"/>
            <a:ext cx="1546898" cy="996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介面元件</a:t>
            </a:r>
            <a:r>
              <a:rPr kumimoji="1" lang="en-US" altLang="zh-TW" dirty="0"/>
              <a:t> 2</a:t>
            </a:r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A12F4C1D-2A62-954C-7AC1-5FEFE46B8F72}"/>
              </a:ext>
            </a:extLst>
          </p:cNvPr>
          <p:cNvSpPr/>
          <p:nvPr/>
        </p:nvSpPr>
        <p:spPr>
          <a:xfrm>
            <a:off x="3763107" y="3591670"/>
            <a:ext cx="1546898" cy="996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介面元件</a:t>
            </a:r>
            <a:r>
              <a:rPr kumimoji="1" lang="en-US" altLang="zh-TW" dirty="0"/>
              <a:t> 3</a:t>
            </a:r>
            <a:endParaRPr kumimoji="1" lang="zh-TW" altLang="en-US" dirty="0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1393802C-E912-0378-2DCB-C53BAF7FF0CA}"/>
              </a:ext>
            </a:extLst>
          </p:cNvPr>
          <p:cNvSpPr/>
          <p:nvPr/>
        </p:nvSpPr>
        <p:spPr>
          <a:xfrm>
            <a:off x="6018962" y="3591669"/>
            <a:ext cx="1546898" cy="9966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介面元件</a:t>
            </a:r>
            <a:r>
              <a:rPr kumimoji="1" lang="en-US" altLang="zh-TW" dirty="0"/>
              <a:t> 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6389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C1A96-77F7-575A-4B1E-369EE4A9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進階練習：計算機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7F40EB5-A830-2879-ED65-D74AEEE95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151" y="1031875"/>
            <a:ext cx="2435549" cy="479425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E72829-E9B9-E3EF-EE2A-1BAF0EC3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2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3775E-11C4-423F-FC5B-BCFFE6F6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介面元件與佈局元件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3FF1D7-6820-5987-C94D-DCDA9791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4</a:t>
            </a:fld>
            <a:endParaRPr lang="en-US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A87BAFA6-1138-6434-1B0C-14A79A6D6041}"/>
              </a:ext>
            </a:extLst>
          </p:cNvPr>
          <p:cNvSpPr/>
          <p:nvPr/>
        </p:nvSpPr>
        <p:spPr>
          <a:xfrm>
            <a:off x="2893925" y="1457011"/>
            <a:ext cx="5526594" cy="4109776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B0A749-97DC-A47A-6BFC-F8892C35AAB2}"/>
              </a:ext>
            </a:extLst>
          </p:cNvPr>
          <p:cNvSpPr txBox="1"/>
          <p:nvPr/>
        </p:nvSpPr>
        <p:spPr>
          <a:xfrm>
            <a:off x="4883773" y="1695604"/>
            <a:ext cx="154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ViewGroup 1</a:t>
            </a:r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C7B4C0E0-52C9-901F-C1BC-A3F869EFFC4E}"/>
              </a:ext>
            </a:extLst>
          </p:cNvPr>
          <p:cNvSpPr/>
          <p:nvPr/>
        </p:nvSpPr>
        <p:spPr>
          <a:xfrm>
            <a:off x="3763107" y="2329986"/>
            <a:ext cx="1546898" cy="996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View 1</a:t>
            </a:r>
            <a:endParaRPr kumimoji="1"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9D6B7081-C5BD-E952-7CA1-FA565AB9B04D}"/>
              </a:ext>
            </a:extLst>
          </p:cNvPr>
          <p:cNvSpPr/>
          <p:nvPr/>
        </p:nvSpPr>
        <p:spPr>
          <a:xfrm>
            <a:off x="6018962" y="2329986"/>
            <a:ext cx="1546898" cy="996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View 2</a:t>
            </a:r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A12F4C1D-2A62-954C-7AC1-5FEFE46B8F72}"/>
              </a:ext>
            </a:extLst>
          </p:cNvPr>
          <p:cNvSpPr/>
          <p:nvPr/>
        </p:nvSpPr>
        <p:spPr>
          <a:xfrm>
            <a:off x="3763107" y="3591670"/>
            <a:ext cx="1546898" cy="996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View 3</a:t>
            </a:r>
            <a:endParaRPr kumimoji="1" lang="zh-TW" altLang="en-US" dirty="0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1393802C-E912-0378-2DCB-C53BAF7FF0CA}"/>
              </a:ext>
            </a:extLst>
          </p:cNvPr>
          <p:cNvSpPr/>
          <p:nvPr/>
        </p:nvSpPr>
        <p:spPr>
          <a:xfrm>
            <a:off x="6018962" y="3591669"/>
            <a:ext cx="1546898" cy="9966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View 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842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B9764-E861-99B8-E1CB-47F33837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介面元件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BF4D5E-8865-4058-CD62-0E7995427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介面元件正確來說稱為</a:t>
            </a:r>
            <a:r>
              <a:rPr kumimoji="1" lang="en-US" altLang="zh-TW" dirty="0"/>
              <a:t> Widget</a:t>
            </a:r>
            <a:r>
              <a:rPr kumimoji="1" lang="zh-TW" altLang="en-US" dirty="0"/>
              <a:t>，不是</a:t>
            </a:r>
            <a:r>
              <a:rPr kumimoji="1" lang="en-US" altLang="zh-TW" dirty="0"/>
              <a:t> View</a:t>
            </a:r>
            <a:r>
              <a:rPr kumimoji="1" lang="zh-TW" altLang="en-US" dirty="0"/>
              <a:t>。</a:t>
            </a:r>
            <a:r>
              <a:rPr kumimoji="1" lang="en-US" altLang="zh-TW" dirty="0"/>
              <a:t>Widget </a:t>
            </a:r>
            <a:r>
              <a:rPr kumimoji="1" lang="zh-TW" altLang="en-US" dirty="0"/>
              <a:t>是 </a:t>
            </a:r>
            <a:r>
              <a:rPr kumimoji="1" lang="en-US" altLang="zh-TW" dirty="0"/>
              <a:t>View</a:t>
            </a:r>
            <a:r>
              <a:rPr kumimoji="1" lang="zh-TW" altLang="en-US" dirty="0"/>
              <a:t> 的子類別（屬於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android.widget</a:t>
            </a:r>
            <a:r>
              <a:rPr kumimoji="1" lang="en-US" altLang="zh-TW" dirty="0"/>
              <a:t> </a:t>
            </a:r>
            <a:r>
              <a:rPr kumimoji="1" lang="zh-TW" altLang="en-US" dirty="0"/>
              <a:t>套件）。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Button</a:t>
            </a:r>
            <a:r>
              <a:rPr kumimoji="1" lang="zh-TW" altLang="en-US" dirty="0"/>
              <a:t>、</a:t>
            </a:r>
            <a:r>
              <a:rPr kumimoji="1" lang="en-US" altLang="zh-TW" dirty="0"/>
              <a:t>EditText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F67B02-E087-D88E-9F86-8C36D2C1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5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BAD4C0-4957-8864-2FF5-863FA0B4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965" y="2368550"/>
            <a:ext cx="4013200" cy="398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360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AA3E1-1CBD-59AF-8646-7FED15F4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介面元件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1CF2A07-322C-8C37-09AA-A439509C9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936" y="1031875"/>
            <a:ext cx="6095736" cy="479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DF7FEE-F84D-8D41-7E79-D68E1F3B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1F59C8-5EA2-01F3-160E-9B647EA2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760" y="2210754"/>
            <a:ext cx="4851612" cy="2436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26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AA3E1-1CBD-59AF-8646-7FED15F4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介面元件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DF7FEE-F84D-8D41-7E79-D68E1F3B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7</a:t>
            </a:fld>
            <a:endParaRPr lang="en-US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8B86A032-E753-F0EC-7422-6E3040455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54" y="1092200"/>
            <a:ext cx="8102600" cy="467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圓角矩形 12">
            <a:extLst>
              <a:ext uri="{FF2B5EF4-FFF2-40B4-BE49-F238E27FC236}">
                <a16:creationId xmlns:a16="http://schemas.microsoft.com/office/drawing/2014/main" id="{84FE0C15-24E0-E750-1C82-2B55A0BBAA50}"/>
              </a:ext>
            </a:extLst>
          </p:cNvPr>
          <p:cNvSpPr/>
          <p:nvPr/>
        </p:nvSpPr>
        <p:spPr>
          <a:xfrm>
            <a:off x="1169894" y="1519518"/>
            <a:ext cx="4693024" cy="37651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BB0217A-614E-17BA-D358-205BC075C8C1}"/>
              </a:ext>
            </a:extLst>
          </p:cNvPr>
          <p:cNvSpPr txBox="1"/>
          <p:nvPr/>
        </p:nvSpPr>
        <p:spPr>
          <a:xfrm>
            <a:off x="6003565" y="1519518"/>
            <a:ext cx="110799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元件名稱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C3F111D7-965C-B242-CBDD-C66AAD860CE8}"/>
              </a:ext>
            </a:extLst>
          </p:cNvPr>
          <p:cNvSpPr/>
          <p:nvPr/>
        </p:nvSpPr>
        <p:spPr>
          <a:xfrm>
            <a:off x="1169893" y="1946836"/>
            <a:ext cx="5612071" cy="76621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F32D3C6-20C5-964B-0F88-2F5D6161FF57}"/>
              </a:ext>
            </a:extLst>
          </p:cNvPr>
          <p:cNvSpPr txBox="1"/>
          <p:nvPr/>
        </p:nvSpPr>
        <p:spPr>
          <a:xfrm>
            <a:off x="6951305" y="2131502"/>
            <a:ext cx="133882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元件寬與高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4E0C0D26-89B7-7CD3-084D-51B70E60C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25" y="1682750"/>
            <a:ext cx="3581400" cy="349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53D761-DF9E-6677-B30F-ACFEBB50C7C9}"/>
              </a:ext>
            </a:extLst>
          </p:cNvPr>
          <p:cNvSpPr txBox="1"/>
          <p:nvPr/>
        </p:nvSpPr>
        <p:spPr>
          <a:xfrm>
            <a:off x="2694967" y="602988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solidFill>
                  <a:srgbClr val="FF0000"/>
                </a:solidFill>
              </a:rPr>
              <a:t>兩種模式的內容是一樣的，編輯方式不同而已！</a:t>
            </a:r>
          </a:p>
        </p:txBody>
      </p:sp>
    </p:spTree>
    <p:extLst>
      <p:ext uri="{BB962C8B-B14F-4D97-AF65-F5344CB8AC3E}">
        <p14:creationId xmlns:p14="http://schemas.microsoft.com/office/powerpoint/2010/main" val="186947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1AE33-12F6-0032-E215-68A01893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介面元件的</a:t>
            </a:r>
            <a:r>
              <a:rPr kumimoji="1" lang="en-US" altLang="zh-TW" dirty="0"/>
              <a:t> id </a:t>
            </a:r>
            <a:r>
              <a:rPr kumimoji="1" lang="zh-TW" altLang="en-US" dirty="0"/>
              <a:t>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8E7B9-01AC-7108-8632-9E74EB76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介面元件的</a:t>
            </a:r>
            <a:r>
              <a:rPr kumimoji="1" lang="en-US" altLang="zh-TW" dirty="0"/>
              <a:t> id </a:t>
            </a:r>
            <a:r>
              <a:rPr kumimoji="1" lang="zh-TW" altLang="en-US" dirty="0"/>
              <a:t>屬性是讓</a:t>
            </a:r>
            <a:r>
              <a:rPr kumimoji="1" lang="zh-TW" altLang="en-US" dirty="0">
                <a:solidFill>
                  <a:srgbClr val="FF0000"/>
                </a:solidFill>
              </a:rPr>
              <a:t>程式碼</a:t>
            </a:r>
            <a:r>
              <a:rPr kumimoji="1" lang="zh-TW" altLang="en-US" dirty="0"/>
              <a:t>可以在使用介面中找到指定元件的索引。找到指定元件後就可以使用程式碼更改元件的屬性。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設定某個按鈕被按下的事件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更改某個元件的文字</a:t>
            </a: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42458-233F-84CD-CF2F-240BD486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8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B0E36B-9E97-0E80-BDEE-08E4DA5FE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65" y="2612213"/>
            <a:ext cx="6786282" cy="4109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39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54602-FC23-A7DC-18C2-FBB7244A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介面元件的</a:t>
            </a:r>
            <a:r>
              <a:rPr kumimoji="1" lang="en-US" altLang="zh-TW" dirty="0"/>
              <a:t> id </a:t>
            </a:r>
            <a:r>
              <a:rPr kumimoji="1" lang="zh-TW" altLang="en-US" dirty="0"/>
              <a:t>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77F4BE-3B84-08F3-868E-F841E3BE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在佈局模式設定元件的</a:t>
            </a:r>
            <a:r>
              <a:rPr kumimoji="1" lang="en-US" altLang="zh-TW" dirty="0"/>
              <a:t> id </a:t>
            </a:r>
            <a:r>
              <a:rPr kumimoji="1" lang="zh-TW" altLang="en-US" dirty="0"/>
              <a:t>屬性的時候，</a:t>
            </a:r>
            <a:r>
              <a:rPr kumimoji="1" lang="en-US" altLang="zh-TW" dirty="0"/>
              <a:t>Android Studio </a:t>
            </a:r>
            <a:r>
              <a:rPr kumimoji="1" lang="zh-TW" altLang="en-US" dirty="0"/>
              <a:t>會自動編譯成 </a:t>
            </a:r>
            <a:r>
              <a:rPr kumimoji="1" lang="en-US" altLang="zh-TW" dirty="0"/>
              <a:t>Java</a:t>
            </a:r>
            <a:r>
              <a:rPr kumimoji="1" lang="zh-TW" altLang="en-US" dirty="0"/>
              <a:t> 的類別常數。也就是說 </a:t>
            </a:r>
            <a:r>
              <a:rPr kumimoji="1" lang="en-US" altLang="zh-TW" dirty="0"/>
              <a:t>id </a:t>
            </a:r>
            <a:r>
              <a:rPr kumimoji="1" lang="zh-TW" altLang="en-US" dirty="0"/>
              <a:t>是一個</a:t>
            </a:r>
            <a:r>
              <a:rPr kumimoji="1" lang="en-US" altLang="zh-TW" dirty="0"/>
              <a:t> Java</a:t>
            </a:r>
            <a:r>
              <a:rPr kumimoji="1" lang="zh-TW" altLang="en-US" dirty="0"/>
              <a:t> 的常數，所以需要遵守</a:t>
            </a:r>
            <a:r>
              <a:rPr kumimoji="1" lang="en-US" altLang="zh-TW" dirty="0"/>
              <a:t> Java </a:t>
            </a:r>
            <a:r>
              <a:rPr kumimoji="1" lang="zh-TW" altLang="en-US" dirty="0"/>
              <a:t>變數的命名原則。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FA1D36-8040-15AE-BE6E-583244A4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9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609E65-6943-2F65-DB88-9E29A64B67EF}"/>
              </a:ext>
            </a:extLst>
          </p:cNvPr>
          <p:cNvSpPr txBox="1"/>
          <p:nvPr/>
        </p:nvSpPr>
        <p:spPr>
          <a:xfrm>
            <a:off x="6096000" y="386149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4">
                    <a:lumMod val="75000"/>
                  </a:schemeClr>
                </a:solidFill>
              </a:rPr>
              <a:t>常數：內容一經定義就不可以被改變。</a:t>
            </a:r>
            <a:br>
              <a:rPr kumimoji="1" lang="en-US" altLang="zh-TW" dirty="0">
                <a:solidFill>
                  <a:schemeClr val="accent4">
                    <a:lumMod val="75000"/>
                  </a:schemeClr>
                </a:solidFill>
              </a:rPr>
            </a:br>
            <a:r>
              <a:rPr kumimoji="1" lang="zh-TW" altLang="en-US" dirty="0">
                <a:solidFill>
                  <a:schemeClr val="accent4">
                    <a:lumMod val="75000"/>
                  </a:schemeClr>
                </a:solidFill>
              </a:rPr>
              <a:t>變數：內容可於程式執行時視需要加以改變。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0CEA6DD-AD67-FB44-BC10-1BEB06E2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05" y="2899709"/>
            <a:ext cx="3416300" cy="280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CBBDA0F-62B1-20E1-B624-84A10B4A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18" y="2899710"/>
            <a:ext cx="5627641" cy="2818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89A2314-179C-D3EC-84EB-B2EDE63B8025}"/>
              </a:ext>
            </a:extLst>
          </p:cNvPr>
          <p:cNvSpPr txBox="1"/>
          <p:nvPr/>
        </p:nvSpPr>
        <p:spPr>
          <a:xfrm>
            <a:off x="1479177" y="6102519"/>
            <a:ext cx="873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android:id</a:t>
            </a:r>
            <a:r>
              <a:rPr kumimoji="1" lang="en-US" altLang="zh-TW" dirty="0"/>
              <a:t> </a:t>
            </a:r>
            <a:r>
              <a:rPr kumimoji="1" lang="zh-TW" altLang="en-US" dirty="0"/>
              <a:t>的屬性值是以「</a:t>
            </a:r>
            <a:r>
              <a:rPr kumimoji="1" lang="en-US" altLang="zh-TW" dirty="0"/>
              <a:t>@+id</a:t>
            </a:r>
            <a:r>
              <a:rPr kumimoji="1" lang="zh-TW" altLang="en-US" dirty="0"/>
              <a:t>」開頭，表示「</a:t>
            </a:r>
            <a:r>
              <a:rPr kumimoji="1" lang="en-US" altLang="zh-TW" dirty="0"/>
              <a:t>/</a:t>
            </a:r>
            <a:r>
              <a:rPr kumimoji="1" lang="zh-TW" altLang="en-US" dirty="0"/>
              <a:t>」符號後的的名稱為設定的</a:t>
            </a:r>
            <a:r>
              <a:rPr kumimoji="1" lang="en-US" altLang="zh-TW" dirty="0"/>
              <a:t> id </a:t>
            </a:r>
            <a:r>
              <a:rPr kumimoji="1" lang="zh-TW" altLang="en-US" dirty="0"/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319120927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1266</Words>
  <Application>Microsoft Macintosh PowerPoint</Application>
  <PresentationFormat>寬螢幕</PresentationFormat>
  <Paragraphs>199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Avenir Next LT Pro Light</vt:lpstr>
      <vt:lpstr>Calibri</vt:lpstr>
      <vt:lpstr>Cambria Math</vt:lpstr>
      <vt:lpstr>BlocksVTI</vt:lpstr>
      <vt:lpstr>行動APP開發 – 使用介面設計</vt:lpstr>
      <vt:lpstr>複習：簡易計算機</vt:lpstr>
      <vt:lpstr>介面元件與佈局元件</vt:lpstr>
      <vt:lpstr>介面元件與佈局元件</vt:lpstr>
      <vt:lpstr>介面元件</vt:lpstr>
      <vt:lpstr>介面元件</vt:lpstr>
      <vt:lpstr>介面元件</vt:lpstr>
      <vt:lpstr>介面元件的 id 屬性</vt:lpstr>
      <vt:lpstr>介面元件的 id 屬性</vt:lpstr>
      <vt:lpstr>佈局元件</vt:lpstr>
      <vt:lpstr>佈局元件</vt:lpstr>
      <vt:lpstr>佈局元件</vt:lpstr>
      <vt:lpstr>佈局元件的種類</vt:lpstr>
      <vt:lpstr>佈局元件的種類</vt:lpstr>
      <vt:lpstr>佈局元件的種類</vt:lpstr>
      <vt:lpstr>佈局元件的種類</vt:lpstr>
      <vt:lpstr>Android 使用的尺寸單位</vt:lpstr>
      <vt:lpstr>Android 使用的尺寸單位</vt:lpstr>
      <vt:lpstr>使用 ConstraintLayout 佈局元件</vt:lpstr>
      <vt:lpstr>ConstraintLayout 佈局元件</vt:lpstr>
      <vt:lpstr>ConstraintLayout 佈局元件</vt:lpstr>
      <vt:lpstr>ConstraintLayout 練習</vt:lpstr>
      <vt:lpstr>ConstraintLayout 練習</vt:lpstr>
      <vt:lpstr>ConstraintLayout 練習</vt:lpstr>
      <vt:lpstr>ConstraintLayout 練習</vt:lpstr>
      <vt:lpstr>ConstraintLayout 練習</vt:lpstr>
      <vt:lpstr>ConstraintLayout 練習</vt:lpstr>
      <vt:lpstr>LinearLayout 練習</vt:lpstr>
      <vt:lpstr>練習：登入介面</vt:lpstr>
      <vt:lpstr>進階練習：計算機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行動APP開發</dc:title>
  <dc:creator>賴璉錡</dc:creator>
  <cp:lastModifiedBy>賴璉錡</cp:lastModifiedBy>
  <cp:revision>5</cp:revision>
  <dcterms:created xsi:type="dcterms:W3CDTF">2024-06-30T19:08:58Z</dcterms:created>
  <dcterms:modified xsi:type="dcterms:W3CDTF">2024-07-07T19:29:16Z</dcterms:modified>
</cp:coreProperties>
</file>