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65" r:id="rId5"/>
    <p:sldId id="282" r:id="rId6"/>
    <p:sldId id="283" r:id="rId7"/>
    <p:sldId id="359" r:id="rId8"/>
    <p:sldId id="284" r:id="rId9"/>
    <p:sldId id="394" r:id="rId10"/>
    <p:sldId id="395" r:id="rId11"/>
    <p:sldId id="396" r:id="rId12"/>
    <p:sldId id="285" r:id="rId13"/>
    <p:sldId id="360" r:id="rId14"/>
    <p:sldId id="288" r:id="rId15"/>
    <p:sldId id="286" r:id="rId16"/>
    <p:sldId id="308" r:id="rId17"/>
    <p:sldId id="354" r:id="rId18"/>
    <p:sldId id="273" r:id="rId19"/>
    <p:sldId id="358" r:id="rId20"/>
    <p:sldId id="289" r:id="rId21"/>
    <p:sldId id="290" r:id="rId22"/>
    <p:sldId id="291" r:id="rId23"/>
    <p:sldId id="294" r:id="rId24"/>
    <p:sldId id="274" r:id="rId25"/>
    <p:sldId id="302" r:id="rId26"/>
    <p:sldId id="304" r:id="rId27"/>
    <p:sldId id="303" r:id="rId28"/>
    <p:sldId id="280" r:id="rId29"/>
    <p:sldId id="276" r:id="rId30"/>
    <p:sldId id="305" r:id="rId31"/>
    <p:sldId id="353" r:id="rId32"/>
    <p:sldId id="311" r:id="rId33"/>
    <p:sldId id="365" r:id="rId34"/>
    <p:sldId id="366" r:id="rId35"/>
    <p:sldId id="367" r:id="rId36"/>
    <p:sldId id="370" r:id="rId37"/>
    <p:sldId id="393" r:id="rId38"/>
    <p:sldId id="363" r:id="rId39"/>
    <p:sldId id="372" r:id="rId40"/>
    <p:sldId id="373" r:id="rId41"/>
    <p:sldId id="374" r:id="rId42"/>
    <p:sldId id="375" r:id="rId43"/>
    <p:sldId id="376" r:id="rId44"/>
    <p:sldId id="377" r:id="rId45"/>
    <p:sldId id="386" r:id="rId46"/>
    <p:sldId id="379" r:id="rId47"/>
    <p:sldId id="390" r:id="rId48"/>
    <p:sldId id="387" r:id="rId49"/>
    <p:sldId id="388" r:id="rId50"/>
    <p:sldId id="389" r:id="rId51"/>
    <p:sldId id="383" r:id="rId52"/>
    <p:sldId id="391" r:id="rId53"/>
    <p:sldId id="392" r:id="rId54"/>
    <p:sldId id="402" r:id="rId55"/>
    <p:sldId id="281" r:id="rId56"/>
    <p:sldId id="261" r:id="rId57"/>
    <p:sldId id="307" r:id="rId58"/>
    <p:sldId id="315" r:id="rId59"/>
    <p:sldId id="361" r:id="rId60"/>
    <p:sldId id="316" r:id="rId61"/>
    <p:sldId id="325" r:id="rId62"/>
    <p:sldId id="326" r:id="rId63"/>
    <p:sldId id="327" r:id="rId64"/>
    <p:sldId id="321" r:id="rId65"/>
    <p:sldId id="322" r:id="rId66"/>
    <p:sldId id="323" r:id="rId67"/>
    <p:sldId id="319" r:id="rId68"/>
    <p:sldId id="337" r:id="rId69"/>
    <p:sldId id="324" r:id="rId70"/>
    <p:sldId id="329" r:id="rId71"/>
    <p:sldId id="331" r:id="rId72"/>
    <p:sldId id="332" r:id="rId73"/>
    <p:sldId id="333" r:id="rId74"/>
    <p:sldId id="334" r:id="rId75"/>
    <p:sldId id="335" r:id="rId76"/>
    <p:sldId id="336" r:id="rId77"/>
    <p:sldId id="338" r:id="rId78"/>
    <p:sldId id="344" r:id="rId79"/>
    <p:sldId id="341" r:id="rId80"/>
    <p:sldId id="342" r:id="rId81"/>
    <p:sldId id="345" r:id="rId82"/>
    <p:sldId id="346" r:id="rId83"/>
    <p:sldId id="314" r:id="rId84"/>
    <p:sldId id="347" r:id="rId85"/>
    <p:sldId id="349" r:id="rId86"/>
    <p:sldId id="348" r:id="rId87"/>
    <p:sldId id="352" r:id="rId88"/>
    <p:sldId id="350" r:id="rId89"/>
    <p:sldId id="351" r:id="rId90"/>
    <p:sldId id="262" r:id="rId91"/>
    <p:sldId id="297" r:id="rId92"/>
    <p:sldId id="298" r:id="rId93"/>
    <p:sldId id="271" r:id="rId94"/>
    <p:sldId id="264" r:id="rId95"/>
    <p:sldId id="397" r:id="rId96"/>
    <p:sldId id="278" r:id="rId97"/>
    <p:sldId id="292" r:id="rId98"/>
    <p:sldId id="398" r:id="rId99"/>
    <p:sldId id="401" r:id="rId100"/>
    <p:sldId id="399" r:id="rId101"/>
    <p:sldId id="400" r:id="rId10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13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5.0970988693592637E-2"/>
          <c:w val="0.97342995169082125"/>
          <c:h val="0.85855109393938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0.00%</c:formatCode>
                <c:ptCount val="1"/>
                <c:pt idx="0">
                  <c:v>0.72699999999999998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0.00%</c:formatCode>
                <c:ptCount val="1"/>
                <c:pt idx="0">
                  <c:v>0.17399999999999999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Windows Phone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0.00%</c:formatCode>
                <c:ptCount val="1"/>
                <c:pt idx="0">
                  <c:v>8.2000000000000003E-2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379747168"/>
        <c:axId val="379746384"/>
      </c:barChart>
      <c:catAx>
        <c:axId val="3797471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9746384"/>
        <c:crosses val="autoZero"/>
        <c:auto val="1"/>
        <c:lblAlgn val="ctr"/>
        <c:lblOffset val="100"/>
        <c:noMultiLvlLbl val="0"/>
      </c:catAx>
      <c:valAx>
        <c:axId val="37974638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37974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172011107307208E-2"/>
          <c:y val="1.7511854974263087E-2"/>
          <c:w val="0.80908583437939818"/>
          <c:h val="0.19982175597482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5.0970988693592637E-2"/>
          <c:w val="0.97342995169082125"/>
          <c:h val="0.85855109393938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0.00%</c:formatCode>
                <c:ptCount val="1"/>
                <c:pt idx="0">
                  <c:v>0.72699999999999998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0.00%</c:formatCode>
                <c:ptCount val="1"/>
                <c:pt idx="0">
                  <c:v>0.17399999999999999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Windows Phone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0.00%</c:formatCode>
                <c:ptCount val="1"/>
                <c:pt idx="0">
                  <c:v>8.2000000000000003E-2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279621424"/>
        <c:axId val="338899320"/>
      </c:barChart>
      <c:catAx>
        <c:axId val="279621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8899320"/>
        <c:crosses val="autoZero"/>
        <c:auto val="1"/>
        <c:lblAlgn val="ctr"/>
        <c:lblOffset val="100"/>
        <c:noMultiLvlLbl val="0"/>
      </c:catAx>
      <c:valAx>
        <c:axId val="33889932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7962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172011107307208E-2"/>
          <c:y val="1.7511854974263087E-2"/>
          <c:w val="0.80908583437939818"/>
          <c:h val="0.19982175597482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5.0970988693592637E-2"/>
          <c:w val="0.97342995169082125"/>
          <c:h val="0.85855109393938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0.00%</c:formatCode>
                <c:ptCount val="1"/>
                <c:pt idx="0">
                  <c:v>0.72699999999999998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0.00%</c:formatCode>
                <c:ptCount val="1"/>
                <c:pt idx="0">
                  <c:v>0.17399999999999999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Windows Phone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0.00%</c:formatCode>
                <c:ptCount val="1"/>
                <c:pt idx="0">
                  <c:v>8.2000000000000003E-2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282145104"/>
        <c:axId val="282147848"/>
      </c:barChart>
      <c:catAx>
        <c:axId val="282145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2147848"/>
        <c:crosses val="autoZero"/>
        <c:auto val="1"/>
        <c:lblAlgn val="ctr"/>
        <c:lblOffset val="100"/>
        <c:noMultiLvlLbl val="0"/>
      </c:catAx>
      <c:valAx>
        <c:axId val="28214784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8214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172011107307208E-2"/>
          <c:y val="1.7511854974263087E-2"/>
          <c:w val="0.80908583437939818"/>
          <c:h val="0.19982175597482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5.0970988693592637E-2"/>
          <c:w val="0.97342995169082125"/>
          <c:h val="0.85855109393938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0.00%</c:formatCode>
                <c:ptCount val="1"/>
                <c:pt idx="0">
                  <c:v>0.72699999999999998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0.00%</c:formatCode>
                <c:ptCount val="1"/>
                <c:pt idx="0">
                  <c:v>0.17399999999999999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Windows Phone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0.00%</c:formatCode>
                <c:ptCount val="1"/>
                <c:pt idx="0">
                  <c:v>8.2000000000000003E-2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376554520"/>
        <c:axId val="334009600"/>
      </c:barChart>
      <c:catAx>
        <c:axId val="376554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4009600"/>
        <c:crosses val="autoZero"/>
        <c:auto val="1"/>
        <c:lblAlgn val="ctr"/>
        <c:lblOffset val="100"/>
        <c:noMultiLvlLbl val="0"/>
      </c:catAx>
      <c:valAx>
        <c:axId val="33400960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37655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172011107307208E-2"/>
          <c:y val="1.7511854974263087E-2"/>
          <c:w val="0.80908583437939818"/>
          <c:h val="0.19982175597482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0.17301</cdr:y>
    </cdr:from>
    <cdr:to>
      <cdr:x>1</cdr:x>
      <cdr:y>0.81669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0" y="752818"/>
          <a:ext cx="10515600" cy="28008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9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8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2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1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8647-38A4-4418-A7C9-87F8E1CA4AF7}" type="datetimeFigureOut">
              <a:rPr lang="de-DE" smtClean="0"/>
              <a:t>25.07.2017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3780-95F4-4D4E-8CF6-F5C6BEDD6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arnulf.us/File:Proprietary_vs_open_source_development.png" TargetMode="External"/><Relationship Id="rId3" Type="http://schemas.openxmlformats.org/officeDocument/2006/relationships/hyperlink" Target="https://www.av-test.org/fileadmin/pdf/security_report/AV" TargetMode="External"/><Relationship Id="rId7" Type="http://schemas.openxmlformats.org/officeDocument/2006/relationships/hyperlink" Target="https://opensource.org/sponsors" TargetMode="External"/><Relationship Id="rId2" Type="http://schemas.openxmlformats.org/officeDocument/2006/relationships/hyperlink" Target="https://de.wikipedia.org/wiki/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woche.de/a/investitionen-in-open-source-firmen-steigen-wieder,595512" TargetMode="External"/><Relationship Id="rId5" Type="http://schemas.openxmlformats.org/officeDocument/2006/relationships/hyperlink" Target="https://www.computerwoche.de/a/microsoft-freundet-sich-mit-open-source-an,3314345" TargetMode="External"/><Relationship Id="rId4" Type="http://schemas.openxmlformats.org/officeDocument/2006/relationships/hyperlink" Target="http://winfuture.de/news,91667.html" TargetMode="Externa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ree/Libre_Open_Source_Software" TargetMode="External"/><Relationship Id="rId3" Type="http://schemas.openxmlformats.org/officeDocument/2006/relationships/hyperlink" Target="https://www.gnu.org/philosophy/open-source-misses-the-point" TargetMode="External"/><Relationship Id="rId7" Type="http://schemas.openxmlformats.org/officeDocument/2006/relationships/hyperlink" Target="https://de.wikipedia.org/wiki/Tivoisierung" TargetMode="External"/><Relationship Id="rId2" Type="http://schemas.openxmlformats.org/officeDocument/2006/relationships/hyperlink" Target="https://fsfe.org/about/basics/freesoftware.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uermer.ch/blog/documents/FLOSSImpactOnEU.pdf" TargetMode="External"/><Relationship Id="rId5" Type="http://schemas.openxmlformats.org/officeDocument/2006/relationships/hyperlink" Target="https://opensource.org/" TargetMode="External"/><Relationship Id="rId4" Type="http://schemas.openxmlformats.org/officeDocument/2006/relationships/hyperlink" Target="https://de.wikipedia.org/wiki/Open_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entwickler.de/wp-content/uploads/2017/03/Git-Logo-2Color-300x125.png" TargetMode="External"/><Relationship Id="rId3" Type="http://schemas.openxmlformats.org/officeDocument/2006/relationships/hyperlink" Target="https://msdnshared.blob.core.windows.net/media/TNBlogsFS/prod.evol.blogs.technet.com/CommunityServer.Blogs.Components.WeblogFiles/00/00/00/41/57/ms_loves_linux.png" TargetMode="External"/><Relationship Id="rId7" Type="http://schemas.openxmlformats.org/officeDocument/2006/relationships/hyperlink" Target="http://www.aha.io/assets/github.7433692cabbfa132f34adb034e7909fa.png" TargetMode="External"/><Relationship Id="rId2" Type="http://schemas.openxmlformats.org/officeDocument/2006/relationships/hyperlink" Target="https://www.android-hilfe.de/data/attachments/49/49189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ontabo.de/wp-content/uploads/2013/10/File_Ubuntu_logo_orange.png" TargetMode="External"/><Relationship Id="rId5" Type="http://schemas.openxmlformats.org/officeDocument/2006/relationships/hyperlink" Target="https://i2.wp.com/shsmaroon.org/wp-" TargetMode="External"/><Relationship Id="rId4" Type="http://schemas.openxmlformats.org/officeDocument/2006/relationships/hyperlink" Target="https://4.bp.blogspot.com/-weSVHfV9MeA/WIzOOYE2KOI/AAAAAAAATRI/C1HNIuUHtYc1sr88aqciIVdVXAACy85mgCLcB/s320/Gnu-bash-logo.svg.png" TargetMode="External"/><Relationship Id="rId9" Type="http://schemas.openxmlformats.org/officeDocument/2006/relationships/hyperlink" Target="https://s3.amazonaws.com/www.appcelerator.com.images/blog-572x320-" TargetMode="Externa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keymediasolutions.com/wp-content/uploads/2016/12/bigstock-141542438.jpg" TargetMode="External"/><Relationship Id="rId3" Type="http://schemas.openxmlformats.org/officeDocument/2006/relationships/hyperlink" Target="http://ais.badische-zeitung.de/piece/08/0e/e1/17/135192855-p-590_450.jpg" TargetMode="External"/><Relationship Id="rId7" Type="http://schemas.openxmlformats.org/officeDocument/2006/relationships/hyperlink" Target="http://www.neunzehn77.com/wp-content/uploads/2015/10/nz77_zaunplakat_aludibond-300x225.jpg" TargetMode="External"/><Relationship Id="rId2" Type="http://schemas.openxmlformats.org/officeDocument/2006/relationships/hyperlink" Target="https://nemo-responsive-image.live.cf.public.springer.com/v1/resize/width/410/1/url/http:/resource-cms.springer.com/springer-cms/rest/v1/img/6552778/v3/4by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mo.auroradesigns.co.za/tippfocus.co.za/images/aurora_img_sourced/slider_image_2.png" TargetMode="External"/><Relationship Id="rId5" Type="http://schemas.openxmlformats.org/officeDocument/2006/relationships/hyperlink" Target="https://kofler.info/wp-content/uploads/linux2.jpg" TargetMode="External"/><Relationship Id="rId4" Type="http://schemas.openxmlformats.org/officeDocument/2006/relationships/hyperlink" Target="http://www.der-postillon.com/2015/08/sonntagsfrage-171-wenn-sie-eine-pflanze.html" TargetMode="Externa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s://covalence.io/wp-content/uploads/2017/05/code-it.jpeg" TargetMode="External"/><Relationship Id="rId3" Type="http://schemas.openxmlformats.org/officeDocument/2006/relationships/hyperlink" Target="http://www.neunzehn77.com/wp-content/uploads/2015/10/nz77_zaunplakat_aludibond-300x225.jpg" TargetMode="External"/><Relationship Id="rId7" Type="http://schemas.openxmlformats.org/officeDocument/2006/relationships/hyperlink" Target="http://sqlbackupfree.com/wp-content/uploads/2013/02/download-button-orange.png" TargetMode="External"/><Relationship Id="rId2" Type="http://schemas.openxmlformats.org/officeDocument/2006/relationships/hyperlink" Target="http://www.demo.auroradesigns.co.za/tippfocus.co.za/images/aurora_img_sourced/slider_image_2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mers-wiki.de/wp-content/uploads/2015/02/gaming-pc-236x300.jpg" TargetMode="External"/><Relationship Id="rId11" Type="http://schemas.openxmlformats.org/officeDocument/2006/relationships/hyperlink" Target="https://outoftheteakcloset.files.wordpress.com/2013/08/aug8.jpg" TargetMode="External"/><Relationship Id="rId5" Type="http://schemas.openxmlformats.org/officeDocument/2006/relationships/hyperlink" Target="https://github.com/" TargetMode="External"/><Relationship Id="rId10" Type="http://schemas.openxmlformats.org/officeDocument/2006/relationships/hyperlink" Target="http://www.digisaurier.de/wp-content/uploads/2016/06/i-want-you-to-open-" TargetMode="External"/><Relationship Id="rId4" Type="http://schemas.openxmlformats.org/officeDocument/2006/relationships/hyperlink" Target="https://keymediasolutions.com/wp-content/uploads/2016/12/bigstock-141542438.jpg" TargetMode="External"/><Relationship Id="rId9" Type="http://schemas.openxmlformats.org/officeDocument/2006/relationships/hyperlink" Target="http://blog.printfleet.com/hubfs/Blog%20Feature%20Images/Launch2.jpg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sio-europe.com/de/suppo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4265"/>
            <a:ext cx="12191999" cy="204119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	</a:t>
            </a:r>
            <a:r>
              <a:rPr lang="de-DE" sz="6000" b="1" dirty="0" smtClean="0">
                <a:latin typeface="+mn-lt"/>
              </a:rPr>
              <a:t>		</a:t>
            </a:r>
            <a:r>
              <a:rPr lang="de-DE" sz="6000" b="1" dirty="0" smtClean="0">
                <a:latin typeface="+mn-lt"/>
                <a:cs typeface="CordiaUPC" panose="020B0304020202020204" pitchFamily="34" charset="-34"/>
              </a:rPr>
              <a:t>Welche Auswirkung hat Open </a:t>
            </a:r>
            <a:br>
              <a:rPr lang="de-DE" sz="6000" b="1" dirty="0" smtClean="0">
                <a:latin typeface="+mn-lt"/>
                <a:cs typeface="CordiaUPC" panose="020B0304020202020204" pitchFamily="34" charset="-34"/>
              </a:rPr>
            </a:br>
            <a:r>
              <a:rPr lang="de-DE" sz="6000" b="1" dirty="0" smtClean="0">
                <a:latin typeface="+mn-lt"/>
                <a:cs typeface="CordiaUPC" panose="020B0304020202020204" pitchFamily="34" charset="-34"/>
              </a:rPr>
              <a:t>			Source auf die Industrie</a:t>
            </a:r>
            <a:endParaRPr lang="de-DE" sz="6000" b="1" dirty="0">
              <a:latin typeface="+mn-lt"/>
              <a:cs typeface="CordiaUPC" panose="020B0304020202020204" pitchFamily="34" charset="-34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2979803" y="2568489"/>
            <a:ext cx="4957010" cy="3801979"/>
          </a:xfrm>
        </p:spPr>
        <p:txBody>
          <a:bodyPr anchor="ctr">
            <a:normAutofit/>
          </a:bodyPr>
          <a:lstStyle/>
          <a:p>
            <a:r>
              <a:rPr lang="de-DE" sz="6000" b="0" dirty="0" smtClean="0">
                <a:latin typeface="+mj-lt"/>
                <a:cs typeface="CordiaUPC" panose="020B0304020202020204" pitchFamily="34" charset="-34"/>
              </a:rPr>
              <a:t>Einfluss!</a:t>
            </a:r>
          </a:p>
          <a:p>
            <a:r>
              <a:rPr lang="de-DE" sz="6000" b="0" dirty="0" smtClean="0">
                <a:latin typeface="+mj-lt"/>
                <a:cs typeface="CordiaUPC" panose="020B0304020202020204" pitchFamily="34" charset="-34"/>
              </a:rPr>
              <a:t> Geld!</a:t>
            </a:r>
          </a:p>
          <a:p>
            <a:r>
              <a:rPr lang="de-DE" sz="6000" b="0" dirty="0" smtClean="0">
                <a:latin typeface="+mj-lt"/>
                <a:cs typeface="CordiaUPC" panose="020B0304020202020204" pitchFamily="34" charset="-34"/>
              </a:rPr>
              <a:t>Chancen!</a:t>
            </a:r>
            <a:endParaRPr lang="de-DE" sz="6000" b="0" dirty="0">
              <a:latin typeface="+mj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61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New Economy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Preis steigt nur wenn Gut für eine kritische Masse verfügbar ist </a:t>
            </a:r>
          </a:p>
          <a:p>
            <a:r>
              <a:rPr lang="de-DE" dirty="0" smtClean="0">
                <a:latin typeface="+mj-lt"/>
              </a:rPr>
              <a:t>Wert wird durch die Verbreitungsmöglichkeit bestimmt</a:t>
            </a:r>
          </a:p>
        </p:txBody>
      </p:sp>
    </p:spTree>
    <p:extLst>
      <p:ext uri="{BB962C8B-B14F-4D97-AF65-F5344CB8AC3E}">
        <p14:creationId xmlns:p14="http://schemas.microsoft.com/office/powerpoint/2010/main" val="1024388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Textquellen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1510263"/>
            <a:ext cx="112549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endParaRPr lang="de-DE" dirty="0">
              <a:latin typeface="Arial" pitchFamily="34"/>
            </a:endParaRPr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de.wikipedia.org/wiki/GitHub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www.av-test.org/fileadmin/pdf/security_report/AV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r>
              <a:rPr lang="de-DE" dirty="0" smtClean="0"/>
              <a:t>-TEST_Sicherheitsreport_2015-2016.pdf</a:t>
            </a:r>
          </a:p>
          <a:p>
            <a:pPr lvl="0">
              <a:spcAft>
                <a:spcPts val="0"/>
              </a:spcAft>
              <a:buNone/>
            </a:pPr>
            <a:endParaRPr lang="de-DE" dirty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winfuture.de/news,91667.html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www.computerwoche.de/a/microsoft-freundet-sich-mit-open-source-an,3314345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www.computerwoche.de/a/investitionen-in-open-source-firmen-steigen-wieder,595512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opensource.org/sponsors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r>
              <a:rPr lang="de-DE" dirty="0"/>
              <a:t>	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arnulf.us/File:Proprietary_vs_open_source_development.png</a:t>
            </a: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 smtClean="0"/>
          </a:p>
          <a:p>
            <a:pPr lvl="0">
              <a:spcAft>
                <a:spcPts val="0"/>
              </a:spcAft>
              <a:buNone/>
            </a:pPr>
            <a:endParaRPr lang="de-DE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318875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Textquellen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724928" y="1579254"/>
            <a:ext cx="74222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fsfe.org/about/basics/freesoftware.de.html</a:t>
            </a:r>
          </a:p>
          <a:p>
            <a:pPr lvl="0">
              <a:buNone/>
            </a:pPr>
            <a:endParaRPr lang="de-DE" dirty="0">
              <a:hlinkClick r:id="rId2"/>
            </a:endParaRPr>
          </a:p>
          <a:p>
            <a:pPr lvl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www.gnu.org/philosophy/open-source-misses-the-point</a:t>
            </a:r>
          </a:p>
          <a:p>
            <a:pPr lvl="0">
              <a:buNone/>
            </a:pPr>
            <a:endParaRPr lang="de-DE" dirty="0">
              <a:hlinkClick r:id="rId3"/>
            </a:endParaRPr>
          </a:p>
          <a:p>
            <a:pPr lvl="0">
              <a:buNone/>
            </a:pPr>
            <a:r>
              <a:rPr lang="de-DE" dirty="0">
                <a:hlinkClick r:id="rId4"/>
              </a:rPr>
              <a:t>https://de.wikipedia.org/wiki/Open_Source</a:t>
            </a:r>
            <a:r>
              <a:rPr lang="de-DE" dirty="0"/>
              <a:t>​</a:t>
            </a:r>
          </a:p>
          <a:p>
            <a:pPr lvl="0">
              <a:buNone/>
            </a:pPr>
            <a:endParaRPr lang="en-US" smtClean="0">
              <a:hlinkClick r:id="rId5"/>
            </a:endParaRPr>
          </a:p>
          <a:p>
            <a:pPr lvl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://opensource.org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​</a:t>
            </a:r>
            <a:endParaRPr lang="en-US" dirty="0"/>
          </a:p>
          <a:p>
            <a:pPr lvl="0">
              <a:buNone/>
            </a:pPr>
            <a:r>
              <a:rPr lang="de-DE">
                <a:hlinkClick r:id="rId6"/>
              </a:rPr>
              <a:t>http</a:t>
            </a:r>
            <a:r>
              <a:rPr lang="de-DE">
                <a:hlinkClick r:id="rId6"/>
              </a:rPr>
              <a:t>://</a:t>
            </a:r>
            <a:r>
              <a:rPr lang="de-DE" smtClean="0">
                <a:hlinkClick r:id="rId6"/>
              </a:rPr>
              <a:t>stuermer.ch/blog/documents/FLOSSImpactOnEU.pdf</a:t>
            </a:r>
          </a:p>
          <a:p>
            <a:pPr lvl="0">
              <a:buNone/>
            </a:pPr>
            <a:endParaRPr lang="de-DE" dirty="0">
              <a:hlinkClick r:id="rId6"/>
            </a:endParaRPr>
          </a:p>
          <a:p>
            <a:pPr lvl="0">
              <a:buNone/>
            </a:pPr>
            <a:r>
              <a:rPr lang="de-DE" dirty="0">
                <a:hlinkClick r:id="rId4"/>
              </a:rPr>
              <a:t>https://de.wikipedia.org/wiki/Open_Source</a:t>
            </a:r>
          </a:p>
          <a:p>
            <a:pPr lvl="0">
              <a:buNone/>
            </a:pPr>
            <a:endParaRPr lang="de-DE" dirty="0" smtClean="0">
              <a:hlinkClick r:id="rId7"/>
            </a:endParaRPr>
          </a:p>
          <a:p>
            <a:pPr lvl="0">
              <a:buNone/>
            </a:pPr>
            <a:r>
              <a:rPr lang="de-DE" dirty="0" smtClean="0">
                <a:hlinkClick r:id="rId7"/>
              </a:rPr>
              <a:t>https</a:t>
            </a:r>
            <a:r>
              <a:rPr lang="de-DE" dirty="0">
                <a:hlinkClick r:id="rId7"/>
              </a:rPr>
              <a:t>://de.wikipedia.org/wiki/Tivoisierung</a:t>
            </a:r>
          </a:p>
          <a:p>
            <a:pPr lvl="0">
              <a:buNone/>
            </a:pPr>
            <a:endParaRPr lang="de-DE" dirty="0" smtClean="0">
              <a:hlinkClick r:id="rId8"/>
            </a:endParaRPr>
          </a:p>
          <a:p>
            <a:pPr lvl="0">
              <a:buNone/>
            </a:pPr>
            <a:r>
              <a:rPr lang="de-DE" dirty="0" smtClean="0">
                <a:hlinkClick r:id="rId8"/>
              </a:rPr>
              <a:t>https</a:t>
            </a:r>
            <a:r>
              <a:rPr lang="de-DE" dirty="0">
                <a:hlinkClick r:id="rId8"/>
              </a:rPr>
              <a:t>://</a:t>
            </a:r>
            <a:r>
              <a:rPr lang="de-DE" dirty="0" smtClean="0">
                <a:hlinkClick r:id="rId8"/>
              </a:rPr>
              <a:t>de.wikipedia.org/wiki/Free/Libre_Open_Source_Software</a:t>
            </a:r>
          </a:p>
          <a:p>
            <a:pPr lvl="0">
              <a:buNone/>
            </a:pPr>
            <a:endParaRPr lang="de-DE" dirty="0" smtClean="0">
              <a:hlinkClick r:id="rId8"/>
            </a:endParaRPr>
          </a:p>
          <a:p>
            <a:pPr lvl="0">
              <a:buNone/>
            </a:pPr>
            <a:r>
              <a:rPr lang="de-DE" dirty="0" smtClean="0">
                <a:hlinkClick r:id="rId8"/>
              </a:rPr>
              <a:t>https</a:t>
            </a:r>
            <a:r>
              <a:rPr lang="de-DE" dirty="0">
                <a:hlinkClick r:id="rId8"/>
              </a:rPr>
              <a:t>://</a:t>
            </a:r>
            <a:r>
              <a:rPr lang="de-DE" dirty="0" smtClean="0">
                <a:hlinkClick r:id="rId8"/>
              </a:rPr>
              <a:t>www.joomla.org/sponsor.html</a:t>
            </a:r>
          </a:p>
          <a:p>
            <a:pPr lvl="0">
              <a:buNone/>
            </a:pPr>
            <a:endParaRPr lang="de-DE" dirty="0">
              <a:hlinkClick r:id="rId8"/>
            </a:endParaRPr>
          </a:p>
        </p:txBody>
      </p:sp>
    </p:spTree>
    <p:extLst>
      <p:ext uri="{BB962C8B-B14F-4D97-AF65-F5344CB8AC3E}">
        <p14:creationId xmlns:p14="http://schemas.microsoft.com/office/powerpoint/2010/main" val="20611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New Economy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Netzwerkeffekt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Positiver </a:t>
            </a:r>
            <a:r>
              <a:rPr lang="de-DE" dirty="0">
                <a:latin typeface="+mj-lt"/>
              </a:rPr>
              <a:t>Netzwerkeffekt : Wenn bei Steigende Anzahl </a:t>
            </a:r>
            <a:r>
              <a:rPr lang="de-DE" dirty="0" smtClean="0">
                <a:latin typeface="+mj-lt"/>
              </a:rPr>
              <a:t>	Konsumenten </a:t>
            </a:r>
            <a:r>
              <a:rPr lang="de-DE" dirty="0">
                <a:latin typeface="+mj-lt"/>
              </a:rPr>
              <a:t>der Nutzen für alle Steigt </a:t>
            </a:r>
          </a:p>
          <a:p>
            <a:pPr marL="0" indent="0">
              <a:buNone/>
            </a:pP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latin typeface="+mj-lt"/>
              </a:rPr>
              <a:t>	Negativer </a:t>
            </a:r>
            <a:r>
              <a:rPr lang="de-DE" dirty="0">
                <a:latin typeface="+mj-lt"/>
              </a:rPr>
              <a:t>Netzwerkeffekt : Nutzungsreduktion</a:t>
            </a:r>
          </a:p>
          <a:p>
            <a:endParaRPr lang="de-DE" dirty="0"/>
          </a:p>
        </p:txBody>
      </p:sp>
      <p:sp>
        <p:nvSpPr>
          <p:cNvPr id="6" name="Plus 5"/>
          <p:cNvSpPr/>
          <p:nvPr/>
        </p:nvSpPr>
        <p:spPr>
          <a:xfrm>
            <a:off x="382772" y="3040911"/>
            <a:ext cx="1433623" cy="1244009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inus 6"/>
          <p:cNvSpPr/>
          <p:nvPr/>
        </p:nvSpPr>
        <p:spPr>
          <a:xfrm>
            <a:off x="496629" y="4458216"/>
            <a:ext cx="1205908" cy="104199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3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7915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25792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+mn-lt"/>
              </a:rPr>
              <a:t>Konkurrenz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el 1"/>
          <p:cNvSpPr txBox="1">
            <a:spLocks noGrp="1"/>
          </p:cNvSpPr>
          <p:nvPr/>
        </p:nvSpPr>
        <p:spPr>
          <a:xfrm>
            <a:off x="10345607" y="603790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[21]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Konkurrenz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ZB MS Office hat Monopolstellung doch Open </a:t>
            </a:r>
            <a:r>
              <a:rPr lang="de-DE" dirty="0">
                <a:latin typeface="+mj-lt"/>
              </a:rPr>
              <a:t>S</a:t>
            </a:r>
            <a:r>
              <a:rPr lang="de-DE" dirty="0" smtClean="0">
                <a:latin typeface="+mj-lt"/>
              </a:rPr>
              <a:t>ource </a:t>
            </a:r>
            <a:r>
              <a:rPr lang="de-DE" dirty="0">
                <a:latin typeface="+mj-lt"/>
              </a:rPr>
              <a:t>S</a:t>
            </a:r>
            <a:r>
              <a:rPr lang="de-DE" dirty="0" smtClean="0">
                <a:latin typeface="+mj-lt"/>
              </a:rPr>
              <a:t>oftware rückt nach und will </a:t>
            </a:r>
            <a:r>
              <a:rPr lang="de-DE" dirty="0">
                <a:latin typeface="+mj-lt"/>
              </a:rPr>
              <a:t>M</a:t>
            </a:r>
            <a:r>
              <a:rPr lang="de-DE" dirty="0" smtClean="0">
                <a:latin typeface="+mj-lt"/>
              </a:rPr>
              <a:t>arktanteile</a:t>
            </a:r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Open </a:t>
            </a:r>
            <a:r>
              <a:rPr lang="de-DE" dirty="0">
                <a:latin typeface="+mj-lt"/>
              </a:rPr>
              <a:t>S</a:t>
            </a:r>
            <a:r>
              <a:rPr lang="de-DE" dirty="0" smtClean="0">
                <a:latin typeface="+mj-lt"/>
              </a:rPr>
              <a:t>ource Software sorgt für Wettbewerb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722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3749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+mn-lt"/>
              </a:rPr>
              <a:t>Dominierende Softwareunternehmen setzen auf Open Source </a:t>
            </a:r>
            <a:r>
              <a:rPr lang="de-DE" dirty="0" smtClean="0">
                <a:latin typeface="+mn-lt"/>
              </a:rPr>
              <a:t>Software !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5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itel 1"/>
          <p:cNvSpPr txBox="1">
            <a:spLocks noGrp="1"/>
          </p:cNvSpPr>
          <p:nvPr/>
        </p:nvSpPr>
        <p:spPr>
          <a:xfrm>
            <a:off x="11490668" y="641684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[22]</a:t>
            </a: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Wie sieht die Partnerschaft aus ?</a:t>
            </a:r>
            <a:endParaRPr lang="de-DE" sz="5400" dirty="0">
              <a:latin typeface="+mn-lt"/>
              <a:cs typeface="CordiaUPC" panose="020B0304020202020204" pitchFamily="34" charset="-3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11450"/>
            <a:ext cx="10515600" cy="2632075"/>
          </a:xfrm>
        </p:spPr>
        <p:txBody>
          <a:bodyPr/>
          <a:lstStyle/>
          <a:p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.</a:t>
            </a:r>
            <a:r>
              <a:rPr lang="de-DE" sz="3200" dirty="0" err="1" smtClean="0">
                <a:latin typeface="+mj-lt"/>
                <a:cs typeface="CordiaUPC" panose="020B0304020202020204" pitchFamily="34" charset="-34"/>
              </a:rPr>
              <a:t>NETFramework</a:t>
            </a: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 ist nun Open Source</a:t>
            </a:r>
          </a:p>
          <a:p>
            <a:r>
              <a:rPr lang="de-DE" sz="3200" dirty="0" err="1" smtClean="0">
                <a:latin typeface="+mj-lt"/>
                <a:cs typeface="CordiaUPC" panose="020B0304020202020204" pitchFamily="34" charset="-34"/>
              </a:rPr>
              <a:t>VisualStudio</a:t>
            </a: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 ebenfalls Open Source</a:t>
            </a:r>
          </a:p>
          <a:p>
            <a:r>
              <a:rPr lang="de-DE" sz="3200" dirty="0" err="1" smtClean="0">
                <a:latin typeface="+mj-lt"/>
                <a:cs typeface="CordiaUPC" panose="020B0304020202020204" pitchFamily="34" charset="-34"/>
              </a:rPr>
              <a:t>Microsoft`s</a:t>
            </a: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 SQL Server lässt sich nun unter Linux betreiben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6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400" dirty="0" smtClean="0">
                <a:cs typeface="CordiaUPC" panose="020B0304020202020204" pitchFamily="34" charset="-34"/>
              </a:rPr>
              <a:t>Linux-</a:t>
            </a:r>
            <a:r>
              <a:rPr lang="de-DE" sz="5400" dirty="0" err="1" smtClean="0">
                <a:cs typeface="CordiaUPC" panose="020B0304020202020204" pitchFamily="34" charset="-34"/>
              </a:rPr>
              <a:t>Bash</a:t>
            </a:r>
            <a:r>
              <a:rPr lang="de-DE" sz="5400" dirty="0" smtClean="0">
                <a:cs typeface="CordiaUPC" panose="020B0304020202020204" pitchFamily="34" charset="-34"/>
              </a:rPr>
              <a:t> Shell auf Windows integriert</a:t>
            </a:r>
            <a:endParaRPr lang="de-DE" sz="5400" dirty="0">
              <a:cs typeface="CordiaUPC" panose="020B0304020202020204" pitchFamily="34" charset="-34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172494"/>
            <a:ext cx="7315200" cy="3086100"/>
          </a:xfrm>
        </p:spPr>
      </p:pic>
      <p:sp>
        <p:nvSpPr>
          <p:cNvPr id="5" name="Titel 1"/>
          <p:cNvSpPr txBox="1">
            <a:spLocks noGrp="1"/>
          </p:cNvSpPr>
          <p:nvPr/>
        </p:nvSpPr>
        <p:spPr>
          <a:xfrm>
            <a:off x="1695878" y="4307962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[23]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4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4451" y="2289175"/>
            <a:ext cx="8305800" cy="1325563"/>
          </a:xfrm>
        </p:spPr>
        <p:txBody>
          <a:bodyPr>
            <a:noAutofit/>
          </a:bodyPr>
          <a:lstStyle/>
          <a:p>
            <a:r>
              <a:rPr lang="de-DE" sz="6000" dirty="0" smtClean="0">
                <a:latin typeface="+mn-lt"/>
                <a:cs typeface="CordiaUPC" panose="020B0304020202020204" pitchFamily="34" charset="-34"/>
              </a:rPr>
              <a:t>Warum Open Source?</a:t>
            </a:r>
            <a:endParaRPr lang="de-DE" sz="6000" dirty="0">
              <a:latin typeface="+mn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75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Lerne von anderen</a:t>
            </a:r>
            <a:endParaRPr lang="de-DE" dirty="0">
              <a:latin typeface="+mn-lt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78" y="1449860"/>
            <a:ext cx="8229600" cy="4324865"/>
          </a:xfrm>
        </p:spPr>
      </p:pic>
      <p:sp>
        <p:nvSpPr>
          <p:cNvPr id="5" name="Titel 1"/>
          <p:cNvSpPr txBox="1">
            <a:spLocks noGrp="1"/>
          </p:cNvSpPr>
          <p:nvPr/>
        </p:nvSpPr>
        <p:spPr>
          <a:xfrm>
            <a:off x="10254992" y="4719854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[44]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1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-1"/>
            <a:ext cx="6525929" cy="4427621"/>
          </a:xfrm>
        </p:spPr>
        <p:txBody>
          <a:bodyPr anchor="ctr">
            <a:normAutofit lnSpcReduction="10000"/>
          </a:bodyPr>
          <a:lstStyle/>
          <a:p>
            <a:pPr lvl="8"/>
            <a:endParaRPr lang="de-DE" dirty="0" smtClean="0">
              <a:solidFill>
                <a:srgbClr val="FF0000"/>
              </a:solidFill>
            </a:endParaRPr>
          </a:p>
          <a:p>
            <a:pPr lvl="8"/>
            <a:endParaRPr lang="de-DE" dirty="0">
              <a:solidFill>
                <a:srgbClr val="FF0000"/>
              </a:solidFill>
            </a:endParaRPr>
          </a:p>
          <a:p>
            <a:pPr lvl="8"/>
            <a:endParaRPr lang="de-DE" dirty="0" smtClean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r>
              <a:rPr lang="de-DE" sz="6000" dirty="0" smtClean="0"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Einfluss!</a:t>
            </a:r>
          </a:p>
          <a:p>
            <a:pPr marL="3657600" lvl="8" indent="0">
              <a:buNone/>
            </a:pPr>
            <a:r>
              <a:rPr lang="de-DE" sz="6000" dirty="0" smtClean="0"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Geld !</a:t>
            </a:r>
          </a:p>
          <a:p>
            <a:pPr marL="3657600" lvl="8" indent="0">
              <a:buNone/>
            </a:pPr>
            <a:r>
              <a:rPr lang="de-DE" sz="6000" dirty="0" smtClean="0"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Chancen!</a:t>
            </a:r>
            <a:endParaRPr lang="de-DE" sz="6000" dirty="0">
              <a:latin typeface="+mj-lt"/>
              <a:ea typeface="DotumChe" panose="020B0609000101010101" pitchFamily="49" charset="-127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4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2165350"/>
            <a:ext cx="11039475" cy="1325563"/>
          </a:xfrm>
        </p:spPr>
        <p:txBody>
          <a:bodyPr>
            <a:noAutofit/>
          </a:bodyPr>
          <a:lstStyle/>
          <a:p>
            <a:r>
              <a:rPr lang="de-DE" sz="6600" dirty="0" smtClean="0">
                <a:latin typeface="+mn-lt"/>
                <a:cs typeface="CordiaUPC" panose="020B0304020202020204" pitchFamily="34" charset="-34"/>
              </a:rPr>
              <a:t>Die </a:t>
            </a:r>
            <a:r>
              <a:rPr lang="de-DE" sz="6600" dirty="0">
                <a:latin typeface="+mn-lt"/>
                <a:cs typeface="CordiaUPC" panose="020B0304020202020204" pitchFamily="34" charset="-34"/>
              </a:rPr>
              <a:t>C</a:t>
            </a:r>
            <a:r>
              <a:rPr lang="de-DE" sz="6600" dirty="0" smtClean="0">
                <a:latin typeface="+mn-lt"/>
                <a:cs typeface="CordiaUPC" panose="020B0304020202020204" pitchFamily="34" charset="-34"/>
              </a:rPr>
              <a:t>ommunity entwickelt mit!</a:t>
            </a:r>
            <a:endParaRPr lang="de-DE" sz="6600" dirty="0">
              <a:latin typeface="+mn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33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2" y="3827241"/>
            <a:ext cx="5544152" cy="264935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7" y="238222"/>
            <a:ext cx="5906702" cy="296939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6" y="3445843"/>
            <a:ext cx="5906703" cy="341215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285296" cy="3445843"/>
          </a:xfrm>
          <a:prstGeom prst="rect">
            <a:avLst/>
          </a:prstGeom>
        </p:spPr>
      </p:pic>
      <p:sp>
        <p:nvSpPr>
          <p:cNvPr id="8" name="Titel 1"/>
          <p:cNvSpPr txBox="1">
            <a:spLocks noGrp="1"/>
          </p:cNvSpPr>
          <p:nvPr/>
        </p:nvSpPr>
        <p:spPr>
          <a:xfrm>
            <a:off x="5625284" y="310627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9" name="Titel 1"/>
          <p:cNvSpPr txBox="1">
            <a:spLocks noGrp="1"/>
          </p:cNvSpPr>
          <p:nvPr/>
        </p:nvSpPr>
        <p:spPr>
          <a:xfrm>
            <a:off x="11688376" y="647659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0" name="Titel 1"/>
          <p:cNvSpPr txBox="1">
            <a:spLocks noGrp="1"/>
          </p:cNvSpPr>
          <p:nvPr/>
        </p:nvSpPr>
        <p:spPr>
          <a:xfrm>
            <a:off x="11688376" y="3165783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[26]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1" name="Titel 1"/>
          <p:cNvSpPr txBox="1">
            <a:spLocks noGrp="1"/>
          </p:cNvSpPr>
          <p:nvPr/>
        </p:nvSpPr>
        <p:spPr>
          <a:xfrm>
            <a:off x="5625284" y="647659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8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0"/>
            <a:ext cx="12192000" cy="685840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+mn-lt"/>
              </a:rPr>
              <a:t>Sicherheit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el 1"/>
          <p:cNvSpPr txBox="1">
            <a:spLocks noGrp="1"/>
          </p:cNvSpPr>
          <p:nvPr/>
        </p:nvSpPr>
        <p:spPr>
          <a:xfrm>
            <a:off x="10345607" y="603790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[29]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7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18" y="16019"/>
            <a:ext cx="9271282" cy="684198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558" y="191870"/>
            <a:ext cx="6351871" cy="1325563"/>
          </a:xfrm>
        </p:spPr>
        <p:txBody>
          <a:bodyPr/>
          <a:lstStyle/>
          <a:p>
            <a:r>
              <a:rPr lang="de-DE" dirty="0" smtClean="0">
                <a:latin typeface="+mn-lt"/>
              </a:rPr>
              <a:t>Kostengünstig entwickeln</a:t>
            </a:r>
            <a:endParaRPr lang="de-DE" dirty="0">
              <a:latin typeface="+mn-lt"/>
            </a:endParaRPr>
          </a:p>
        </p:txBody>
      </p:sp>
      <p:sp>
        <p:nvSpPr>
          <p:cNvPr id="5" name="Titel 1"/>
          <p:cNvSpPr txBox="1">
            <a:spLocks noGrp="1"/>
          </p:cNvSpPr>
          <p:nvPr/>
        </p:nvSpPr>
        <p:spPr>
          <a:xfrm>
            <a:off x="9332354" y="4719854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[30]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Wie groß sind die </a:t>
            </a:r>
            <a:r>
              <a:rPr lang="de-DE" dirty="0" smtClean="0">
                <a:latin typeface="+mn-lt"/>
              </a:rPr>
              <a:t>Marktanteile? </a:t>
            </a:r>
            <a:endParaRPr lang="de-DE" dirty="0">
              <a:latin typeface="+mn-lt"/>
            </a:endParaRPr>
          </a:p>
        </p:txBody>
      </p:sp>
      <p:graphicFrame>
        <p:nvGraphicFramePr>
          <p:cNvPr id="40" name="Inhaltsplatzhalt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41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82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Wie groß sind die Marktanteile? </a:t>
            </a:r>
            <a:endParaRPr lang="de-DE" dirty="0">
              <a:latin typeface="+mn-lt"/>
            </a:endParaRPr>
          </a:p>
        </p:txBody>
      </p:sp>
      <p:graphicFrame>
        <p:nvGraphicFramePr>
          <p:cNvPr id="40" name="Inhaltsplatzhalt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7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hteck 2"/>
          <p:cNvSpPr/>
          <p:nvPr/>
        </p:nvSpPr>
        <p:spPr>
          <a:xfrm>
            <a:off x="980303" y="3665838"/>
            <a:ext cx="10373497" cy="1713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Wie groß sind die Marktanteile? </a:t>
            </a:r>
            <a:endParaRPr lang="de-DE" dirty="0">
              <a:latin typeface="+mn-lt"/>
            </a:endParaRPr>
          </a:p>
        </p:txBody>
      </p:sp>
      <p:graphicFrame>
        <p:nvGraphicFramePr>
          <p:cNvPr id="40" name="Inhaltsplatzhalt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7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hteck 2"/>
          <p:cNvSpPr/>
          <p:nvPr/>
        </p:nvSpPr>
        <p:spPr>
          <a:xfrm>
            <a:off x="980303" y="4160108"/>
            <a:ext cx="10373497" cy="1515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1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Wie groß sind die Marktanteile? </a:t>
            </a:r>
            <a:endParaRPr lang="de-DE" dirty="0">
              <a:latin typeface="+mn-lt"/>
            </a:endParaRPr>
          </a:p>
        </p:txBody>
      </p:sp>
      <p:graphicFrame>
        <p:nvGraphicFramePr>
          <p:cNvPr id="40" name="Inhaltsplatzhalt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7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68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-1" y="0"/>
            <a:ext cx="12192001" cy="685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DotumChe" panose="020B0609000101010101" pitchFamily="49" charset="-127"/>
                <a:cs typeface="CordiaUPC" panose="020B0304020202020204" pitchFamily="34" charset="-34"/>
              </a:rPr>
              <a:t>Einfluss!</a:t>
            </a: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ea typeface="DotumChe" panose="020B0609000101010101" pitchFamily="49" charset="-127"/>
                <a:cs typeface="CordiaUPC" panose="020B0304020202020204" pitchFamily="34" charset="-34"/>
              </a:rPr>
              <a:t>Geld!</a:t>
            </a:r>
            <a:endParaRPr lang="de-DE" sz="6000" dirty="0" smtClean="0"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None/>
            </a:pPr>
            <a:r>
              <a:rPr lang="de-DE" sz="3200" dirty="0" smtClean="0">
                <a:cs typeface="CordiaUPC" panose="020B0304020202020204" pitchFamily="34" charset="-34"/>
              </a:rPr>
              <a:t>     	</a:t>
            </a:r>
            <a:endParaRPr lang="de-DE" sz="3200" dirty="0" smtClean="0">
              <a:cs typeface="CordiaUPC" panose="020B0304020202020204" pitchFamily="34" charset="-34"/>
            </a:endParaRPr>
          </a:p>
          <a:p>
            <a:pPr marL="3657600" lvl="8" indent="0">
              <a:buNone/>
            </a:pPr>
            <a:r>
              <a:rPr lang="de-DE" sz="3200" dirty="0" smtClean="0">
                <a:cs typeface="CordiaUPC" panose="020B0304020202020204" pitchFamily="34" charset="-34"/>
              </a:rPr>
              <a:t>	</a:t>
            </a:r>
            <a:r>
              <a:rPr lang="de-DE" sz="3200" dirty="0" smtClean="0">
                <a:cs typeface="CordiaUPC" panose="020B0304020202020204" pitchFamily="34" charset="-34"/>
              </a:rPr>
              <a:t>	Mit </a:t>
            </a:r>
            <a:r>
              <a:rPr lang="de-DE" sz="3200" dirty="0">
                <a:cs typeface="CordiaUPC" panose="020B0304020202020204" pitchFamily="34" charset="-34"/>
              </a:rPr>
              <a:t>Open Source </a:t>
            </a:r>
            <a:r>
              <a:rPr lang="de-DE" sz="3200" dirty="0" smtClean="0">
                <a:cs typeface="CordiaUPC" panose="020B0304020202020204" pitchFamily="34" charset="-34"/>
              </a:rPr>
              <a:t>Geld verdienen </a:t>
            </a:r>
            <a:r>
              <a:rPr lang="de-DE" sz="3200" dirty="0" smtClean="0">
                <a:cs typeface="CordiaUPC" panose="020B0304020202020204" pitchFamily="34" charset="-34"/>
              </a:rPr>
              <a:t>?</a:t>
            </a:r>
          </a:p>
          <a:p>
            <a:pPr marL="3657600" lvl="8" indent="0">
              <a:buNone/>
            </a:pPr>
            <a:r>
              <a:rPr lang="de-DE" sz="3200" dirty="0">
                <a:cs typeface="CordiaUPC" panose="020B0304020202020204" pitchFamily="34" charset="-34"/>
              </a:rPr>
              <a:t>	</a:t>
            </a:r>
            <a:r>
              <a:rPr lang="de-DE" sz="3200" dirty="0" smtClean="0">
                <a:cs typeface="CordiaUPC" panose="020B0304020202020204" pitchFamily="34" charset="-34"/>
              </a:rPr>
              <a:t>	Sponsorings</a:t>
            </a:r>
            <a:endParaRPr lang="de-DE" sz="3200" dirty="0">
              <a:cs typeface="CordiaUPC" panose="020B0304020202020204" pitchFamily="34" charset="-34"/>
            </a:endParaRPr>
          </a:p>
          <a:p>
            <a:pPr marL="3657600" lvl="8" indent="0">
              <a:buNone/>
            </a:pPr>
            <a:endParaRPr lang="de-DE" sz="3200" dirty="0">
              <a:cs typeface="CordiaUPC" panose="020B0304020202020204" pitchFamily="34" charset="-34"/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endParaRPr lang="de-DE" sz="6000" dirty="0" smtClean="0">
              <a:solidFill>
                <a:srgbClr val="FF0000"/>
              </a:solidFill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DotumChe" panose="020B0609000101010101" pitchFamily="49" charset="-127"/>
                <a:cs typeface="CordiaUPC" panose="020B0304020202020204" pitchFamily="34" charset="-34"/>
              </a:rPr>
              <a:t>Chancen!</a:t>
            </a:r>
            <a:endParaRPr lang="de-DE" sz="6000" dirty="0">
              <a:solidFill>
                <a:schemeClr val="tx2">
                  <a:lumMod val="60000"/>
                  <a:lumOff val="40000"/>
                </a:schemeClr>
              </a:solidFill>
              <a:ea typeface="DotumChe" panose="020B0609000101010101" pitchFamily="49" charset="-127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3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125" y="1203325"/>
            <a:ext cx="10420350" cy="3406775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+mn-lt"/>
              </a:rPr>
              <a:t>M</a:t>
            </a:r>
            <a:r>
              <a:rPr lang="de-DE" sz="5400" dirty="0" smtClean="0">
                <a:latin typeface="+mn-lt"/>
              </a:rPr>
              <a:t>it Open Source Geld verdienen 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-2" y="-1"/>
            <a:ext cx="12192001" cy="685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endParaRPr lang="de-DE" dirty="0" smtClean="0">
              <a:solidFill>
                <a:srgbClr val="FF0000"/>
              </a:solidFill>
            </a:endParaRPr>
          </a:p>
          <a:p>
            <a:pPr lvl="8"/>
            <a:endParaRPr lang="de-DE" dirty="0" smtClean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endParaRPr lang="de-DE" dirty="0" smtClean="0">
              <a:solidFill>
                <a:srgbClr val="FF0000"/>
              </a:solidFill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Einfluss!</a:t>
            </a:r>
          </a:p>
          <a:p>
            <a:pPr marL="3657600" lvl="8" indent="0">
              <a:buNone/>
            </a:pPr>
            <a:r>
              <a:rPr lang="de-DE" dirty="0" smtClean="0">
                <a:latin typeface="+mj-lt"/>
              </a:rPr>
              <a:t>	</a:t>
            </a: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Was </a:t>
            </a:r>
            <a:r>
              <a:rPr lang="de-DE" sz="3200" dirty="0">
                <a:latin typeface="+mj-lt"/>
                <a:cs typeface="CordiaUPC" panose="020B0304020202020204" pitchFamily="34" charset="-34"/>
              </a:rPr>
              <a:t>bedeutet open Source für die </a:t>
            </a: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	Wirtschaft</a:t>
            </a:r>
            <a:r>
              <a:rPr lang="de-DE" sz="3200" dirty="0">
                <a:latin typeface="+mj-lt"/>
                <a:cs typeface="CordiaUPC" panose="020B0304020202020204" pitchFamily="34" charset="-34"/>
              </a:rPr>
              <a:t>?</a:t>
            </a:r>
          </a:p>
          <a:p>
            <a:pPr marL="3657600" lvl="8" indent="0">
              <a:buNone/>
            </a:pP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         	Warum </a:t>
            </a:r>
            <a:r>
              <a:rPr lang="de-DE" sz="3200" dirty="0">
                <a:latin typeface="+mj-lt"/>
                <a:cs typeface="CordiaUPC" panose="020B0304020202020204" pitchFamily="34" charset="-34"/>
              </a:rPr>
              <a:t>Open Source?</a:t>
            </a:r>
          </a:p>
          <a:p>
            <a:pPr marL="0" indent="0">
              <a:buNone/>
            </a:pPr>
            <a:r>
              <a:rPr lang="de-DE" sz="3200" dirty="0" smtClean="0">
                <a:latin typeface="+mj-lt"/>
                <a:cs typeface="CordiaUPC" panose="020B0304020202020204" pitchFamily="34" charset="-34"/>
              </a:rPr>
              <a:t>					Wir </a:t>
            </a:r>
            <a:r>
              <a:rPr lang="de-DE" sz="3200" dirty="0">
                <a:latin typeface="+mj-lt"/>
                <a:cs typeface="CordiaUPC" panose="020B0304020202020204" pitchFamily="34" charset="-34"/>
              </a:rPr>
              <a:t>groß sind die Marktanteile?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de-DE" sz="6000" dirty="0" smtClean="0">
              <a:latin typeface="+mj-lt"/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Geld !</a:t>
            </a: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DotumChe" panose="020B0609000101010101" pitchFamily="49" charset="-127"/>
                <a:cs typeface="CordiaUPC" panose="020B0304020202020204" pitchFamily="34" charset="-34"/>
              </a:rPr>
              <a:t>Chancen!</a:t>
            </a:r>
            <a:endParaRPr lang="de-DE" sz="60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ea typeface="DotumChe" panose="020B0609000101010101" pitchFamily="49" charset="-127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905054"/>
            <a:ext cx="4400550" cy="43053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314574" y="1857375"/>
            <a:ext cx="303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Bücher </a:t>
            </a:r>
            <a:endParaRPr lang="de-DE" sz="7200" dirty="0"/>
          </a:p>
        </p:txBody>
      </p:sp>
      <p:sp>
        <p:nvSpPr>
          <p:cNvPr id="4" name="Titel 1"/>
          <p:cNvSpPr txBox="1">
            <a:spLocks noGrp="1"/>
          </p:cNvSpPr>
          <p:nvPr/>
        </p:nvSpPr>
        <p:spPr>
          <a:xfrm>
            <a:off x="9744246" y="527178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[32]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" y="85725"/>
            <a:ext cx="12021836" cy="670392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228725" y="1085850"/>
            <a:ext cx="380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Beratung</a:t>
            </a:r>
            <a:endParaRPr lang="de-DE" sz="7200" dirty="0"/>
          </a:p>
        </p:txBody>
      </p:sp>
      <p:sp>
        <p:nvSpPr>
          <p:cNvPr id="4" name="Titel 1"/>
          <p:cNvSpPr txBox="1">
            <a:spLocks noGrp="1"/>
          </p:cNvSpPr>
          <p:nvPr/>
        </p:nvSpPr>
        <p:spPr>
          <a:xfrm>
            <a:off x="10345607" y="603790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[33]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3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104776"/>
            <a:ext cx="11995150" cy="6657974"/>
          </a:xfrm>
          <a:prstGeom prst="rect">
            <a:avLst/>
          </a:prstGeom>
        </p:spPr>
      </p:pic>
      <p:sp>
        <p:nvSpPr>
          <p:cNvPr id="3" name="Titel 1"/>
          <p:cNvSpPr txBox="1">
            <a:spLocks noGrp="1"/>
          </p:cNvSpPr>
          <p:nvPr/>
        </p:nvSpPr>
        <p:spPr>
          <a:xfrm>
            <a:off x="10345607" y="603790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[34]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>
                <a:latin typeface="+mn-lt"/>
              </a:rPr>
              <a:t>Implementation</a:t>
            </a:r>
            <a:endParaRPr lang="de-DE" sz="4800" dirty="0">
              <a:latin typeface="+mn-lt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9" y="3381136"/>
            <a:ext cx="7372865" cy="3246204"/>
          </a:xfrm>
        </p:spPr>
      </p:pic>
      <p:sp>
        <p:nvSpPr>
          <p:cNvPr id="7" name="Titel 1"/>
          <p:cNvSpPr txBox="1">
            <a:spLocks noGrp="1"/>
          </p:cNvSpPr>
          <p:nvPr/>
        </p:nvSpPr>
        <p:spPr>
          <a:xfrm>
            <a:off x="7714564" y="6250081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tx1"/>
                </a:solidFill>
              </a:rPr>
              <a:t>[47]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0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>
                <a:latin typeface="+mn-lt"/>
              </a:rPr>
              <a:t>Training</a:t>
            </a:r>
            <a:endParaRPr lang="de-DE" sz="4800" dirty="0">
              <a:latin typeface="+mn-lt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30" y="1690688"/>
            <a:ext cx="7924285" cy="4306458"/>
          </a:xfrm>
        </p:spPr>
      </p:pic>
      <p:sp>
        <p:nvSpPr>
          <p:cNvPr id="5" name="Titel 1"/>
          <p:cNvSpPr txBox="1">
            <a:spLocks noGrp="1"/>
          </p:cNvSpPr>
          <p:nvPr/>
        </p:nvSpPr>
        <p:spPr>
          <a:xfrm>
            <a:off x="6515013" y="4027877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[48]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217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09622" cy="6857999"/>
          </a:xfrm>
        </p:spPr>
      </p:pic>
      <p:sp>
        <p:nvSpPr>
          <p:cNvPr id="8" name="Textfeld 7"/>
          <p:cNvSpPr txBox="1"/>
          <p:nvPr/>
        </p:nvSpPr>
        <p:spPr>
          <a:xfrm>
            <a:off x="1021492" y="749643"/>
            <a:ext cx="2183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Support</a:t>
            </a:r>
            <a:endParaRPr lang="de-DE" sz="4800" dirty="0"/>
          </a:p>
        </p:txBody>
      </p:sp>
      <p:sp>
        <p:nvSpPr>
          <p:cNvPr id="10" name="Titel 1"/>
          <p:cNvSpPr txBox="1">
            <a:spLocks noGrp="1"/>
          </p:cNvSpPr>
          <p:nvPr/>
        </p:nvSpPr>
        <p:spPr>
          <a:xfrm>
            <a:off x="11144678" y="624058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[49]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02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>
                <a:latin typeface="+mn-lt"/>
              </a:rPr>
              <a:t>Funktionsentwicklung</a:t>
            </a:r>
            <a:endParaRPr lang="de-DE" sz="4800" dirty="0">
              <a:latin typeface="+mn-lt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" y="1342768"/>
            <a:ext cx="12051957" cy="5515232"/>
          </a:xfrm>
        </p:spPr>
      </p:pic>
      <p:sp>
        <p:nvSpPr>
          <p:cNvPr id="6" name="Titel 1"/>
          <p:cNvSpPr txBox="1">
            <a:spLocks noGrp="1"/>
          </p:cNvSpPr>
          <p:nvPr/>
        </p:nvSpPr>
        <p:spPr>
          <a:xfrm>
            <a:off x="11064360" y="6084070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[50]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13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0255" y="2010032"/>
            <a:ext cx="4582296" cy="1600071"/>
          </a:xfrm>
        </p:spPr>
        <p:txBody>
          <a:bodyPr>
            <a:noAutofit/>
          </a:bodyPr>
          <a:lstStyle/>
          <a:p>
            <a:r>
              <a:rPr lang="de-DE" sz="6000" dirty="0" smtClean="0">
                <a:latin typeface="+mn-lt"/>
              </a:rPr>
              <a:t>Sponsoring</a:t>
            </a:r>
            <a:endParaRPr lang="de-DE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107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Sponsoring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Beitrag aus einer Firma in die Community auf Grund des eigenen </a:t>
            </a:r>
            <a:r>
              <a:rPr lang="de-DE" dirty="0">
                <a:latin typeface="+mj-lt"/>
              </a:rPr>
              <a:t>B</a:t>
            </a:r>
            <a:r>
              <a:rPr lang="de-DE" dirty="0" smtClean="0">
                <a:latin typeface="+mj-lt"/>
              </a:rPr>
              <a:t>edarfs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924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Warum Sponsoring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Verbindung mit der Community schaffen</a:t>
            </a:r>
          </a:p>
          <a:p>
            <a:r>
              <a:rPr lang="de-DE" dirty="0">
                <a:latin typeface="+mj-lt"/>
              </a:rPr>
              <a:t>Unterstützung eines Open Source Projekts welches selber genutzt wird</a:t>
            </a:r>
          </a:p>
          <a:p>
            <a:r>
              <a:rPr lang="de-DE" dirty="0">
                <a:latin typeface="+mj-lt"/>
              </a:rPr>
              <a:t>Inspiration schaffen -&gt; Gelder für Schulungen und Open Source Events zur Verfügung 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9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9650" y="2203450"/>
            <a:ext cx="10515600" cy="1325563"/>
          </a:xfrm>
        </p:spPr>
        <p:txBody>
          <a:bodyPr>
            <a:noAutofit/>
          </a:bodyPr>
          <a:lstStyle/>
          <a:p>
            <a:r>
              <a:rPr lang="de-DE" sz="7200" dirty="0" smtClean="0">
                <a:latin typeface="+mn-lt"/>
                <a:cs typeface="CordiaUPC" panose="020B0304020202020204" pitchFamily="34" charset="-34"/>
              </a:rPr>
              <a:t>Was bedeutet Open Source für die Wirtschaft?</a:t>
            </a:r>
            <a:endParaRPr lang="de-DE" sz="7200" dirty="0">
              <a:latin typeface="+mn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89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Prinzip des Sponsorings</a:t>
            </a:r>
            <a:endParaRPr lang="de-DE" dirty="0">
              <a:latin typeface="+mn-lt"/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3245708" y="1987250"/>
            <a:ext cx="4382530" cy="665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entwickelt Software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447534" y="3402226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identifiziert Problem</a:t>
            </a:r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5136291" y="2772032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3447534" y="5016841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löst Problem</a:t>
            </a:r>
            <a:endParaRPr lang="de-DE" dirty="0"/>
          </a:p>
        </p:txBody>
      </p:sp>
      <p:sp>
        <p:nvSpPr>
          <p:cNvPr id="11" name="Pfeil nach unten 10"/>
          <p:cNvSpPr/>
          <p:nvPr/>
        </p:nvSpPr>
        <p:spPr>
          <a:xfrm>
            <a:off x="5136291" y="4357815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Prinzip des Sponsorings</a:t>
            </a:r>
            <a:endParaRPr lang="de-DE" dirty="0">
              <a:latin typeface="+mn-lt"/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3245708" y="1987250"/>
            <a:ext cx="4382530" cy="665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entwickelt Software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447534" y="3402226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identifiziert Problem</a:t>
            </a:r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5136291" y="2772032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3447534" y="5016841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löst Problem</a:t>
            </a:r>
            <a:endParaRPr lang="de-DE" dirty="0"/>
          </a:p>
        </p:txBody>
      </p:sp>
      <p:sp>
        <p:nvSpPr>
          <p:cNvPr id="11" name="Pfeil nach unten 10"/>
          <p:cNvSpPr/>
          <p:nvPr/>
        </p:nvSpPr>
        <p:spPr>
          <a:xfrm>
            <a:off x="5136291" y="4357815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ultiplizieren 7"/>
          <p:cNvSpPr/>
          <p:nvPr/>
        </p:nvSpPr>
        <p:spPr>
          <a:xfrm>
            <a:off x="3816176" y="4184820"/>
            <a:ext cx="3241589" cy="12521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64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Prinzip des Sponsorings</a:t>
            </a:r>
            <a:endParaRPr lang="de-DE" dirty="0">
              <a:latin typeface="+mn-lt"/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3245708" y="1987250"/>
            <a:ext cx="4382530" cy="665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entwickelt Software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447534" y="3402226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identifiziert Problem</a:t>
            </a:r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5136291" y="2772032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3447534" y="5016841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löst Problem</a:t>
            </a:r>
            <a:endParaRPr lang="de-DE" dirty="0"/>
          </a:p>
        </p:txBody>
      </p:sp>
      <p:sp>
        <p:nvSpPr>
          <p:cNvPr id="11" name="Pfeil nach unten 10"/>
          <p:cNvSpPr/>
          <p:nvPr/>
        </p:nvSpPr>
        <p:spPr>
          <a:xfrm>
            <a:off x="5136291" y="4357815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ultiplizieren 7"/>
          <p:cNvSpPr/>
          <p:nvPr/>
        </p:nvSpPr>
        <p:spPr>
          <a:xfrm>
            <a:off x="3816176" y="4184820"/>
            <a:ext cx="3241589" cy="12521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7900087" y="4069489"/>
            <a:ext cx="2413686" cy="3171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Hohe Kosten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7900087" y="4709982"/>
            <a:ext cx="2413686" cy="3171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Hoher Zeitaufwand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00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Prinzip des Sponsorings</a:t>
            </a:r>
            <a:endParaRPr lang="de-DE" dirty="0">
              <a:latin typeface="+mn-lt"/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3245708" y="1987250"/>
            <a:ext cx="4382530" cy="665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entwickelt Software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447534" y="3402226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identifiziert Problem</a:t>
            </a:r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5136291" y="2772032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3447534" y="5016841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löst Problem</a:t>
            </a:r>
            <a:endParaRPr lang="de-DE" dirty="0"/>
          </a:p>
        </p:txBody>
      </p:sp>
      <p:sp>
        <p:nvSpPr>
          <p:cNvPr id="11" name="Pfeil nach unten 10"/>
          <p:cNvSpPr/>
          <p:nvPr/>
        </p:nvSpPr>
        <p:spPr>
          <a:xfrm>
            <a:off x="5136291" y="4357815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ultiplizieren 7"/>
          <p:cNvSpPr/>
          <p:nvPr/>
        </p:nvSpPr>
        <p:spPr>
          <a:xfrm>
            <a:off x="3816176" y="4184820"/>
            <a:ext cx="3241589" cy="125215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7900087" y="4069489"/>
            <a:ext cx="2413686" cy="3171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Hohe Kosten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7900087" y="4709982"/>
            <a:ext cx="2413686" cy="31715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Hoher Zeitaufwand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70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4" name="Flussdiagramm: Prozess 3"/>
          <p:cNvSpPr/>
          <p:nvPr/>
        </p:nvSpPr>
        <p:spPr>
          <a:xfrm>
            <a:off x="2059460" y="3419731"/>
            <a:ext cx="6046573" cy="102767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Kostengünstige Lösung </a:t>
            </a:r>
            <a:endParaRPr lang="de-DE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8501450" y="4312508"/>
            <a:ext cx="897924" cy="5560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8653850" y="2388973"/>
            <a:ext cx="593124" cy="165580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04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6753" y="-41682"/>
            <a:ext cx="9078484" cy="1325563"/>
          </a:xfrm>
        </p:spPr>
        <p:txBody>
          <a:bodyPr/>
          <a:lstStyle/>
          <a:p>
            <a:r>
              <a:rPr lang="de-DE" dirty="0" smtClean="0">
                <a:latin typeface="+mn-lt"/>
              </a:rPr>
              <a:t>Prinzip des Sponsorings</a:t>
            </a:r>
            <a:endParaRPr lang="de-DE" dirty="0">
              <a:latin typeface="+mn-lt"/>
            </a:endParaRPr>
          </a:p>
        </p:txBody>
      </p:sp>
      <p:sp>
        <p:nvSpPr>
          <p:cNvPr id="4" name="Flussdiagramm: Prozess 3"/>
          <p:cNvSpPr/>
          <p:nvPr/>
        </p:nvSpPr>
        <p:spPr>
          <a:xfrm>
            <a:off x="3361037" y="1283881"/>
            <a:ext cx="4382530" cy="6653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entwickelt Software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3593755" y="2904318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identifiziert Problem</a:t>
            </a:r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5282512" y="2183992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3562864" y="4520548"/>
            <a:ext cx="3978875" cy="634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Entwicklerteam löst Problem</a:t>
            </a:r>
            <a:endParaRPr lang="de-DE" dirty="0"/>
          </a:p>
        </p:txBody>
      </p:sp>
      <p:sp>
        <p:nvSpPr>
          <p:cNvPr id="11" name="Pfeil nach unten 10"/>
          <p:cNvSpPr/>
          <p:nvPr/>
        </p:nvSpPr>
        <p:spPr>
          <a:xfrm>
            <a:off x="5282511" y="3766990"/>
            <a:ext cx="601362" cy="5107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898527" y="5728599"/>
            <a:ext cx="1307548" cy="6456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184553" y="5733534"/>
            <a:ext cx="277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Code veröffentlichen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668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98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3" name="Rechteck 2"/>
          <p:cNvSpPr/>
          <p:nvPr/>
        </p:nvSpPr>
        <p:spPr>
          <a:xfrm>
            <a:off x="2380735" y="1347861"/>
            <a:ext cx="6886833" cy="48717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70690" y="1507980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812542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98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3" name="Rechteck 2"/>
          <p:cNvSpPr/>
          <p:nvPr/>
        </p:nvSpPr>
        <p:spPr>
          <a:xfrm>
            <a:off x="2380735" y="1347861"/>
            <a:ext cx="6886833" cy="48717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70690" y="1507980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3764692" y="2154311"/>
            <a:ext cx="3946082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beheben diesen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62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98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3" name="Rechteck 2"/>
          <p:cNvSpPr/>
          <p:nvPr/>
        </p:nvSpPr>
        <p:spPr>
          <a:xfrm>
            <a:off x="2380735" y="1347861"/>
            <a:ext cx="6886833" cy="48717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70690" y="1507980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3764692" y="2154311"/>
            <a:ext cx="3946082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beheben diesen</a:t>
            </a:r>
            <a:endParaRPr lang="de-DE" dirty="0"/>
          </a:p>
        </p:txBody>
      </p:sp>
      <p:sp>
        <p:nvSpPr>
          <p:cNvPr id="16" name="Flussdiagramm: Prozess 15"/>
          <p:cNvSpPr/>
          <p:nvPr/>
        </p:nvSpPr>
        <p:spPr>
          <a:xfrm>
            <a:off x="4217966" y="3338823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6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98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3" name="Rechteck 2"/>
          <p:cNvSpPr/>
          <p:nvPr/>
        </p:nvSpPr>
        <p:spPr>
          <a:xfrm>
            <a:off x="2380735" y="1347861"/>
            <a:ext cx="6886833" cy="48717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70690" y="1507980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3764692" y="2154311"/>
            <a:ext cx="3946082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beheben diesen</a:t>
            </a:r>
            <a:endParaRPr lang="de-DE" dirty="0"/>
          </a:p>
        </p:txBody>
      </p:sp>
      <p:sp>
        <p:nvSpPr>
          <p:cNvPr id="16" name="Flussdiagramm: Prozess 15"/>
          <p:cNvSpPr/>
          <p:nvPr/>
        </p:nvSpPr>
        <p:spPr>
          <a:xfrm>
            <a:off x="4217966" y="3338823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  <p:sp>
        <p:nvSpPr>
          <p:cNvPr id="17" name="Flussdiagramm: Prozess 16"/>
          <p:cNvSpPr/>
          <p:nvPr/>
        </p:nvSpPr>
        <p:spPr>
          <a:xfrm>
            <a:off x="3764338" y="4412465"/>
            <a:ext cx="3946435" cy="67704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neue Version wird veröffentlicht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20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4724" y="2325954"/>
            <a:ext cx="5870609" cy="1325563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+mn-lt"/>
                <a:cs typeface="CordiaUPC" panose="020B0304020202020204" pitchFamily="34" charset="-34"/>
              </a:rPr>
              <a:t>Neuer Markt</a:t>
            </a:r>
            <a:endParaRPr lang="de-DE" sz="8000" dirty="0">
              <a:latin typeface="+mn-lt"/>
              <a:cs typeface="CordiaUPC" panose="020B0304020202020204" pitchFamily="34" charset="-34"/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57" y="1299411"/>
            <a:ext cx="3827623" cy="3814002"/>
          </a:xfrm>
        </p:spPr>
      </p:pic>
      <p:sp>
        <p:nvSpPr>
          <p:cNvPr id="4" name="Titel 1"/>
          <p:cNvSpPr txBox="1">
            <a:spLocks noGrp="1"/>
          </p:cNvSpPr>
          <p:nvPr/>
        </p:nvSpPr>
        <p:spPr>
          <a:xfrm>
            <a:off x="9332354" y="4719854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/>
              <a:t>[18]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4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2298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3" name="Rechteck 2"/>
          <p:cNvSpPr/>
          <p:nvPr/>
        </p:nvSpPr>
        <p:spPr>
          <a:xfrm>
            <a:off x="2380735" y="1347861"/>
            <a:ext cx="6886833" cy="48717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70690" y="1507980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3764692" y="2154311"/>
            <a:ext cx="3946082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beheben diesen</a:t>
            </a:r>
            <a:endParaRPr lang="de-DE" dirty="0"/>
          </a:p>
        </p:txBody>
      </p:sp>
      <p:sp>
        <p:nvSpPr>
          <p:cNvPr id="16" name="Flussdiagramm: Prozess 15"/>
          <p:cNvSpPr/>
          <p:nvPr/>
        </p:nvSpPr>
        <p:spPr>
          <a:xfrm>
            <a:off x="4217966" y="3338823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  <p:sp>
        <p:nvSpPr>
          <p:cNvPr id="17" name="Flussdiagramm: Prozess 16"/>
          <p:cNvSpPr/>
          <p:nvPr/>
        </p:nvSpPr>
        <p:spPr>
          <a:xfrm>
            <a:off x="3764338" y="4412465"/>
            <a:ext cx="3946435" cy="67704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neue Version wird veröffentlicht</a:t>
            </a:r>
            <a:endParaRPr lang="de-DE" dirty="0"/>
          </a:p>
        </p:txBody>
      </p:sp>
      <p:sp>
        <p:nvSpPr>
          <p:cNvPr id="18" name="Nach rechts gekrümmter Pfeil 17"/>
          <p:cNvSpPr/>
          <p:nvPr/>
        </p:nvSpPr>
        <p:spPr>
          <a:xfrm>
            <a:off x="2969934" y="2424411"/>
            <a:ext cx="571479" cy="257595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Nach rechts gekrümmter Pfeil 18"/>
          <p:cNvSpPr/>
          <p:nvPr/>
        </p:nvSpPr>
        <p:spPr>
          <a:xfrm rot="10800000">
            <a:off x="7976793" y="2424410"/>
            <a:ext cx="571479" cy="246062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3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4588475" y="3280269"/>
            <a:ext cx="1507525" cy="6456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608804" y="1433384"/>
            <a:ext cx="5369011" cy="46431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9637241" y="1334986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4" name="Flussdiagramm: Prozess 3"/>
          <p:cNvSpPr/>
          <p:nvPr/>
        </p:nvSpPr>
        <p:spPr>
          <a:xfrm>
            <a:off x="7520610" y="2208101"/>
            <a:ext cx="3493160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</a:t>
            </a:r>
            <a:r>
              <a:rPr lang="de-DE" smtClean="0"/>
              <a:t>beheben diesen</a:t>
            </a:r>
            <a:endParaRPr lang="de-DE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7732070" y="3472885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7520610" y="4562982"/>
            <a:ext cx="3493160" cy="67704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neue Version wird veröffentlicht</a:t>
            </a:r>
            <a:endParaRPr lang="de-DE" dirty="0"/>
          </a:p>
        </p:txBody>
      </p:sp>
      <p:sp>
        <p:nvSpPr>
          <p:cNvPr id="5" name="Nach rechts gekrümmter Pfeil 4"/>
          <p:cNvSpPr/>
          <p:nvPr/>
        </p:nvSpPr>
        <p:spPr>
          <a:xfrm>
            <a:off x="6759651" y="2743696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/>
          <p:cNvSpPr/>
          <p:nvPr/>
        </p:nvSpPr>
        <p:spPr>
          <a:xfrm rot="10800000">
            <a:off x="11230210" y="2665610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7" y="4901505"/>
            <a:ext cx="2061273" cy="943715"/>
          </a:xfrm>
          <a:prstGeom prst="rect">
            <a:avLst/>
          </a:prstGeom>
        </p:spPr>
      </p:pic>
      <p:sp>
        <p:nvSpPr>
          <p:cNvPr id="18" name="Flussdiagramm: Prozess 17"/>
          <p:cNvSpPr/>
          <p:nvPr/>
        </p:nvSpPr>
        <p:spPr>
          <a:xfrm>
            <a:off x="410483" y="2964041"/>
            <a:ext cx="3295134" cy="170099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Investoren stellen Geld zur </a:t>
            </a:r>
            <a:r>
              <a:rPr lang="de-DE" sz="2800" dirty="0"/>
              <a:t>V</a:t>
            </a:r>
            <a:r>
              <a:rPr lang="de-DE" sz="2800" dirty="0" smtClean="0"/>
              <a:t>erfügung</a:t>
            </a:r>
            <a:endParaRPr lang="de-DE" sz="2800" dirty="0"/>
          </a:p>
        </p:txBody>
      </p:sp>
      <p:sp>
        <p:nvSpPr>
          <p:cNvPr id="19" name="Titel 1"/>
          <p:cNvSpPr txBox="1">
            <a:spLocks noGrp="1"/>
          </p:cNvSpPr>
          <p:nvPr/>
        </p:nvSpPr>
        <p:spPr>
          <a:xfrm>
            <a:off x="1382840" y="5845220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921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4588475" y="3280269"/>
            <a:ext cx="1507525" cy="6456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608804" y="1433384"/>
            <a:ext cx="5369011" cy="46431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9637241" y="1334986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4" name="Flussdiagramm: Prozess 3"/>
          <p:cNvSpPr/>
          <p:nvPr/>
        </p:nvSpPr>
        <p:spPr>
          <a:xfrm>
            <a:off x="7520610" y="2208101"/>
            <a:ext cx="3493160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</a:t>
            </a:r>
            <a:r>
              <a:rPr lang="de-DE" smtClean="0"/>
              <a:t>beheben diesen</a:t>
            </a:r>
            <a:endParaRPr lang="de-DE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7732070" y="3472885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7520610" y="4562982"/>
            <a:ext cx="3493160" cy="67704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neue Version wird veröffentlicht</a:t>
            </a:r>
            <a:endParaRPr lang="de-DE" dirty="0"/>
          </a:p>
        </p:txBody>
      </p:sp>
      <p:sp>
        <p:nvSpPr>
          <p:cNvPr id="5" name="Nach rechts gekrümmter Pfeil 4"/>
          <p:cNvSpPr/>
          <p:nvPr/>
        </p:nvSpPr>
        <p:spPr>
          <a:xfrm>
            <a:off x="6759651" y="2743696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/>
          <p:cNvSpPr/>
          <p:nvPr/>
        </p:nvSpPr>
        <p:spPr>
          <a:xfrm rot="10800000">
            <a:off x="11230210" y="2665610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27" y="4835603"/>
            <a:ext cx="2061273" cy="943715"/>
          </a:xfrm>
          <a:prstGeom prst="rect">
            <a:avLst/>
          </a:prstGeom>
        </p:spPr>
      </p:pic>
      <p:sp>
        <p:nvSpPr>
          <p:cNvPr id="18" name="Flussdiagramm: Prozess 17"/>
          <p:cNvSpPr/>
          <p:nvPr/>
        </p:nvSpPr>
        <p:spPr>
          <a:xfrm>
            <a:off x="410483" y="2964041"/>
            <a:ext cx="3295134" cy="170099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Investoren stellen Geld zur </a:t>
            </a:r>
            <a:r>
              <a:rPr lang="de-DE" sz="2800" dirty="0"/>
              <a:t>V</a:t>
            </a:r>
            <a:r>
              <a:rPr lang="de-DE" sz="2800" dirty="0" smtClean="0"/>
              <a:t>erfügung</a:t>
            </a:r>
            <a:endParaRPr lang="de-DE" sz="2800" dirty="0"/>
          </a:p>
        </p:txBody>
      </p:sp>
      <p:sp>
        <p:nvSpPr>
          <p:cNvPr id="13" name="Titel 1"/>
          <p:cNvSpPr txBox="1">
            <a:spLocks noGrp="1"/>
          </p:cNvSpPr>
          <p:nvPr/>
        </p:nvSpPr>
        <p:spPr>
          <a:xfrm>
            <a:off x="2435883" y="5848543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392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Prinzip des Sponsorings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4588475" y="3280269"/>
            <a:ext cx="1507525" cy="6456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608804" y="1433384"/>
            <a:ext cx="5369011" cy="46431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9637241" y="1334986"/>
            <a:ext cx="179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Internet</a:t>
            </a:r>
            <a:endParaRPr lang="de-DE" sz="3600" dirty="0"/>
          </a:p>
        </p:txBody>
      </p:sp>
      <p:sp>
        <p:nvSpPr>
          <p:cNvPr id="4" name="Flussdiagramm: Prozess 3"/>
          <p:cNvSpPr/>
          <p:nvPr/>
        </p:nvSpPr>
        <p:spPr>
          <a:xfrm>
            <a:off x="7520610" y="2208101"/>
            <a:ext cx="3493160" cy="84849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Source Entwickler finden Fehler und </a:t>
            </a:r>
            <a:r>
              <a:rPr lang="de-DE" smtClean="0"/>
              <a:t>beheben diesen</a:t>
            </a:r>
            <a:endParaRPr lang="de-DE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7732070" y="3472885"/>
            <a:ext cx="3039533" cy="62063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Verbesserter Code wird wieder veröffentlicht</a:t>
            </a:r>
            <a:endParaRPr lang="de-DE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7520610" y="4562982"/>
            <a:ext cx="3493160" cy="67704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Eine neue Version wird veröffentlicht</a:t>
            </a:r>
            <a:endParaRPr lang="de-DE" dirty="0"/>
          </a:p>
        </p:txBody>
      </p:sp>
      <p:sp>
        <p:nvSpPr>
          <p:cNvPr id="5" name="Nach rechts gekrümmter Pfeil 4"/>
          <p:cNvSpPr/>
          <p:nvPr/>
        </p:nvSpPr>
        <p:spPr>
          <a:xfrm>
            <a:off x="6759651" y="2743696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rechts gekrümmter Pfeil 15"/>
          <p:cNvSpPr/>
          <p:nvPr/>
        </p:nvSpPr>
        <p:spPr>
          <a:xfrm rot="10800000">
            <a:off x="11230210" y="2665610"/>
            <a:ext cx="571479" cy="229786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27" y="4091124"/>
            <a:ext cx="2061273" cy="943715"/>
          </a:xfrm>
          <a:prstGeom prst="rect">
            <a:avLst/>
          </a:prstGeom>
        </p:spPr>
      </p:pic>
      <p:sp>
        <p:nvSpPr>
          <p:cNvPr id="18" name="Flussdiagramm: Prozess 17"/>
          <p:cNvSpPr/>
          <p:nvPr/>
        </p:nvSpPr>
        <p:spPr>
          <a:xfrm>
            <a:off x="410483" y="2964041"/>
            <a:ext cx="3295134" cy="170099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Investoren stellen Geld zur </a:t>
            </a:r>
            <a:r>
              <a:rPr lang="de-DE" sz="2800" dirty="0"/>
              <a:t>V</a:t>
            </a:r>
            <a:r>
              <a:rPr lang="de-DE" sz="2800" dirty="0" smtClean="0"/>
              <a:t>erfügung</a:t>
            </a:r>
            <a:endParaRPr lang="de-DE" sz="2800" dirty="0"/>
          </a:p>
        </p:txBody>
      </p:sp>
      <p:sp>
        <p:nvSpPr>
          <p:cNvPr id="13" name="Titel 1"/>
          <p:cNvSpPr txBox="1">
            <a:spLocks noGrp="1"/>
          </p:cNvSpPr>
          <p:nvPr/>
        </p:nvSpPr>
        <p:spPr>
          <a:xfrm>
            <a:off x="4763357" y="513868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98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des Sponsorings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20" y="1690688"/>
            <a:ext cx="8707410" cy="4784540"/>
          </a:xfrm>
        </p:spPr>
      </p:pic>
      <p:sp>
        <p:nvSpPr>
          <p:cNvPr id="5" name="Titel 1"/>
          <p:cNvSpPr txBox="1">
            <a:spLocks noGrp="1"/>
          </p:cNvSpPr>
          <p:nvPr/>
        </p:nvSpPr>
        <p:spPr>
          <a:xfrm>
            <a:off x="10144335" y="5574623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[51]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046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-1" y="0"/>
            <a:ext cx="12192001" cy="685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Font typeface="Arial" panose="020B0604020202020204" pitchFamily="34" charset="0"/>
              <a:buNone/>
            </a:pPr>
            <a:endParaRPr lang="de-DE" sz="6000" dirty="0" smtClean="0">
              <a:solidFill>
                <a:schemeClr val="tx2">
                  <a:lumMod val="60000"/>
                  <a:lumOff val="40000"/>
                </a:schemeClr>
              </a:solidFill>
              <a:latin typeface="CordiaUPC" panose="020B0304020202020204" pitchFamily="34" charset="-34"/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endParaRPr lang="de-DE" sz="6000" dirty="0">
              <a:solidFill>
                <a:schemeClr val="tx2">
                  <a:lumMod val="60000"/>
                  <a:lumOff val="40000"/>
                </a:schemeClr>
              </a:solidFill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DotumChe" panose="020B0609000101010101" pitchFamily="49" charset="-127"/>
                <a:cs typeface="CordiaUPC" panose="020B0304020202020204" pitchFamily="34" charset="-34"/>
              </a:rPr>
              <a:t>Einfluss!</a:t>
            </a:r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de-DE" sz="6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DotumChe" panose="020B0609000101010101" pitchFamily="49" charset="-127"/>
                <a:cs typeface="CordiaUPC" panose="020B0304020202020204" pitchFamily="34" charset="-34"/>
              </a:rPr>
              <a:t>Geld !</a:t>
            </a:r>
          </a:p>
          <a:p>
            <a:pPr marL="3657600" lvl="8" indent="0">
              <a:buNone/>
            </a:pPr>
            <a:r>
              <a:rPr lang="de-DE" sz="6000" dirty="0" smtClean="0">
                <a:ea typeface="DotumChe" panose="020B0609000101010101" pitchFamily="49" charset="-127"/>
                <a:cs typeface="CordiaUPC" panose="020B0304020202020204" pitchFamily="34" charset="-34"/>
              </a:rPr>
              <a:t>Chancen!</a:t>
            </a:r>
          </a:p>
          <a:p>
            <a:pPr marL="3657600" lvl="8" indent="0">
              <a:buNone/>
            </a:pPr>
            <a:r>
              <a:rPr lang="de-DE" dirty="0" smtClean="0"/>
              <a:t>  	</a:t>
            </a:r>
            <a:r>
              <a:rPr lang="de-DE" sz="3200" dirty="0" smtClean="0">
                <a:cs typeface="CordiaUPC" panose="020B0304020202020204" pitchFamily="34" charset="-34"/>
              </a:rPr>
              <a:t>Können </a:t>
            </a:r>
            <a:r>
              <a:rPr lang="de-DE" sz="3200" dirty="0">
                <a:cs typeface="CordiaUPC" panose="020B0304020202020204" pitchFamily="34" charset="-34"/>
              </a:rPr>
              <a:t>wir Studenten von Open Source </a:t>
            </a:r>
            <a:r>
              <a:rPr lang="de-DE" sz="3200" dirty="0" smtClean="0">
                <a:cs typeface="CordiaUPC" panose="020B0304020202020204" pitchFamily="34" charset="-34"/>
              </a:rPr>
              <a:t>	profitieren</a:t>
            </a:r>
            <a:r>
              <a:rPr lang="de-DE" sz="3200" dirty="0">
                <a:cs typeface="CordiaUPC" panose="020B0304020202020204" pitchFamily="34" charset="-34"/>
              </a:rPr>
              <a:t>?</a:t>
            </a:r>
          </a:p>
          <a:p>
            <a:pPr marL="0" indent="0">
              <a:buNone/>
            </a:pPr>
            <a:r>
              <a:rPr lang="de-DE" sz="3200" dirty="0" smtClean="0">
                <a:cs typeface="CordiaUPC" panose="020B0304020202020204" pitchFamily="34" charset="-34"/>
              </a:rPr>
              <a:t>					Wie </a:t>
            </a:r>
            <a:r>
              <a:rPr lang="de-DE" sz="3200" dirty="0">
                <a:cs typeface="CordiaUPC" panose="020B0304020202020204" pitchFamily="34" charset="-34"/>
              </a:rPr>
              <a:t>steige ich ein </a:t>
            </a:r>
            <a:r>
              <a:rPr lang="de-DE" sz="3200" dirty="0" smtClean="0">
                <a:cs typeface="CordiaUPC" panose="020B0304020202020204" pitchFamily="34" charset="-34"/>
              </a:rPr>
              <a:t>?</a:t>
            </a:r>
          </a:p>
          <a:p>
            <a:pPr marL="0" indent="0">
              <a:buNone/>
            </a:pPr>
            <a:r>
              <a:rPr lang="de-DE" sz="3200" dirty="0" smtClean="0">
                <a:cs typeface="CordiaUPC" panose="020B0304020202020204" pitchFamily="34" charset="-34"/>
              </a:rPr>
              <a:t>					Ihr </a:t>
            </a:r>
            <a:r>
              <a:rPr lang="de-DE" sz="3200" dirty="0">
                <a:cs typeface="CordiaUPC" panose="020B0304020202020204" pitchFamily="34" charset="-34"/>
              </a:rPr>
              <a:t>seid an der </a:t>
            </a:r>
            <a:r>
              <a:rPr lang="de-DE" sz="3200" dirty="0" smtClean="0">
                <a:cs typeface="CordiaUPC" panose="020B0304020202020204" pitchFamily="34" charset="-34"/>
              </a:rPr>
              <a:t>Reihe!</a:t>
            </a:r>
            <a:endParaRPr lang="de-DE" sz="3200" dirty="0">
              <a:cs typeface="CordiaUPC" panose="020B0304020202020204" pitchFamily="34" charset="-34"/>
            </a:endParaRPr>
          </a:p>
          <a:p>
            <a:pPr marL="0" indent="0">
              <a:buNone/>
            </a:pPr>
            <a:endParaRPr lang="de-DE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3657600" lvl="8" indent="0">
              <a:buNone/>
            </a:pPr>
            <a:endParaRPr lang="de-DE" sz="6000" dirty="0" smtClean="0">
              <a:solidFill>
                <a:srgbClr val="FF0000"/>
              </a:solidFill>
              <a:latin typeface="CordiaUPC" panose="020B0304020202020204" pitchFamily="34" charset="-34"/>
              <a:ea typeface="DotumChe" panose="020B0609000101010101" pitchFamily="49" charset="-127"/>
              <a:cs typeface="CordiaUPC" panose="020B0304020202020204" pitchFamily="34" charset="-34"/>
            </a:endParaRPr>
          </a:p>
          <a:p>
            <a:pPr marL="3657600" lvl="8" indent="0">
              <a:buNone/>
            </a:pPr>
            <a:endParaRPr lang="de-DE" sz="6000" dirty="0">
              <a:solidFill>
                <a:srgbClr val="FF0000"/>
              </a:solidFill>
              <a:latin typeface="CordiaUPC" panose="020B0304020202020204" pitchFamily="34" charset="-34"/>
              <a:ea typeface="DotumChe" panose="020B0609000101010101" pitchFamily="49" charset="-127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97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8128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800" dirty="0" smtClean="0">
                <a:latin typeface="+mn-lt"/>
                <a:cs typeface="CordiaUPC" panose="020B0304020202020204" pitchFamily="34" charset="-34"/>
              </a:rPr>
              <a:t>Können wir Studenten von Open Source profitieren?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4375" y="2901950"/>
            <a:ext cx="10515600" cy="2593975"/>
          </a:xfrm>
        </p:spPr>
        <p:txBody>
          <a:bodyPr/>
          <a:lstStyle/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Frühe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E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inbindung in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P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rojekte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Eigene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P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rojekte starten da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S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oftware umsonst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Lebenslauf aufpeppen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Do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it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yourself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M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entalität ob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A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pp oder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W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ebseite</a:t>
            </a:r>
            <a:endParaRPr lang="de-DE" dirty="0">
              <a:latin typeface="+mj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98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Wie steige ich ein ?</a:t>
            </a:r>
            <a:endParaRPr lang="de-DE" sz="5400" dirty="0">
              <a:latin typeface="+mn-lt"/>
              <a:cs typeface="CordiaUPC" panose="020B0304020202020204" pitchFamily="34" charset="-34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403"/>
            <a:ext cx="10515600" cy="3897782"/>
          </a:xfrm>
        </p:spPr>
      </p:pic>
      <p:sp>
        <p:nvSpPr>
          <p:cNvPr id="4" name="Titel 1"/>
          <p:cNvSpPr txBox="1">
            <a:spLocks noGrp="1"/>
          </p:cNvSpPr>
          <p:nvPr/>
        </p:nvSpPr>
        <p:spPr>
          <a:xfrm>
            <a:off x="2807986" y="513671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[26]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9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Warum </a:t>
            </a:r>
            <a:r>
              <a:rPr lang="de-DE" sz="5400" dirty="0" err="1" smtClean="0">
                <a:latin typeface="+mn-lt"/>
                <a:cs typeface="CordiaUPC" panose="020B0304020202020204" pitchFamily="34" charset="-34"/>
              </a:rPr>
              <a:t>GitHub</a:t>
            </a:r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 ?</a:t>
            </a:r>
            <a:endParaRPr lang="de-DE" sz="5400" dirty="0">
              <a:latin typeface="+mn-lt"/>
              <a:cs typeface="CordiaUPC" panose="020B0304020202020204" pitchFamily="34" charset="-3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Juni 2011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GitHub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wird größter online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repository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service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auf der Welt</a:t>
            </a:r>
          </a:p>
          <a:p>
            <a:pPr marL="0" indent="0">
              <a:buNone/>
            </a:pPr>
            <a:r>
              <a:rPr lang="de-DE" dirty="0" smtClean="0">
                <a:latin typeface="+mj-lt"/>
                <a:cs typeface="CordiaUPC" panose="020B0304020202020204" pitchFamily="34" charset="-34"/>
              </a:rPr>
              <a:t>Schlägt damit: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Googel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C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ode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Microsofts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codeplex</a:t>
            </a:r>
            <a:endParaRPr lang="de-DE" dirty="0" smtClean="0">
              <a:latin typeface="+mj-lt"/>
              <a:cs typeface="CordiaUPC" panose="020B0304020202020204" pitchFamily="34" charset="-34"/>
            </a:endParaRP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 und </a:t>
            </a:r>
            <a:r>
              <a:rPr lang="de-DE" dirty="0" err="1" smtClean="0">
                <a:latin typeface="+mj-lt"/>
                <a:cs typeface="CordiaUPC" panose="020B0304020202020204" pitchFamily="34" charset="-34"/>
              </a:rPr>
              <a:t>Sourceforge</a:t>
            </a:r>
            <a:endParaRPr lang="de-DE" dirty="0" smtClean="0">
              <a:latin typeface="+mj-lt"/>
              <a:cs typeface="CordiaUPC" panose="020B0304020202020204" pitchFamily="34" charset="-34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rdiaUPC" panose="020B0304020202020204" pitchFamily="34" charset="-34"/>
            </a:endParaRP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Im Jahr 2010 :  10 Mio. Nutzer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10.000 neue Nutzer kommen täglich dazu</a:t>
            </a:r>
            <a:endParaRPr lang="de-DE" dirty="0">
              <a:latin typeface="+mj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15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besteht aus zwei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5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" y="-192"/>
            <a:ext cx="12192000" cy="6858192"/>
          </a:xfrm>
        </p:spPr>
      </p:pic>
      <p:sp>
        <p:nvSpPr>
          <p:cNvPr id="2" name="Textfeld 1"/>
          <p:cNvSpPr txBox="1"/>
          <p:nvPr/>
        </p:nvSpPr>
        <p:spPr>
          <a:xfrm>
            <a:off x="872445" y="528275"/>
            <a:ext cx="2207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Strategie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4" name="Titel 1"/>
          <p:cNvSpPr txBox="1">
            <a:spLocks noGrp="1"/>
          </p:cNvSpPr>
          <p:nvPr/>
        </p:nvSpPr>
        <p:spPr>
          <a:xfrm>
            <a:off x="10633932" y="5667205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>
                <a:solidFill>
                  <a:schemeClr val="bg1"/>
                </a:solidFill>
              </a:rPr>
              <a:t>[</a:t>
            </a:r>
            <a:r>
              <a:rPr lang="de-DE" sz="1000" dirty="0" smtClean="0">
                <a:solidFill>
                  <a:schemeClr val="bg1"/>
                </a:solidFill>
              </a:rPr>
              <a:t>19]</a:t>
            </a: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800" dirty="0" smtClean="0"/>
              <a:t>				GIT</a:t>
            </a:r>
            <a:endParaRPr lang="de-DE" sz="8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762898" y="3614520"/>
            <a:ext cx="179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Ordner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109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  <p:sp>
        <p:nvSpPr>
          <p:cNvPr id="8" name="Rechteck 7"/>
          <p:cNvSpPr/>
          <p:nvPr/>
        </p:nvSpPr>
        <p:spPr>
          <a:xfrm>
            <a:off x="6804453" y="2325223"/>
            <a:ext cx="1672281" cy="1274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960971" y="2500914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Index.html</a:t>
            </a:r>
          </a:p>
          <a:p>
            <a:r>
              <a:rPr lang="de-DE" dirty="0" smtClean="0"/>
              <a:t>Style.css</a:t>
            </a:r>
          </a:p>
          <a:p>
            <a:r>
              <a:rPr lang="de-DE" dirty="0" smtClean="0"/>
              <a:t>Functions.js</a:t>
            </a:r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759672" y="3608173"/>
            <a:ext cx="190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Ordner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367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  <p:sp>
        <p:nvSpPr>
          <p:cNvPr id="8" name="Rechteck 7"/>
          <p:cNvSpPr/>
          <p:nvPr/>
        </p:nvSpPr>
        <p:spPr>
          <a:xfrm>
            <a:off x="6804453" y="2325223"/>
            <a:ext cx="1672281" cy="1274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960971" y="2500914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Index.html</a:t>
            </a:r>
          </a:p>
          <a:p>
            <a:r>
              <a:rPr lang="de-DE" dirty="0" smtClean="0"/>
              <a:t>Style.css</a:t>
            </a:r>
          </a:p>
          <a:p>
            <a:r>
              <a:rPr lang="de-DE" dirty="0" smtClean="0"/>
              <a:t>Functions.js</a:t>
            </a:r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215974" y="3614520"/>
            <a:ext cx="226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Repository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01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  <p:sp>
        <p:nvSpPr>
          <p:cNvPr id="8" name="Rechteck 7"/>
          <p:cNvSpPr/>
          <p:nvPr/>
        </p:nvSpPr>
        <p:spPr>
          <a:xfrm>
            <a:off x="6804453" y="2325223"/>
            <a:ext cx="1672281" cy="1274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960971" y="2500914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Index.html</a:t>
            </a:r>
          </a:p>
          <a:p>
            <a:r>
              <a:rPr lang="de-DE" dirty="0" smtClean="0"/>
              <a:t>Style.css</a:t>
            </a:r>
          </a:p>
          <a:p>
            <a:r>
              <a:rPr lang="de-DE" dirty="0" smtClean="0"/>
              <a:t>Functions.js</a:t>
            </a:r>
            <a:endParaRPr lang="de-DE" dirty="0"/>
          </a:p>
        </p:txBody>
      </p:sp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213162" y="3614520"/>
            <a:ext cx="229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Repository</a:t>
            </a:r>
            <a:endParaRPr lang="de-DE" sz="3600" dirty="0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784197" y="4970860"/>
            <a:ext cx="1607734" cy="110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28125" y="3593239"/>
            <a:ext cx="203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Commit</a:t>
            </a:r>
            <a:endParaRPr lang="de-DE" sz="3600" dirty="0"/>
          </a:p>
        </p:txBody>
      </p:sp>
      <p:sp>
        <p:nvSpPr>
          <p:cNvPr id="3" name="Ellipse 2"/>
          <p:cNvSpPr/>
          <p:nvPr/>
        </p:nvSpPr>
        <p:spPr>
          <a:xfrm>
            <a:off x="4508907" y="2791941"/>
            <a:ext cx="2158313" cy="22489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</p:spTree>
    <p:extLst>
      <p:ext uri="{BB962C8B-B14F-4D97-AF65-F5344CB8AC3E}">
        <p14:creationId xmlns:p14="http://schemas.microsoft.com/office/powerpoint/2010/main" val="22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11" y="1544091"/>
            <a:ext cx="2334246" cy="23342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3418703" y="3731740"/>
            <a:ext cx="1037967" cy="4118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27362" y="3593239"/>
            <a:ext cx="191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Commit</a:t>
            </a:r>
            <a:endParaRPr lang="de-DE" sz="3600" dirty="0"/>
          </a:p>
        </p:txBody>
      </p:sp>
      <p:sp>
        <p:nvSpPr>
          <p:cNvPr id="3" name="Ellipse 2"/>
          <p:cNvSpPr/>
          <p:nvPr/>
        </p:nvSpPr>
        <p:spPr>
          <a:xfrm>
            <a:off x="4508907" y="2791941"/>
            <a:ext cx="2158313" cy="22489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66" y="2995530"/>
            <a:ext cx="1625397" cy="1625397"/>
          </a:xfrm>
        </p:spPr>
      </p:pic>
      <p:sp>
        <p:nvSpPr>
          <p:cNvPr id="4" name="Ovale Legende 3"/>
          <p:cNvSpPr/>
          <p:nvPr/>
        </p:nvSpPr>
        <p:spPr>
          <a:xfrm>
            <a:off x="5399898" y="1655849"/>
            <a:ext cx="1248035" cy="845065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 txBox="1">
            <a:spLocks noGrp="1"/>
          </p:cNvSpPr>
          <p:nvPr/>
        </p:nvSpPr>
        <p:spPr>
          <a:xfrm>
            <a:off x="3418703" y="3029326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[43]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2471351" y="3426254"/>
            <a:ext cx="1878227" cy="9803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508907" y="2791941"/>
            <a:ext cx="2158313" cy="22489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3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Pfeil nach unten 13"/>
          <p:cNvSpPr/>
          <p:nvPr/>
        </p:nvSpPr>
        <p:spPr>
          <a:xfrm>
            <a:off x="6060243" y="2084173"/>
            <a:ext cx="452703" cy="98854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0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Gewitterblitz 1"/>
          <p:cNvSpPr/>
          <p:nvPr/>
        </p:nvSpPr>
        <p:spPr>
          <a:xfrm rot="610437">
            <a:off x="5458318" y="815544"/>
            <a:ext cx="1062681" cy="233130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718542" y="1450370"/>
            <a:ext cx="155695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Idee!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09538" y="2603156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2621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Strategie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Entwicklung von Software</a:t>
            </a:r>
          </a:p>
          <a:p>
            <a:r>
              <a:rPr lang="de-DE" dirty="0" smtClean="0">
                <a:latin typeface="+mj-lt"/>
              </a:rPr>
              <a:t>Nachwuchs fördern</a:t>
            </a:r>
          </a:p>
          <a:p>
            <a:r>
              <a:rPr lang="de-DE" dirty="0" smtClean="0">
                <a:latin typeface="+mj-lt"/>
              </a:rPr>
              <a:t>Neue </a:t>
            </a:r>
            <a:r>
              <a:rPr lang="de-DE" dirty="0">
                <a:latin typeface="+mj-lt"/>
              </a:rPr>
              <a:t>G</a:t>
            </a:r>
            <a:r>
              <a:rPr lang="de-DE" dirty="0" smtClean="0">
                <a:latin typeface="+mj-lt"/>
              </a:rPr>
              <a:t>eschäftsmodelle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0307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710617" y="1432696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509538" y="2724834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359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710617" y="1432696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509538" y="2724834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  <p:sp>
        <p:nvSpPr>
          <p:cNvPr id="12" name="Ellipse 11"/>
          <p:cNvSpPr/>
          <p:nvPr/>
        </p:nvSpPr>
        <p:spPr>
          <a:xfrm>
            <a:off x="10317893" y="1432695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9090268" y="1688756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710617" y="1432696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0317893" y="1432695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9090268" y="1688756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Pfeil nach rechts 2"/>
          <p:cNvSpPr/>
          <p:nvPr/>
        </p:nvSpPr>
        <p:spPr>
          <a:xfrm rot="13817832">
            <a:off x="6468375" y="4784975"/>
            <a:ext cx="1593902" cy="7672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003807" y="4767817"/>
            <a:ext cx="32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Master -</a:t>
            </a:r>
            <a:r>
              <a:rPr lang="de-DE" sz="3600" dirty="0" err="1" smtClean="0"/>
              <a:t>Branch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0488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710617" y="1432696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0317893" y="1432695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9090268" y="1688756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>
            <a:off x="703249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02641" y="3301993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817832">
            <a:off x="6468375" y="4784975"/>
            <a:ext cx="1593902" cy="7672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003807" y="4767817"/>
            <a:ext cx="32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Master -</a:t>
            </a:r>
            <a:r>
              <a:rPr lang="de-DE" sz="3600" dirty="0" err="1" smtClean="0"/>
              <a:t>Branch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53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6216197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710617" y="1432696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0317893" y="1432695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9090268" y="1688756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>
            <a:off x="703249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02641" y="3301993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694959" y="3301991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9524813" y="3635279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3613040" y="1688756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4049" y="1453977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742451" y="1432693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6514263" y="1765981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>
            <a:off x="703249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02641" y="3301993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694959" y="3301991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9524813" y="3635279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710322" y="3301997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3" y="3301998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454017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Rechteckiger Pfeil 1"/>
          <p:cNvSpPr/>
          <p:nvPr/>
        </p:nvSpPr>
        <p:spPr>
          <a:xfrm>
            <a:off x="1026359" y="1765981"/>
            <a:ext cx="1293341" cy="1359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547368" y="1561069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157280" y="1490358"/>
            <a:ext cx="1152546" cy="11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3928337" y="1823646"/>
            <a:ext cx="1000520" cy="47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>
            <a:off x="7032495" y="3635281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02641" y="3301993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694959" y="3301991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9524813" y="3635279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2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2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581525"/>
            <a:ext cx="1703548" cy="1703548"/>
          </a:xfrm>
          <a:prstGeom prst="rect">
            <a:avLst/>
          </a:prstGeom>
        </p:spPr>
      </p:pic>
      <p:sp>
        <p:nvSpPr>
          <p:cNvPr id="22" name="Ovale Legende 21"/>
          <p:cNvSpPr/>
          <p:nvPr/>
        </p:nvSpPr>
        <p:spPr>
          <a:xfrm>
            <a:off x="7724775" y="3487092"/>
            <a:ext cx="2000250" cy="143733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024099" y="375052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Ich kann dir helfen!</a:t>
            </a:r>
            <a:endParaRPr lang="de-DE" sz="2400" dirty="0"/>
          </a:p>
        </p:txBody>
      </p:sp>
      <p:sp>
        <p:nvSpPr>
          <p:cNvPr id="8" name="Titel 1"/>
          <p:cNvSpPr txBox="1">
            <a:spLocks noGrp="1"/>
          </p:cNvSpPr>
          <p:nvPr/>
        </p:nvSpPr>
        <p:spPr>
          <a:xfrm>
            <a:off x="7376399" y="601885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2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581525"/>
            <a:ext cx="1703548" cy="1703548"/>
          </a:xfrm>
          <a:prstGeom prst="rect">
            <a:avLst/>
          </a:prstGeom>
        </p:spPr>
      </p:pic>
      <p:sp>
        <p:nvSpPr>
          <p:cNvPr id="22" name="Ovale Legende 21"/>
          <p:cNvSpPr/>
          <p:nvPr/>
        </p:nvSpPr>
        <p:spPr>
          <a:xfrm>
            <a:off x="7724775" y="3487092"/>
            <a:ext cx="2000250" cy="143733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024099" y="375052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Ich kann dir helfen!</a:t>
            </a:r>
            <a:endParaRPr lang="de-DE" sz="2400" dirty="0"/>
          </a:p>
        </p:txBody>
      </p:sp>
      <p:sp>
        <p:nvSpPr>
          <p:cNvPr id="24" name="Nach oben gekrümmter Pfeil 23"/>
          <p:cNvSpPr/>
          <p:nvPr/>
        </p:nvSpPr>
        <p:spPr>
          <a:xfrm>
            <a:off x="3667125" y="4581525"/>
            <a:ext cx="2857500" cy="90487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53822" y="5110133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  <p:sp>
        <p:nvSpPr>
          <p:cNvPr id="2" name="Rechteck 1"/>
          <p:cNvSpPr/>
          <p:nvPr/>
        </p:nvSpPr>
        <p:spPr>
          <a:xfrm>
            <a:off x="5010150" y="4038600"/>
            <a:ext cx="1514475" cy="232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19602" y="4924425"/>
            <a:ext cx="1152546" cy="1137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 txBox="1">
            <a:spLocks noGrp="1"/>
          </p:cNvSpPr>
          <p:nvPr/>
        </p:nvSpPr>
        <p:spPr>
          <a:xfrm>
            <a:off x="7376399" y="601885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[35]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0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33" y="78640"/>
            <a:ext cx="8110888" cy="6692733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77515" y="462013"/>
            <a:ext cx="3801979" cy="1325563"/>
          </a:xfrm>
        </p:spPr>
        <p:txBody>
          <a:bodyPr/>
          <a:lstStyle/>
          <a:p>
            <a:r>
              <a:rPr lang="de-DE" dirty="0" smtClean="0">
                <a:latin typeface="+mn-lt"/>
              </a:rPr>
              <a:t>New Economy</a:t>
            </a:r>
            <a:endParaRPr lang="de-DE" dirty="0">
              <a:latin typeface="+mn-lt"/>
            </a:endParaRPr>
          </a:p>
        </p:txBody>
      </p:sp>
      <p:sp>
        <p:nvSpPr>
          <p:cNvPr id="6" name="Titel 1"/>
          <p:cNvSpPr txBox="1">
            <a:spLocks noGrp="1"/>
          </p:cNvSpPr>
          <p:nvPr/>
        </p:nvSpPr>
        <p:spPr>
          <a:xfrm>
            <a:off x="5954840" y="5683681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[20]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1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2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>
            <a:off x="3667125" y="4581525"/>
            <a:ext cx="2857500" cy="90487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540174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53822" y="5110133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  <p:sp>
        <p:nvSpPr>
          <p:cNvPr id="15" name="Ellipse 14"/>
          <p:cNvSpPr/>
          <p:nvPr/>
        </p:nvSpPr>
        <p:spPr>
          <a:xfrm>
            <a:off x="4434160" y="4924425"/>
            <a:ext cx="1152546" cy="1137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24625" y="4786967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Pull - Request</a:t>
            </a:r>
            <a:endParaRPr lang="de-DE" sz="3600" dirty="0"/>
          </a:p>
        </p:txBody>
      </p:sp>
      <p:sp>
        <p:nvSpPr>
          <p:cNvPr id="17" name="Rechteck 16"/>
          <p:cNvSpPr/>
          <p:nvPr/>
        </p:nvSpPr>
        <p:spPr>
          <a:xfrm>
            <a:off x="7937928" y="3321689"/>
            <a:ext cx="1672281" cy="1274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094446" y="3516178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Index.html</a:t>
            </a:r>
          </a:p>
          <a:p>
            <a:r>
              <a:rPr lang="de-DE" dirty="0" smtClean="0"/>
              <a:t>Style.css</a:t>
            </a:r>
          </a:p>
          <a:p>
            <a:r>
              <a:rPr lang="de-DE" dirty="0" smtClean="0"/>
              <a:t>Functions.js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25684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218002" y="3301999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047856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>
            <a:off x="3667125" y="4581525"/>
            <a:ext cx="2857500" cy="904875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540174" y="3635282"/>
            <a:ext cx="1000520" cy="4709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710320" y="3301994"/>
            <a:ext cx="1152546" cy="1137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253822" y="5110133"/>
            <a:ext cx="189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Branch</a:t>
            </a:r>
            <a:endParaRPr lang="de-DE" sz="3600" dirty="0"/>
          </a:p>
        </p:txBody>
      </p:sp>
      <p:sp>
        <p:nvSpPr>
          <p:cNvPr id="2" name="Pfeil nach unten 1"/>
          <p:cNvSpPr/>
          <p:nvPr/>
        </p:nvSpPr>
        <p:spPr>
          <a:xfrm>
            <a:off x="6181725" y="1321265"/>
            <a:ext cx="514350" cy="17430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854536" y="1785281"/>
            <a:ext cx="116956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n>
                  <a:solidFill>
                    <a:schemeClr val="tx1"/>
                  </a:solidFill>
                </a:ln>
              </a:rPr>
              <a:t>Nice!</a:t>
            </a:r>
            <a:endParaRPr lang="de-DE" sz="3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434160" y="4924425"/>
            <a:ext cx="1152546" cy="1137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 nach unten 15"/>
          <p:cNvSpPr/>
          <p:nvPr/>
        </p:nvSpPr>
        <p:spPr>
          <a:xfrm rot="6920420">
            <a:off x="7495109" y="3662788"/>
            <a:ext cx="514350" cy="17430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8911936" y="4710796"/>
            <a:ext cx="1651075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Merge</a:t>
            </a:r>
            <a:r>
              <a:rPr lang="de-DE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  <a:endParaRPr lang="de-DE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381000"/>
            <a:ext cx="4838700" cy="58769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269875"/>
            <a:ext cx="9220200" cy="4826000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+mn-lt"/>
              </a:rPr>
              <a:t>Was ist dann </a:t>
            </a:r>
            <a:r>
              <a:rPr lang="de-DE" sz="8000" dirty="0" err="1" smtClean="0">
                <a:latin typeface="+mn-lt"/>
              </a:rPr>
              <a:t>Github</a:t>
            </a:r>
            <a:r>
              <a:rPr lang="de-DE" sz="8000" dirty="0" smtClean="0">
                <a:latin typeface="+mn-lt"/>
              </a:rPr>
              <a:t> </a:t>
            </a:r>
            <a:endParaRPr lang="de-DE" sz="8000" dirty="0">
              <a:latin typeface="+mn-lt"/>
            </a:endParaRPr>
          </a:p>
        </p:txBody>
      </p:sp>
      <p:sp>
        <p:nvSpPr>
          <p:cNvPr id="5" name="Titel 1"/>
          <p:cNvSpPr txBox="1">
            <a:spLocks noGrp="1"/>
          </p:cNvSpPr>
          <p:nvPr/>
        </p:nvSpPr>
        <p:spPr>
          <a:xfrm>
            <a:off x="10790451" y="6171776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[36]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3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48" y="2585955"/>
            <a:ext cx="1625397" cy="1625397"/>
          </a:xfrm>
        </p:spPr>
      </p:pic>
      <p:sp>
        <p:nvSpPr>
          <p:cNvPr id="9" name="Textfeld 8"/>
          <p:cNvSpPr txBox="1"/>
          <p:nvPr/>
        </p:nvSpPr>
        <p:spPr>
          <a:xfrm>
            <a:off x="7854899" y="2162859"/>
            <a:ext cx="226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Repository</a:t>
            </a:r>
            <a:endParaRPr lang="de-DE" sz="3600" dirty="0"/>
          </a:p>
        </p:txBody>
      </p:sp>
      <p:sp>
        <p:nvSpPr>
          <p:cNvPr id="10" name="Nach links gekrümmter Pfeil 9"/>
          <p:cNvSpPr/>
          <p:nvPr/>
        </p:nvSpPr>
        <p:spPr>
          <a:xfrm rot="5400000">
            <a:off x="6785224" y="2907276"/>
            <a:ext cx="1021846" cy="362999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itel 1"/>
          <p:cNvSpPr txBox="1">
            <a:spLocks noGrp="1"/>
          </p:cNvSpPr>
          <p:nvPr/>
        </p:nvSpPr>
        <p:spPr>
          <a:xfrm>
            <a:off x="4259820" y="2707850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1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10" name="Nach links gekrümmter Pfeil 9"/>
          <p:cNvSpPr/>
          <p:nvPr/>
        </p:nvSpPr>
        <p:spPr>
          <a:xfrm rot="5400000">
            <a:off x="6785224" y="2907276"/>
            <a:ext cx="1021846" cy="362999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itel 1"/>
          <p:cNvSpPr txBox="1">
            <a:spLocks noGrp="1"/>
          </p:cNvSpPr>
          <p:nvPr/>
        </p:nvSpPr>
        <p:spPr>
          <a:xfrm>
            <a:off x="4259820" y="2707850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3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2" name="Pfeil nach unten 1"/>
          <p:cNvSpPr/>
          <p:nvPr/>
        </p:nvSpPr>
        <p:spPr>
          <a:xfrm rot="3940780">
            <a:off x="6992252" y="938212"/>
            <a:ext cx="1123950" cy="22002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086850" y="1073167"/>
            <a:ext cx="1933575" cy="76944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Host</a:t>
            </a:r>
            <a:r>
              <a:rPr lang="de-DE" sz="4400" dirty="0" smtClean="0"/>
              <a:t> </a:t>
            </a:r>
            <a:r>
              <a:rPr lang="de-DE" sz="4400" dirty="0" err="1">
                <a:solidFill>
                  <a:schemeClr val="bg1"/>
                </a:solidFill>
              </a:rPr>
              <a:t>i</a:t>
            </a:r>
            <a:r>
              <a:rPr lang="de-DE" sz="4400" dirty="0" err="1" smtClean="0">
                <a:solidFill>
                  <a:schemeClr val="bg1"/>
                </a:solidFill>
              </a:rPr>
              <a:t>t!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 noGrp="1"/>
          </p:cNvSpPr>
          <p:nvPr/>
        </p:nvSpPr>
        <p:spPr>
          <a:xfrm>
            <a:off x="4262877" y="2636014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4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1" y="3525259"/>
            <a:ext cx="3120378" cy="32830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5" name="Nach rechts gekrümmter Pfeil 4"/>
          <p:cNvSpPr/>
          <p:nvPr/>
        </p:nvSpPr>
        <p:spPr>
          <a:xfrm rot="18027300">
            <a:off x="5752016" y="4639198"/>
            <a:ext cx="1117471" cy="2401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012485" y="5516595"/>
            <a:ext cx="119522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PULL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 txBox="1">
            <a:spLocks noGrp="1"/>
          </p:cNvSpPr>
          <p:nvPr/>
        </p:nvSpPr>
        <p:spPr>
          <a:xfrm>
            <a:off x="4259820" y="261355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1" name="Titel 1"/>
          <p:cNvSpPr txBox="1">
            <a:spLocks noGrp="1"/>
          </p:cNvSpPr>
          <p:nvPr/>
        </p:nvSpPr>
        <p:spPr>
          <a:xfrm>
            <a:off x="6849640" y="5220966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1" y="3525259"/>
            <a:ext cx="3120378" cy="32830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5" name="Nach rechts gekrümmter Pfeil 4"/>
          <p:cNvSpPr/>
          <p:nvPr/>
        </p:nvSpPr>
        <p:spPr>
          <a:xfrm rot="18027300">
            <a:off x="5752016" y="4639198"/>
            <a:ext cx="1117471" cy="2401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012485" y="5516595"/>
            <a:ext cx="119522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PULL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585753" y="2388239"/>
            <a:ext cx="1672281" cy="1274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742271" y="2582728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Index.html</a:t>
            </a:r>
          </a:p>
          <a:p>
            <a:r>
              <a:rPr lang="de-DE" dirty="0" smtClean="0"/>
              <a:t>Style.css</a:t>
            </a:r>
          </a:p>
          <a:p>
            <a:r>
              <a:rPr lang="de-DE" dirty="0" smtClean="0"/>
              <a:t>Functions.js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585753" y="1515987"/>
            <a:ext cx="181467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Commit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14" name="Titel 1"/>
          <p:cNvSpPr txBox="1">
            <a:spLocks noGrp="1"/>
          </p:cNvSpPr>
          <p:nvPr/>
        </p:nvSpPr>
        <p:spPr>
          <a:xfrm>
            <a:off x="4259820" y="2636014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5" name="Titel 1"/>
          <p:cNvSpPr txBox="1">
            <a:spLocks noGrp="1"/>
          </p:cNvSpPr>
          <p:nvPr/>
        </p:nvSpPr>
        <p:spPr>
          <a:xfrm>
            <a:off x="6849640" y="5220966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6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1" y="3525259"/>
            <a:ext cx="3120378" cy="32830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5" name="Nach rechts gekrümmter Pfeil 4"/>
          <p:cNvSpPr/>
          <p:nvPr/>
        </p:nvSpPr>
        <p:spPr>
          <a:xfrm rot="18027300">
            <a:off x="5752016" y="4639198"/>
            <a:ext cx="1117471" cy="2401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5400000">
            <a:off x="6468105" y="1644599"/>
            <a:ext cx="1065513" cy="264797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12485" y="5516595"/>
            <a:ext cx="119522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PULL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50270" y="1765583"/>
            <a:ext cx="1321513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PUSH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13" name="Titel 1"/>
          <p:cNvSpPr txBox="1">
            <a:spLocks noGrp="1"/>
          </p:cNvSpPr>
          <p:nvPr/>
        </p:nvSpPr>
        <p:spPr>
          <a:xfrm>
            <a:off x="4259820" y="2710702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4" name="Titel 1"/>
          <p:cNvSpPr txBox="1">
            <a:spLocks noGrp="1"/>
          </p:cNvSpPr>
          <p:nvPr/>
        </p:nvSpPr>
        <p:spPr>
          <a:xfrm>
            <a:off x="6849640" y="5220966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[38]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583882"/>
            <a:ext cx="4838700" cy="2540318"/>
          </a:xfrm>
          <a:prstGeom prst="rect">
            <a:avLst/>
          </a:prstGeom>
        </p:spPr>
      </p:pic>
      <p:sp>
        <p:nvSpPr>
          <p:cNvPr id="4" name="Wolkenförmige Legende 3"/>
          <p:cNvSpPr/>
          <p:nvPr/>
        </p:nvSpPr>
        <p:spPr>
          <a:xfrm rot="284581">
            <a:off x="2995612" y="2952749"/>
            <a:ext cx="3495675" cy="2228850"/>
          </a:xfrm>
          <a:prstGeom prst="cloudCallout">
            <a:avLst>
              <a:gd name="adj1" fmla="val -8572"/>
              <a:gd name="adj2" fmla="val -815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391025" y="2038350"/>
            <a:ext cx="447675" cy="8953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02" y="3124200"/>
            <a:ext cx="1625397" cy="1625397"/>
          </a:xfrm>
        </p:spPr>
      </p:pic>
      <p:sp>
        <p:nvSpPr>
          <p:cNvPr id="12" name="Nach rechts gekrümmter Pfeil 11"/>
          <p:cNvSpPr/>
          <p:nvPr/>
        </p:nvSpPr>
        <p:spPr>
          <a:xfrm rot="2874420">
            <a:off x="1632015" y="3673469"/>
            <a:ext cx="1117471" cy="2401127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 rot="5727635">
            <a:off x="1594746" y="1761294"/>
            <a:ext cx="1117471" cy="272581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Nach links gekrümmter Pfeil 1"/>
          <p:cNvSpPr/>
          <p:nvPr/>
        </p:nvSpPr>
        <p:spPr>
          <a:xfrm rot="14831024">
            <a:off x="6617179" y="1197282"/>
            <a:ext cx="966373" cy="27256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502043" y="3736335"/>
            <a:ext cx="963411" cy="828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8021445" y="2705255"/>
            <a:ext cx="963411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754610" y="5712355"/>
            <a:ext cx="963411" cy="828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946038" y="5679090"/>
            <a:ext cx="963411" cy="8286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links gekrümmter Pfeil 17"/>
          <p:cNvSpPr/>
          <p:nvPr/>
        </p:nvSpPr>
        <p:spPr>
          <a:xfrm rot="17907718">
            <a:off x="6572922" y="3523222"/>
            <a:ext cx="1074002" cy="255880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itel 1"/>
          <p:cNvSpPr txBox="1">
            <a:spLocks noGrp="1"/>
          </p:cNvSpPr>
          <p:nvPr/>
        </p:nvSpPr>
        <p:spPr>
          <a:xfrm>
            <a:off x="4265928" y="2710702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[37]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lussdiagramm: Prozess 7"/>
          <p:cNvSpPr/>
          <p:nvPr/>
        </p:nvSpPr>
        <p:spPr>
          <a:xfrm>
            <a:off x="576650" y="411892"/>
            <a:ext cx="2397210" cy="81554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Old Economy 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576650" y="1421027"/>
            <a:ext cx="5494636" cy="81554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Knappheit der Güter bestimmt den Preis</a:t>
            </a:r>
            <a:endParaRPr lang="de-DE" dirty="0"/>
          </a:p>
        </p:txBody>
      </p:sp>
      <p:sp>
        <p:nvSpPr>
          <p:cNvPr id="10" name="Titel 1"/>
          <p:cNvSpPr txBox="1">
            <a:spLocks noGrp="1"/>
          </p:cNvSpPr>
          <p:nvPr/>
        </p:nvSpPr>
        <p:spPr>
          <a:xfrm>
            <a:off x="11613120" y="6095573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[31]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6367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Die Sache ist also ganz einfach !</a:t>
            </a:r>
            <a:endParaRPr lang="de-DE" sz="5400" dirty="0">
              <a:latin typeface="+mn-lt"/>
              <a:cs typeface="CordiaUPC" panose="020B0304020202020204" pitchFamily="34" charset="-34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53" y="2654158"/>
            <a:ext cx="3574081" cy="1905000"/>
          </a:xfrm>
        </p:spPr>
      </p:pic>
      <p:sp>
        <p:nvSpPr>
          <p:cNvPr id="5" name="Titel 1"/>
          <p:cNvSpPr txBox="1">
            <a:spLocks noGrp="1"/>
          </p:cNvSpPr>
          <p:nvPr/>
        </p:nvSpPr>
        <p:spPr>
          <a:xfrm>
            <a:off x="6753910" y="4356478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[39]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el 1"/>
          <p:cNvSpPr txBox="1">
            <a:spLocks noGrp="1"/>
          </p:cNvSpPr>
          <p:nvPr/>
        </p:nvSpPr>
        <p:spPr>
          <a:xfrm>
            <a:off x="11276483" y="622737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[40]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8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" y="101599"/>
            <a:ext cx="11957647" cy="6594475"/>
          </a:xfrm>
        </p:spPr>
      </p:pic>
      <p:sp>
        <p:nvSpPr>
          <p:cNvPr id="3" name="Titel 1"/>
          <p:cNvSpPr txBox="1">
            <a:spLocks noGrp="1"/>
          </p:cNvSpPr>
          <p:nvPr/>
        </p:nvSpPr>
        <p:spPr>
          <a:xfrm>
            <a:off x="10345607" y="603790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>
                <a:solidFill>
                  <a:schemeClr val="bg1"/>
                </a:solidFill>
              </a:rPr>
              <a:t>[43]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9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776986" y="278498"/>
            <a:ext cx="5658853" cy="1325563"/>
          </a:xfrm>
        </p:spPr>
        <p:txBody>
          <a:bodyPr/>
          <a:lstStyle/>
          <a:p>
            <a:r>
              <a:rPr lang="de-DE" dirty="0" smtClean="0">
                <a:latin typeface="+mn-lt"/>
              </a:rPr>
              <a:t>Ihr seid an der Reihe! </a:t>
            </a:r>
            <a:endParaRPr lang="de-DE" dirty="0">
              <a:latin typeface="+mn-lt"/>
            </a:endParaRPr>
          </a:p>
        </p:txBody>
      </p:sp>
      <p:sp>
        <p:nvSpPr>
          <p:cNvPr id="7" name="Titel 1"/>
          <p:cNvSpPr txBox="1">
            <a:spLocks noGrp="1"/>
          </p:cNvSpPr>
          <p:nvPr/>
        </p:nvSpPr>
        <p:spPr>
          <a:xfrm>
            <a:off x="11144678" y="6240589"/>
            <a:ext cx="578880" cy="20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sz="1000" dirty="0" smtClean="0"/>
              <a:t>[42]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1075" y="736600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smtClean="0">
                <a:latin typeface="+mn-lt"/>
                <a:cs typeface="CordiaUPC" panose="020B0304020202020204" pitchFamily="34" charset="-34"/>
              </a:rPr>
              <a:t>Fazit</a:t>
            </a:r>
            <a:endParaRPr lang="de-DE" sz="5400" dirty="0">
              <a:latin typeface="+mn-lt"/>
              <a:cs typeface="CordiaUPC" panose="020B0304020202020204" pitchFamily="34" charset="-34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9150" y="2673350"/>
            <a:ext cx="10515600" cy="2393950"/>
          </a:xfrm>
        </p:spPr>
        <p:txBody>
          <a:bodyPr/>
          <a:lstStyle/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Der Einfluss in die Wirtschaft steigt immer stärker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Immer mehr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M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arktanteile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Chancen wie in kleinem anderen </a:t>
            </a:r>
            <a:r>
              <a:rPr lang="de-DE" dirty="0">
                <a:latin typeface="+mj-lt"/>
                <a:cs typeface="CordiaUPC" panose="020B0304020202020204" pitchFamily="34" charset="-34"/>
              </a:rPr>
              <a:t>W</a:t>
            </a:r>
            <a:r>
              <a:rPr lang="de-DE" dirty="0" smtClean="0">
                <a:latin typeface="+mj-lt"/>
                <a:cs typeface="CordiaUPC" panose="020B0304020202020204" pitchFamily="34" charset="-34"/>
              </a:rPr>
              <a:t>irtschaftsbereich</a:t>
            </a:r>
          </a:p>
          <a:p>
            <a:r>
              <a:rPr lang="de-DE" dirty="0" smtClean="0">
                <a:latin typeface="+mj-lt"/>
                <a:cs typeface="CordiaUPC" panose="020B0304020202020204" pitchFamily="34" charset="-34"/>
              </a:rPr>
              <a:t>Werdet aktiv und profitiert mit</a:t>
            </a:r>
            <a:endParaRPr lang="de-DE" dirty="0">
              <a:latin typeface="+mj-lt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4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Folien und Handout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+mj-lt"/>
              </a:rPr>
              <a:t>https://github.com/D1234B/Pr-sentationstechniken_ss17/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385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Bilderverzeichnis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690688"/>
            <a:ext cx="12084908" cy="43513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de-DE" sz="1400" dirty="0"/>
              <a:t>[18]	https://lh3.googleusercontent.com/6IpJNCQhuSw/VLEOpJ4dRII/AAAAAAAAABs/N7ZHSk8hLO0/w281-h280-p-rw/markt74.gif</a:t>
            </a:r>
          </a:p>
          <a:p>
            <a:pPr lvl="0">
              <a:buNone/>
            </a:pPr>
            <a:r>
              <a:rPr lang="de-DE" sz="1400" dirty="0" smtClean="0"/>
              <a:t>[</a:t>
            </a:r>
            <a:r>
              <a:rPr lang="de-DE" sz="1400" dirty="0"/>
              <a:t>19]	http://searchengineland.com/figz/wp-content/seloads/2014/08/strategy-plan-football-</a:t>
            </a:r>
          </a:p>
          <a:p>
            <a:pPr lvl="0">
              <a:buNone/>
            </a:pPr>
            <a:r>
              <a:rPr lang="de-DE" sz="1400" dirty="0" smtClean="0"/>
              <a:t>[</a:t>
            </a:r>
            <a:r>
              <a:rPr lang="de-DE" sz="1400" dirty="0"/>
              <a:t>20]	https://www.cartoonmovement.com/depot/cartoons/2012/03/10/old_and_new_economy__faruk_soyarat.jpeg</a:t>
            </a:r>
          </a:p>
          <a:p>
            <a:pPr lvl="0">
              <a:buNone/>
            </a:pPr>
            <a:r>
              <a:rPr lang="de-DE" sz="1400" dirty="0" smtClean="0"/>
              <a:t>[</a:t>
            </a:r>
            <a:r>
              <a:rPr lang="de-DE" sz="1400" dirty="0"/>
              <a:t>21]	</a:t>
            </a:r>
            <a:r>
              <a:rPr lang="de-DE" sz="1400" dirty="0">
                <a:hlinkClick r:id="rId2"/>
              </a:rPr>
              <a:t>https://</a:t>
            </a:r>
            <a:r>
              <a:rPr lang="de-DE" sz="1400" dirty="0" smtClean="0">
                <a:hlinkClick r:id="rId2"/>
              </a:rPr>
              <a:t>www.android-hilfe.de/data/attachments/49/49189-</a:t>
            </a:r>
            <a:r>
              <a:rPr lang="de-DE" sz="1400" dirty="0" smtClean="0"/>
              <a:t>a58f12d5ff75af5f750667754096897a.jpg</a:t>
            </a:r>
            <a:endParaRPr lang="de-DE" sz="1400" dirty="0"/>
          </a:p>
          <a:p>
            <a:pPr lvl="0">
              <a:buNone/>
            </a:pPr>
            <a:r>
              <a:rPr lang="de-DE" sz="1400" dirty="0"/>
              <a:t>[22]	https://</a:t>
            </a:r>
            <a:r>
              <a:rPr lang="de-DE" sz="1400" dirty="0" smtClean="0"/>
              <a:t>msdnshared.blob.core.windows.net/media/TNBlogsF</a:t>
            </a:r>
            <a:r>
              <a:rPr lang="de-DE" sz="1400" dirty="0" smtClean="0">
                <a:hlinkClick r:id="rId3"/>
              </a:rPr>
              <a:t>/prod.evol.blogs.technet.com/CommunityServer.Blogs.Components.WeblogFiles/00</a:t>
            </a:r>
            <a:endParaRPr lang="de-DE" sz="1400" dirty="0">
              <a:hlinkClick r:id="rId3"/>
            </a:endParaRPr>
          </a:p>
          <a:p>
            <a:pPr lvl="0">
              <a:buNone/>
            </a:pPr>
            <a:r>
              <a:rPr lang="de-DE" sz="1400" dirty="0">
                <a:hlinkClick r:id="rId3"/>
              </a:rPr>
              <a:t>/00/00/41/57/ms_loves_linux.png</a:t>
            </a:r>
          </a:p>
          <a:p>
            <a:pPr lvl="0">
              <a:buNone/>
            </a:pPr>
            <a:r>
              <a:rPr lang="de-DE" sz="1400" dirty="0"/>
              <a:t>[23]	https://4.bp.blogspot.com/-</a:t>
            </a:r>
            <a:r>
              <a:rPr lang="de-DE" sz="1400" dirty="0" smtClean="0"/>
              <a:t>weSVHfV9MeA/WIzOOYE2KOI</a:t>
            </a:r>
            <a:r>
              <a:rPr lang="de-DE" sz="1400" dirty="0" smtClean="0">
                <a:hlinkClick r:id="rId4"/>
              </a:rPr>
              <a:t>/AAAAAAAATRI/C1HNIuUHtYc1sr88aqciIVdVXAACy85mgCLcB/s320/Gnu-bash-logo.svg.png</a:t>
            </a:r>
          </a:p>
          <a:p>
            <a:pPr lvl="0">
              <a:buNone/>
            </a:pPr>
            <a:r>
              <a:rPr lang="de-DE" sz="1400" dirty="0"/>
              <a:t>[24]	</a:t>
            </a:r>
            <a:r>
              <a:rPr lang="de-DE" sz="1400" dirty="0">
                <a:hlinkClick r:id="rId5"/>
              </a:rPr>
              <a:t>https://i2.wp.com/shsmaroon.org/wp-</a:t>
            </a:r>
          </a:p>
          <a:p>
            <a:pPr lvl="0">
              <a:buNone/>
            </a:pPr>
            <a:r>
              <a:rPr lang="de-DE" sz="1400" dirty="0"/>
              <a:t>[25]	</a:t>
            </a:r>
            <a:r>
              <a:rPr lang="de-DE" sz="1400" dirty="0">
                <a:hlinkClick r:id="rId6"/>
              </a:rPr>
              <a:t>http://blog.contabo.de/wp-content/uploads/2013/10/File_Ubuntu_logo_orange.png</a:t>
            </a:r>
          </a:p>
          <a:p>
            <a:pPr lvl="0">
              <a:buNone/>
            </a:pPr>
            <a:r>
              <a:rPr lang="de-DE" sz="1400" dirty="0"/>
              <a:t>[26]	</a:t>
            </a:r>
            <a:r>
              <a:rPr lang="de-DE" sz="1400" dirty="0">
                <a:hlinkClick r:id="rId7"/>
              </a:rPr>
              <a:t>http://www.aha.io/assets/github.7433692cabbfa132f34adb034e7909fa.png</a:t>
            </a:r>
          </a:p>
          <a:p>
            <a:pPr lvl="0">
              <a:buNone/>
            </a:pPr>
            <a:r>
              <a:rPr lang="de-DE" sz="1400" dirty="0"/>
              <a:t>[27]	</a:t>
            </a:r>
            <a:r>
              <a:rPr lang="de-DE" sz="1400" dirty="0">
                <a:hlinkClick r:id="rId8"/>
              </a:rPr>
              <a:t>https://entwickler.de/wp-content/uploads/2017/03/Git-Logo-2Color-300x125.png</a:t>
            </a:r>
          </a:p>
          <a:p>
            <a:pPr lvl="0">
              <a:buNone/>
            </a:pPr>
            <a:r>
              <a:rPr lang="de-DE" sz="1400" dirty="0"/>
              <a:t>[28]	</a:t>
            </a:r>
            <a:r>
              <a:rPr lang="de-DE" sz="1400" dirty="0">
                <a:hlinkClick r:id="rId9"/>
              </a:rPr>
              <a:t>https://s3.amazonaws.com/www.appcelerator.com.images/blog-572x320-</a:t>
            </a:r>
          </a:p>
          <a:p>
            <a:pPr lvl="0">
              <a:buNone/>
            </a:pPr>
            <a:endParaRPr lang="de-DE" sz="1800" dirty="0">
              <a:hlinkClick r:id="rId4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Bilderverzeichnis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" y="1825625"/>
            <a:ext cx="12126096" cy="43513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de-DE" sz="1400" dirty="0"/>
              <a:t>[29]	</a:t>
            </a:r>
            <a:r>
              <a:rPr lang="de-DE" sz="1400" dirty="0">
                <a:hlinkClick r:id="rId2"/>
              </a:rPr>
              <a:t>https://nemo-responsive-image.live.cf.public.springer.com/v1/resize/width/410/1/url/http:/resource-cms.springer.com/springer-cms/rest/v1/img/6552778/v3/4by3</a:t>
            </a:r>
          </a:p>
          <a:p>
            <a:pPr lvl="0">
              <a:buNone/>
            </a:pPr>
            <a:r>
              <a:rPr lang="de-DE" sz="1400" dirty="0"/>
              <a:t>[30]	</a:t>
            </a:r>
            <a:r>
              <a:rPr lang="de-DE" sz="1400" dirty="0">
                <a:hlinkClick r:id="rId3"/>
              </a:rPr>
              <a:t>http://ais.badische-zeitung.de/piece/08/0e/e1/17/135192855-p-590_450.jpg</a:t>
            </a:r>
          </a:p>
          <a:p>
            <a:pPr lvl="0">
              <a:buNone/>
            </a:pPr>
            <a:r>
              <a:rPr lang="de-DE" sz="1400" dirty="0"/>
              <a:t>[31]	</a:t>
            </a:r>
            <a:r>
              <a:rPr lang="de-DE" sz="1400" dirty="0">
                <a:hlinkClick r:id="rId4"/>
              </a:rPr>
              <a:t>http://</a:t>
            </a:r>
            <a:r>
              <a:rPr lang="de-DE" sz="1400" dirty="0" smtClean="0">
                <a:hlinkClick r:id="rId4"/>
              </a:rPr>
              <a:t>www.der-postillon.com/2015/08/sonntagsfrage-171-wenn-sie-eine-pflanze.html</a:t>
            </a:r>
            <a:endParaRPr lang="de-DE" sz="1400" dirty="0" smtClean="0"/>
          </a:p>
          <a:p>
            <a:pPr lvl="0">
              <a:buNone/>
            </a:pPr>
            <a:r>
              <a:rPr lang="de-DE" sz="1400" dirty="0" smtClean="0"/>
              <a:t>[</a:t>
            </a:r>
            <a:r>
              <a:rPr lang="de-DE" sz="1400" dirty="0"/>
              <a:t>32]	</a:t>
            </a:r>
            <a:r>
              <a:rPr lang="de-DE" sz="1400" dirty="0">
                <a:hlinkClick r:id="rId5"/>
              </a:rPr>
              <a:t>https://</a:t>
            </a:r>
            <a:r>
              <a:rPr lang="de-DE" sz="1400" dirty="0" smtClean="0">
                <a:hlinkClick r:id="rId5"/>
              </a:rPr>
              <a:t>kofler.info/wp-content/uploads/linux2.jpg</a:t>
            </a:r>
          </a:p>
          <a:p>
            <a:pPr lvl="0">
              <a:buNone/>
            </a:pPr>
            <a:r>
              <a:rPr lang="de-DE" sz="1400" dirty="0"/>
              <a:t>[33]	http://www.demo.auroradesigns.co.za/tippfocus.co.za/images/aurora_img_sourced/</a:t>
            </a:r>
            <a:r>
              <a:rPr lang="de-DE" sz="1400" dirty="0">
                <a:hlinkClick r:id="rId6"/>
              </a:rPr>
              <a:t>slider_image_2.png</a:t>
            </a:r>
          </a:p>
          <a:p>
            <a:pPr lvl="0">
              <a:buNone/>
            </a:pPr>
            <a:r>
              <a:rPr lang="de-DE" sz="1400" dirty="0"/>
              <a:t>[34]	http://www.neunzehn77.com/wp-content/uploads</a:t>
            </a:r>
            <a:r>
              <a:rPr lang="de-DE" sz="1400" dirty="0">
                <a:hlinkClick r:id="rId7"/>
              </a:rPr>
              <a:t>/2015/10/nz77_zaunplakat_aludibond-300x225.jpg</a:t>
            </a:r>
          </a:p>
          <a:p>
            <a:pPr lvl="0">
              <a:buNone/>
            </a:pPr>
            <a:r>
              <a:rPr lang="de-DE" sz="1400" dirty="0"/>
              <a:t>[35]	</a:t>
            </a:r>
            <a:r>
              <a:rPr lang="de-DE" sz="1400" dirty="0">
                <a:hlinkClick r:id="rId8"/>
              </a:rPr>
              <a:t>https://keymediasolutions.com/wp-content/uploads/2016/12/bigstock-141542438.jpg</a:t>
            </a:r>
          </a:p>
          <a:p>
            <a:pPr lvl="0">
              <a:buNone/>
            </a:pPr>
            <a:r>
              <a:rPr lang="de-DE" sz="1400" dirty="0"/>
              <a:t>[36]	http://www.schlüsseldienst-berlin-24.de/</a:t>
            </a:r>
            <a:r>
              <a:rPr lang="de-DE" sz="1400" dirty="0" err="1"/>
              <a:t>wp</a:t>
            </a:r>
            <a:r>
              <a:rPr lang="de-DE" sz="1400" dirty="0"/>
              <a:t>-content/</a:t>
            </a:r>
            <a:r>
              <a:rPr lang="de-DE" sz="1400" dirty="0" err="1"/>
              <a:t>uploads</a:t>
            </a:r>
            <a:r>
              <a:rPr lang="de-DE" sz="1400" dirty="0"/>
              <a:t>/2015/10/fragend-	300x274.jpg</a:t>
            </a:r>
          </a:p>
          <a:p>
            <a:pPr lvl="0">
              <a:buNone/>
            </a:pPr>
            <a:endParaRPr lang="de-DE" sz="1800" dirty="0">
              <a:hlinkClick r:id="rId5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Bilderverzeichnis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858576"/>
            <a:ext cx="11856309" cy="353213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de-DE" sz="1400" dirty="0"/>
              <a:t>[33]	http://</a:t>
            </a:r>
            <a:r>
              <a:rPr lang="de-DE" sz="1400" dirty="0" smtClean="0"/>
              <a:t>www.demo.auroradesigns.co.za/tippfocus.co.za/images/aurora_img_sourced/</a:t>
            </a:r>
            <a:r>
              <a:rPr lang="de-DE" sz="1400" dirty="0" smtClean="0">
                <a:hlinkClick r:id="rId2"/>
              </a:rPr>
              <a:t>slider_image_2.png</a:t>
            </a:r>
            <a:endParaRPr lang="de-DE" sz="1400" dirty="0">
              <a:hlinkClick r:id="rId2"/>
            </a:endParaRPr>
          </a:p>
          <a:p>
            <a:pPr lvl="0">
              <a:buNone/>
            </a:pPr>
            <a:r>
              <a:rPr lang="de-DE" sz="1400" dirty="0" smtClean="0"/>
              <a:t>[</a:t>
            </a:r>
            <a:r>
              <a:rPr lang="de-DE" sz="1400" dirty="0"/>
              <a:t>34]	http://</a:t>
            </a:r>
            <a:r>
              <a:rPr lang="de-DE" sz="1400" dirty="0" smtClean="0"/>
              <a:t>www.neunzehn77.com/wp-content/uploads</a:t>
            </a:r>
            <a:r>
              <a:rPr lang="de-DE" sz="1400" dirty="0" smtClean="0">
                <a:hlinkClick r:id="rId3"/>
              </a:rPr>
              <a:t>/2015/10/nz77_zaunplakat_aludibond-300x225.jpg</a:t>
            </a:r>
            <a:endParaRPr lang="de-DE" sz="1400" dirty="0">
              <a:hlinkClick r:id="rId3"/>
            </a:endParaRPr>
          </a:p>
          <a:p>
            <a:pPr lvl="0">
              <a:buNone/>
            </a:pPr>
            <a:r>
              <a:rPr lang="de-DE" sz="1400" dirty="0"/>
              <a:t>[35]	</a:t>
            </a:r>
            <a:r>
              <a:rPr lang="de-DE" sz="1400" dirty="0">
                <a:hlinkClick r:id="rId4"/>
              </a:rPr>
              <a:t>https://keymediasolutions.com/wp-content/uploads/2016/12/bigstock-141542438.jpg</a:t>
            </a:r>
          </a:p>
          <a:p>
            <a:pPr lvl="0">
              <a:buNone/>
            </a:pPr>
            <a:r>
              <a:rPr lang="de-DE" sz="1400" dirty="0"/>
              <a:t>[36]	http://www.schlüsseldienst-berlin-24.de/</a:t>
            </a:r>
            <a:r>
              <a:rPr lang="de-DE" sz="1400" dirty="0" err="1"/>
              <a:t>wp</a:t>
            </a:r>
            <a:r>
              <a:rPr lang="de-DE" sz="1400" dirty="0"/>
              <a:t>-content/</a:t>
            </a:r>
            <a:r>
              <a:rPr lang="de-DE" sz="1400" dirty="0" err="1"/>
              <a:t>uploads</a:t>
            </a:r>
            <a:r>
              <a:rPr lang="de-DE" sz="1400" dirty="0"/>
              <a:t>/2015/10/fragend-	</a:t>
            </a:r>
            <a:r>
              <a:rPr lang="de-DE" sz="1400" dirty="0" smtClean="0"/>
              <a:t>300x274.jpg</a:t>
            </a:r>
          </a:p>
          <a:p>
            <a:pPr lvl="0">
              <a:buNone/>
            </a:pPr>
            <a:r>
              <a:rPr lang="de-DE" sz="1400" dirty="0"/>
              <a:t>[37]	</a:t>
            </a:r>
            <a:r>
              <a:rPr lang="de-DE" sz="1400" dirty="0">
                <a:hlinkClick r:id="rId5"/>
              </a:rPr>
              <a:t>https://github.com/</a:t>
            </a:r>
          </a:p>
          <a:p>
            <a:pPr lvl="0">
              <a:buNone/>
            </a:pPr>
            <a:r>
              <a:rPr lang="de-DE" sz="1400" dirty="0"/>
              <a:t>[38]	</a:t>
            </a:r>
            <a:r>
              <a:rPr lang="de-DE" sz="1400" dirty="0">
                <a:hlinkClick r:id="rId6"/>
              </a:rPr>
              <a:t>http://gamers-wiki.de/wp-content/uploads/2015/02/gaming-pc-236x300.jpg</a:t>
            </a:r>
          </a:p>
          <a:p>
            <a:pPr lvl="0">
              <a:buNone/>
            </a:pPr>
            <a:r>
              <a:rPr lang="de-DE" sz="1400" dirty="0"/>
              <a:t>[39]	</a:t>
            </a:r>
            <a:r>
              <a:rPr lang="de-DE" sz="1400" dirty="0">
                <a:hlinkClick r:id="rId7"/>
              </a:rPr>
              <a:t>http://sqlbackupfree.com/wp-content/uploads/2013/02/download-button-orange.png</a:t>
            </a:r>
          </a:p>
          <a:p>
            <a:pPr lvl="0">
              <a:buNone/>
            </a:pPr>
            <a:r>
              <a:rPr lang="de-DE" sz="1400" dirty="0"/>
              <a:t>[40]	</a:t>
            </a:r>
            <a:r>
              <a:rPr lang="de-DE" sz="1400" dirty="0">
                <a:hlinkClick r:id="rId8"/>
              </a:rPr>
              <a:t>https://covalence.io/wp-content/uploads/2017/05/code-it.jpeg</a:t>
            </a:r>
          </a:p>
          <a:p>
            <a:pPr lvl="0">
              <a:buNone/>
            </a:pPr>
            <a:r>
              <a:rPr lang="de-DE" sz="1400" dirty="0"/>
              <a:t>[41]	</a:t>
            </a:r>
            <a:r>
              <a:rPr lang="de-DE" sz="1400" dirty="0">
                <a:hlinkClick r:id="rId9"/>
              </a:rPr>
              <a:t>http://blog.printfleet.com/hubfs/Blog%20Feature%20Images/Launch2.jpg</a:t>
            </a:r>
          </a:p>
          <a:p>
            <a:pPr lvl="0">
              <a:buNone/>
            </a:pPr>
            <a:r>
              <a:rPr lang="de-DE" sz="1400" dirty="0"/>
              <a:t>[42]	</a:t>
            </a:r>
            <a:r>
              <a:rPr lang="de-DE" sz="1400" dirty="0">
                <a:hlinkClick r:id="rId10"/>
              </a:rPr>
              <a:t>http://www.digisaurier.de/wp-content/uploads/2016/06/i-want-you-to-open-</a:t>
            </a:r>
          </a:p>
          <a:p>
            <a:pPr lvl="0">
              <a:buNone/>
            </a:pPr>
            <a:r>
              <a:rPr lang="de-DE" sz="1400" dirty="0"/>
              <a:t>[43]	</a:t>
            </a:r>
            <a:r>
              <a:rPr lang="de-DE" sz="1400" dirty="0">
                <a:hlinkClick r:id="rId11"/>
              </a:rPr>
              <a:t>https://</a:t>
            </a:r>
            <a:r>
              <a:rPr lang="de-DE" sz="1400" dirty="0" smtClean="0">
                <a:hlinkClick r:id="rId11"/>
              </a:rPr>
              <a:t>outoftheteakcloset.files.wordpress.com/2013/08/aug8.jpg</a:t>
            </a:r>
            <a:endParaRPr lang="de-DE" sz="1400" dirty="0" smtClean="0"/>
          </a:p>
          <a:p>
            <a:pPr lvl="0">
              <a:buNone/>
            </a:pPr>
            <a:endParaRPr lang="de-DE" sz="1400" dirty="0"/>
          </a:p>
          <a:p>
            <a:pPr lvl="0">
              <a:buNone/>
            </a:pPr>
            <a:endParaRPr lang="de-DE" sz="1400" dirty="0" smtClean="0"/>
          </a:p>
          <a:p>
            <a:pPr lvl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79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Bilderverzeichnis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995745"/>
            <a:ext cx="10515600" cy="294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[44] 	http</a:t>
            </a:r>
            <a:r>
              <a:rPr lang="de-DE" sz="1400" dirty="0"/>
              <a:t>://empathie-test.de/empathie-lernen/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[45] 	http</a:t>
            </a:r>
            <a:r>
              <a:rPr lang="de-DE" sz="1400" dirty="0"/>
              <a:t>://</a:t>
            </a:r>
            <a:r>
              <a:rPr lang="de-DE" sz="1400" dirty="0" smtClean="0"/>
              <a:t>www.finanzen.net/nachricht/aktien/Leasen-lohnt-sich-Leasingbranche-Auf-der-Ueberholspur-4333351 </a:t>
            </a:r>
          </a:p>
          <a:p>
            <a:pPr marL="0" indent="0">
              <a:buNone/>
            </a:pPr>
            <a:r>
              <a:rPr lang="de-DE" sz="1400" dirty="0" smtClean="0"/>
              <a:t>[46] 	https</a:t>
            </a:r>
            <a:r>
              <a:rPr lang="de-DE" sz="1400" dirty="0"/>
              <a:t>://opensource.org/sponsors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[47]	 http</a:t>
            </a:r>
            <a:r>
              <a:rPr lang="de-DE" sz="1400" dirty="0"/>
              <a:t>://2-steps-ahead.de/Implementation.de.html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[48]	 http</a:t>
            </a:r>
            <a:r>
              <a:rPr lang="de-DE" sz="1400" dirty="0"/>
              <a:t>://www.btrf-bangladesh.org/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[49] 	</a:t>
            </a:r>
            <a:r>
              <a:rPr lang="de-DE" sz="1400" dirty="0" smtClean="0">
                <a:hlinkClick r:id="rId2"/>
              </a:rPr>
              <a:t>https</a:t>
            </a:r>
            <a:r>
              <a:rPr lang="de-DE" sz="1400" dirty="0">
                <a:hlinkClick r:id="rId2"/>
              </a:rPr>
              <a:t>://www.casio-europe.com/de/support</a:t>
            </a:r>
            <a:r>
              <a:rPr lang="de-DE" sz="1400" dirty="0" smtClean="0">
                <a:hlinkClick r:id="rId2"/>
              </a:rPr>
              <a:t>/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[50]	 https</a:t>
            </a:r>
            <a:r>
              <a:rPr lang="de-DE" sz="1400" dirty="0"/>
              <a:t>://www.inside-m2m.de/leistungen/entwicklung/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[51]</a:t>
            </a:r>
            <a:r>
              <a:rPr lang="de-DE" sz="1400" dirty="0"/>
              <a:t>	https://opensource.org/sponsors</a:t>
            </a:r>
          </a:p>
        </p:txBody>
      </p:sp>
    </p:spTree>
    <p:extLst>
      <p:ext uri="{BB962C8B-B14F-4D97-AF65-F5344CB8AC3E}">
        <p14:creationId xmlns:p14="http://schemas.microsoft.com/office/powerpoint/2010/main" val="188739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Breitbild</PresentationFormat>
  <Paragraphs>349</Paragraphs>
  <Slides>101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101</vt:i4>
      </vt:variant>
    </vt:vector>
  </HeadingPairs>
  <TitlesOfParts>
    <vt:vector size="108" baseType="lpstr">
      <vt:lpstr>DotumChe</vt:lpstr>
      <vt:lpstr>Microsoft YaHei</vt:lpstr>
      <vt:lpstr>Arial</vt:lpstr>
      <vt:lpstr>Calibri</vt:lpstr>
      <vt:lpstr>Calibri Light</vt:lpstr>
      <vt:lpstr>CordiaUPC</vt:lpstr>
      <vt:lpstr>Office Theme</vt:lpstr>
      <vt:lpstr>   Welche Auswirkung hat Open     Source auf die Industrie</vt:lpstr>
      <vt:lpstr>PowerPoint-Präsentation</vt:lpstr>
      <vt:lpstr>PowerPoint-Präsentation</vt:lpstr>
      <vt:lpstr>Was bedeutet Open Source für die Wirtschaft?</vt:lpstr>
      <vt:lpstr>Neuer Markt</vt:lpstr>
      <vt:lpstr>PowerPoint-Präsentation</vt:lpstr>
      <vt:lpstr>Strategie</vt:lpstr>
      <vt:lpstr>New Economy</vt:lpstr>
      <vt:lpstr>PowerPoint-Präsentation</vt:lpstr>
      <vt:lpstr>New Economy</vt:lpstr>
      <vt:lpstr>New Economy</vt:lpstr>
      <vt:lpstr>Konkurrenz</vt:lpstr>
      <vt:lpstr>Konkurrenz</vt:lpstr>
      <vt:lpstr>Dominierende Softwareunternehmen setzen auf Open Source Software ! </vt:lpstr>
      <vt:lpstr>PowerPoint-Präsentation</vt:lpstr>
      <vt:lpstr>Wie sieht die Partnerschaft aus ?</vt:lpstr>
      <vt:lpstr>Linux-Bash Shell auf Windows integriert</vt:lpstr>
      <vt:lpstr>Warum Open Source?</vt:lpstr>
      <vt:lpstr>Lerne von anderen</vt:lpstr>
      <vt:lpstr>Die Community entwickelt mit!</vt:lpstr>
      <vt:lpstr>PowerPoint-Präsentation</vt:lpstr>
      <vt:lpstr>Sicherheit</vt:lpstr>
      <vt:lpstr>Kostengünstig entwickeln</vt:lpstr>
      <vt:lpstr>Wie groß sind die Marktanteile? </vt:lpstr>
      <vt:lpstr>Wie groß sind die Marktanteile? </vt:lpstr>
      <vt:lpstr>Wie groß sind die Marktanteile? </vt:lpstr>
      <vt:lpstr>Wie groß sind die Marktanteile? </vt:lpstr>
      <vt:lpstr>PowerPoint-Präsentation</vt:lpstr>
      <vt:lpstr>Mit Open Source Geld verdienen ? </vt:lpstr>
      <vt:lpstr>PowerPoint-Präsentation</vt:lpstr>
      <vt:lpstr>PowerPoint-Präsentation</vt:lpstr>
      <vt:lpstr>PowerPoint-Präsentation</vt:lpstr>
      <vt:lpstr>Implementation</vt:lpstr>
      <vt:lpstr>Training</vt:lpstr>
      <vt:lpstr>PowerPoint-Präsentation</vt:lpstr>
      <vt:lpstr>Funktionsentwicklung</vt:lpstr>
      <vt:lpstr>Sponsoring</vt:lpstr>
      <vt:lpstr>Sponsoring</vt:lpstr>
      <vt:lpstr>Warum Sponsoring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Prinzip des Sponsorings</vt:lpstr>
      <vt:lpstr>PowerPoint-Präsentation</vt:lpstr>
      <vt:lpstr>Können wir Studenten von Open Source profitieren? </vt:lpstr>
      <vt:lpstr>Wie steige ich ein ?</vt:lpstr>
      <vt:lpstr>Warum GitHub ?</vt:lpstr>
      <vt:lpstr>Github besteht aus zwei Komponenten</vt:lpstr>
      <vt:lpstr>    GIT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ist dann Github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Die Sache ist also ganz einfach !</vt:lpstr>
      <vt:lpstr>PowerPoint-Präsentation</vt:lpstr>
      <vt:lpstr>PowerPoint-Präsentation</vt:lpstr>
      <vt:lpstr>Ihr seid an der Reihe! </vt:lpstr>
      <vt:lpstr>Fazit</vt:lpstr>
      <vt:lpstr>Folien und Handout</vt:lpstr>
      <vt:lpstr>Bilderverzeichnis</vt:lpstr>
      <vt:lpstr>Bilderverzeichnis</vt:lpstr>
      <vt:lpstr>Bilderverzeichnis</vt:lpstr>
      <vt:lpstr>Bilderverzeichnis</vt:lpstr>
      <vt:lpstr>Textquellen</vt:lpstr>
      <vt:lpstr>Textquellen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und die Wirtschaft</dc:title>
  <dc:creator>Daniel Bilic</dc:creator>
  <cp:lastModifiedBy>Daniel Bilic</cp:lastModifiedBy>
  <cp:revision>92</cp:revision>
  <dcterms:created xsi:type="dcterms:W3CDTF">2017-06-14T21:35:31Z</dcterms:created>
  <dcterms:modified xsi:type="dcterms:W3CDTF">2017-07-25T22:08:12Z</dcterms:modified>
</cp:coreProperties>
</file>