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900990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14834569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679433286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1391367000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44598890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4565860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579261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7406870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1880169001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7950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923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19597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6D3BBD-2FE8-B781-3C06-DD762239A53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0610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0272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9731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AC6045-5414-E066-B0DF-49F71B927CE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96123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62357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08848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F8147D-3EEC-D178-B342-14BA033A2F1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0794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3361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8369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A1F32F-5201-F402-8A4D-D31FBA3F00C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71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5033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37317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633D33-E766-A6B8-B25B-769111FAA02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2430943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675890762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1235080853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46923156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4560550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6756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4277660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813891600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28587569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7421019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269254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439709067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137170529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165298144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2376265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0842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572326911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868156877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33983881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7570025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44680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835364222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774956921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75940251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4085915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574351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579891677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0172345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1655161822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30464714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375058480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9378699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2034901148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432868843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73590180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753348653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146666104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2002963433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29548372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80332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477373390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2072255580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65804669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603863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83889061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8609059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128837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774734413" name="Marcador de conteni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85247971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095581177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596278668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2062773036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703609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950608502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32020692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1209530832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416037469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411902254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646767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1575915960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226103917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1761982673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79474813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023862" name="Título 1"/>
          <p:cNvSpPr>
            <a:spLocks noGrp="1"/>
          </p:cNvSpPr>
          <p:nvPr>
            <p:ph type="ctrTitle"/>
          </p:nvPr>
        </p:nvSpPr>
        <p:spPr bwMode="auto">
          <a:xfrm flipH="0" flipV="0">
            <a:off x="-8299" y="-9247"/>
            <a:ext cx="12216042" cy="1414878"/>
          </a:xfrm>
          <a:prstGeom prst="rect">
            <a:avLst/>
          </a:prstGeom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s-ES" sz="800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Pypolis</a:t>
            </a:r>
            <a:endParaRPr lang="es-ES" sz="4800"/>
          </a:p>
        </p:txBody>
      </p:sp>
      <p:sp>
        <p:nvSpPr>
          <p:cNvPr id="632256606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-8300" y="5511552"/>
            <a:ext cx="12216043" cy="13501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Un proyecto hecho por...</a:t>
            </a:r>
            <a:b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</a:br>
            <a:r>
              <a:rPr lang="es-ES" sz="360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David García</a:t>
            </a:r>
            <a:endParaRPr sz="4800"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1495708497" name=""/>
          <p:cNvPicPr>
            <a:picLocks noChangeAspect="1"/>
          </p:cNvPicPr>
          <p:nvPr/>
        </p:nvPicPr>
        <p:blipFill>
          <a:blip r:embed="rId3"/>
          <a:srcRect l="12102" t="6858" r="13432" b="24685"/>
          <a:stretch/>
        </p:blipFill>
        <p:spPr bwMode="auto">
          <a:xfrm flipH="0" flipV="0">
            <a:off x="4145246" y="1926947"/>
            <a:ext cx="3908948" cy="3593574"/>
          </a:xfrm>
          <a:prstGeom prst="rect">
            <a:avLst/>
          </a:prstGeom>
          <a:effectLst/>
        </p:spPr>
      </p:pic>
      <p:sp>
        <p:nvSpPr>
          <p:cNvPr id="1741706282" name="Título 1"/>
          <p:cNvSpPr>
            <a:spLocks noGrp="1"/>
          </p:cNvSpPr>
          <p:nvPr/>
        </p:nvSpPr>
        <p:spPr bwMode="auto">
          <a:xfrm flipH="0" flipV="0">
            <a:off x="-8299" y="1257669"/>
            <a:ext cx="12216042" cy="823033"/>
          </a:xfrm>
          <a:prstGeom prst="rect">
            <a:avLst/>
          </a:prstGeom>
          <a:ln w="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“Un paseo virtual </a:t>
            </a:r>
            <a:r>
              <a:rPr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por los</a:t>
            </a:r>
            <a:r>
              <a:rPr lang="es-ES" sz="2800" i="1">
                <a:solidFill>
                  <a:schemeClr val="bg1"/>
                </a:solidFill>
                <a:latin typeface="Hack"/>
                <a:ea typeface="Hack"/>
                <a:cs typeface="Hack"/>
              </a:rPr>
              <a:t> lenguajes de programación.”</a:t>
            </a:r>
            <a:endParaRPr sz="2800" i="1">
              <a:latin typeface="Hack"/>
              <a:cs typeface="H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d"/>
      </p:transition>
    </mc:Choice>
    <mc:Fallback>
      <p:transition spd="slow" advClick="1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70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41" fill="hold"/>
                                        <p:tgtEl>
                                          <p:spTgt spid="149570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41" fill="hold"/>
                                        <p:tgtEl>
                                          <p:spTgt spid="149570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41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344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9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90" tmFilter="0, 0; 0.125,0.2665; 0.25,0.4; 0.375,0.465; 0.5,0.5;  0.625,0.535; 0.75,0.6; 0.875,0.7335; 1,1">
                                          <p:stCondLst>
                                            <p:cond delay="49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46" tmFilter="0, 0; 0.125,0.2665; 0.25,0.4; 0.375,0.465; 0.5,0.5;  0.625,0.535; 0.75,0.6; 0.875,0.7335; 1,1">
                                          <p:stCondLst>
                                            <p:cond delay="977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1" tmFilter="0, 0; 0.125,0.2665; 0.25,0.4; 0.375,0.465; 0.5,0.5;  0.625,0.535; 0.75,0.6; 0.875,0.7335; 1,1">
                                          <p:stCondLst>
                                            <p:cond delay="1222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22" decel="500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968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22" decel="50000">
                                          <p:stCondLst>
                                            <p:cond delay="988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1212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22" decel="5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0">
                                          <p:stCondLst>
                                            <p:cond delay="1334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22" decel="50000">
                                          <p:stCondLst>
                                            <p:cond delay="1354"/>
                                          </p:stCondLst>
                                        </p:cTn>
                                        <p:tgtEl>
                                          <p:spTgt spid="11890238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17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3" tmFilter="0, 0; 0.125,0.2665; 0.25,0.4; 0.375,0.465; 0.5,0.5;  0.625,0.535; 0.75,0.6; 0.875,0.7335; 1,1">
                                          <p:stCondLst>
                                            <p:cond delay="603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1" tmFilter="0, 0; 0.125,0.2665; 0.25,0.4; 0.375,0.465; 0.5,0.5;  0.625,0.535; 0.75,0.6; 0.875,0.7335; 1,1">
                                          <p:stCondLst>
                                            <p:cond delay="1203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48" tmFilter="0, 0; 0.125,0.2665; 0.25,0.4; 0.375,0.465; 0.5,0.5;  0.625,0.535; 0.75,0.6; 0.875,0.7335; 1,1">
                                          <p:stCondLst>
                                            <p:cond delay="1505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4">
                                          <p:stCondLst>
                                            <p:cond delay="591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51" decel="50000">
                                          <p:stCondLst>
                                            <p:cond delay="614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4">
                                          <p:stCondLst>
                                            <p:cond delay="1191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51" decel="50000">
                                          <p:stCondLst>
                                            <p:cond delay="1215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4">
                                          <p:stCondLst>
                                            <p:cond delay="1492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" dur="151" decel="50000">
                                          <p:stCondLst>
                                            <p:cond delay="1516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" dur="24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" dur="151" decel="50000">
                                          <p:stCondLst>
                                            <p:cond delay="1666"/>
                                          </p:stCondLst>
                                        </p:cTn>
                                        <p:tgtEl>
                                          <p:spTgt spid="17417062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4034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25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2256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2256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3225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1116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JetBrains Mono"/>
                <a:cs typeface="JetBrains Mono"/>
              </a:rPr>
              <a:t>¿Qué es Pypolis?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1906534366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Novela Visual de exploración de lenguajes de programación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Explorar un poco sobre </a:t>
            </a: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el mundo de la informática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>
                <a:solidFill>
                  <a:schemeClr val="bg1"/>
                </a:solidFill>
                <a:latin typeface="Inconsolata"/>
                <a:cs typeface="Inconsolata"/>
              </a:rPr>
              <a:t>Motor que utiliza Pypolis...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5700175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19499" y="4001293"/>
            <a:ext cx="1238249" cy="1904999"/>
          </a:xfrm>
          <a:prstGeom prst="rect">
            <a:avLst/>
          </a:prstGeom>
        </p:spPr>
      </p:pic>
      <p:sp>
        <p:nvSpPr>
          <p:cNvPr id="197429737" name=""/>
          <p:cNvSpPr/>
          <p:nvPr/>
        </p:nvSpPr>
        <p:spPr bwMode="auto">
          <a:xfrm flipH="0" flipV="0">
            <a:off x="9816473" y="507557"/>
            <a:ext cx="1877312" cy="1438793"/>
          </a:xfrm>
          <a:prstGeom prst="cloud">
            <a:avLst/>
          </a:prstGeom>
          <a:solidFill>
            <a:schemeClr val="tx1"/>
          </a:solidFill>
          <a:ln w="12699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751101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156459" y="628284"/>
            <a:ext cx="1197340" cy="1197340"/>
          </a:xfrm>
          <a:prstGeom prst="rect">
            <a:avLst/>
          </a:prstGeom>
        </p:spPr>
      </p:pic>
      <p:sp>
        <p:nvSpPr>
          <p:cNvPr id="1551238798" name=""/>
          <p:cNvSpPr/>
          <p:nvPr/>
        </p:nvSpPr>
        <p:spPr bwMode="auto">
          <a:xfrm flipH="0" flipV="0">
            <a:off x="7470888" y="626644"/>
            <a:ext cx="939966" cy="7394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split orient="vert" dir="out"/>
      </p:transition>
    </mc:Choice>
    <mc:Fallback>
      <p:transition spd="slow" advClick="1">
        <p:split orient="vert" dir="ou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74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1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5"/>
                                        <p:tgtEl>
                                          <p:spTgt spid="147511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5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69111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911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6911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3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5"/>
                                        <p:tgtEl>
                                          <p:spTgt spid="190653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491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29" fill="hold"/>
                                        <p:tgtEl>
                                          <p:spTgt spid="57001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29" fill="hold"/>
                                        <p:tgtEl>
                                          <p:spTgt spid="57001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29" fill="hold"/>
                                        <p:tgtEl>
                                          <p:spTgt spid="570017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29"/>
                                        <p:tgtEl>
                                          <p:spTgt spid="5700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4633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>
              <a:defRPr/>
            </a:pPr>
            <a:r>
              <a:rPr lang="es-ES" sz="44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¿Qué es Ren'py?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851587387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10515600" cy="1603374"/>
          </a:xfrm>
        </p:spPr>
        <p:txBody>
          <a:bodyPr/>
          <a:lstStyle/>
          <a:p>
            <a:pPr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Motor de novela visual usado en Pypolis</a:t>
            </a:r>
            <a:endParaRPr lang="es-ES" sz="2800" b="0" i="0" u="none" strike="noStrike" cap="none" spc="0">
              <a:solidFill>
                <a:schemeClr val="bg1"/>
              </a:solidFill>
              <a:latin typeface="Inconsolata"/>
              <a:cs typeface="Inconsolata"/>
            </a:endParaRPr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Basado en Python y la biblioteca Pygame</a:t>
            </a:r>
            <a:endParaRPr lang="es-ES" sz="2800" b="0" i="0" u="none" strike="noStrike" cap="none" spc="0">
              <a:solidFill>
                <a:schemeClr val="bg1"/>
              </a:solidFill>
              <a:latin typeface="Inconsolata"/>
              <a:cs typeface="Inconsolata"/>
            </a:endParaRPr>
          </a:p>
          <a:p>
            <a:pPr algn="l"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Inconsolata"/>
                <a:ea typeface="Inconsolata"/>
                <a:cs typeface="Inconsolata"/>
              </a:rPr>
              <a:t>Código abierto, multiplataforma y fácil de usar</a:t>
            </a:r>
            <a:endParaRPr>
              <a:solidFill>
                <a:schemeClr val="bg1"/>
              </a:solidFill>
              <a:latin typeface="Inconsolata"/>
              <a:cs typeface="Inconsolata"/>
            </a:endParaRPr>
          </a:p>
        </p:txBody>
      </p:sp>
      <p:pic>
        <p:nvPicPr>
          <p:cNvPr id="726295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4231" y="4193540"/>
            <a:ext cx="1513359" cy="2328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d"/>
      </p:transition>
    </mc:Choice>
    <mc:Fallback>
      <p:transition spd="slow" advClick="1">
        <p:pull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46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746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746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8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93" fill="hold"/>
                                        <p:tgtEl>
                                          <p:spTgt spid="851587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93" fill="hold"/>
                                        <p:tgtEl>
                                          <p:spTgt spid="851587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893"/>
                                        <p:tgtEl>
                                          <p:spTgt spid="85158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1393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971"/>
                                        <p:tgtEl>
                                          <p:spTgt spid="72629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5081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0194" y="365124"/>
            <a:ext cx="12179053" cy="1956015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s-ES" sz="80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Gameplay de Pypolis</a:t>
            </a:r>
            <a:endParaRPr sz="10000"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337024460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10194" y="2052960"/>
            <a:ext cx="12179053" cy="159982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4000">
                <a:solidFill>
                  <a:schemeClr val="bg1"/>
                </a:solidFill>
                <a:latin typeface="Hack"/>
                <a:ea typeface="Hack"/>
                <a:cs typeface="Hack"/>
              </a:rPr>
              <a:t>¡Aquí os voy a presentar la alpha de Pypolis!</a:t>
            </a:r>
            <a:endParaRPr sz="4800">
              <a:solidFill>
                <a:schemeClr val="bg1"/>
              </a:solidFill>
              <a:latin typeface="Hack"/>
              <a:cs typeface="Hack"/>
            </a:endParaRPr>
          </a:p>
        </p:txBody>
      </p:sp>
      <p:sp>
        <p:nvSpPr>
          <p:cNvPr id="1236470474" name=""/>
          <p:cNvSpPr/>
          <p:nvPr/>
        </p:nvSpPr>
        <p:spPr bwMode="auto">
          <a:xfrm flipH="0" flipV="0">
            <a:off x="306116" y="3486334"/>
            <a:ext cx="4059684" cy="3177463"/>
          </a:xfrm>
          <a:prstGeom prst="cloud">
            <a:avLst/>
          </a:prstGeom>
          <a:solidFill>
            <a:schemeClr val="tx1"/>
          </a:solidFill>
          <a:ln w="12699" cap="flat" cmpd="sng" algn="ctr">
            <a:solidFill>
              <a:schemeClr val="tx1">
                <a:lumMod val="50196"/>
                <a:lumOff val="49804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12199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89386" y="3736019"/>
            <a:ext cx="2400667" cy="2400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4:warp dir="in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0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811"/>
                                        <p:tgtEl>
                                          <p:spTgt spid="77750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11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47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3647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3647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64704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3647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811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988"/>
                                        <p:tgtEl>
                                          <p:spTgt spid="26121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2799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2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77" fill="hold"/>
                                        <p:tgtEl>
                                          <p:spTgt spid="337024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" dur="777" fill="hold"/>
                                        <p:tgtEl>
                                          <p:spTgt spid="337024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4944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chemeClr val="bg1"/>
                </a:solidFill>
                <a:latin typeface="JetBrains Mono"/>
                <a:cs typeface="JetBrains Mono"/>
              </a:rPr>
              <a:t>Licencia del </a:t>
            </a:r>
            <a:r>
              <a:rPr lang="es-ES" sz="4400" b="0" i="0" u="none" strike="noStrike" cap="none" spc="0">
                <a:solidFill>
                  <a:schemeClr val="bg1"/>
                </a:solidFill>
                <a:latin typeface="JetBrains Mono"/>
                <a:ea typeface="JetBrains Mono"/>
                <a:cs typeface="JetBrains Mono"/>
              </a:rPr>
              <a:t>proyecto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sp>
        <p:nvSpPr>
          <p:cNvPr id="1877028094" name="Marcador de contenido 2"/>
          <p:cNvSpPr>
            <a:spLocks noGrp="1"/>
          </p:cNvSpPr>
          <p:nvPr>
            <p:ph idx="1"/>
          </p:nvPr>
        </p:nvSpPr>
        <p:spPr bwMode="auto">
          <a:xfrm flipH="0" flipV="0">
            <a:off x="1434319" y="1690687"/>
            <a:ext cx="9321553" cy="48473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l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Hack"/>
                <a:ea typeface="Hack"/>
                <a:cs typeface="Hack"/>
              </a:rPr>
              <a:t>Copyright (c) 2025 David</a:t>
            </a:r>
            <a:endParaRPr sz="100">
              <a:solidFill>
                <a:schemeClr val="bg1"/>
              </a:solidFill>
              <a:latin typeface="Hack"/>
              <a:cs typeface="Hack"/>
            </a:endParaRPr>
          </a:p>
          <a:p>
            <a:pPr marL="0" indent="0" algn="l">
              <a:buFont typeface="Arial"/>
              <a:buNone/>
              <a:defRPr/>
            </a:pPr>
            <a:endParaRPr sz="2800">
              <a:solidFill>
                <a:schemeClr val="bg1"/>
              </a:solidFill>
              <a:latin typeface="Hack"/>
              <a:cs typeface="Hack"/>
            </a:endParaRPr>
          </a:p>
          <a:p>
            <a:pPr marL="0" indent="0" algn="l">
              <a:buFont typeface="Arial"/>
              <a:buNone/>
              <a:defRPr/>
            </a:pPr>
            <a:r>
              <a:rPr lang="es-ES" sz="2800" b="0" i="0" u="none" strike="noStrike" cap="none" spc="0">
                <a:solidFill>
                  <a:schemeClr val="bg1"/>
                </a:solidFill>
                <a:latin typeface="Hack"/>
                <a:ea typeface="Hack"/>
                <a:cs typeface="Hack"/>
              </a:rPr>
              <a:t>Este proyecto está licenciado bajo los términos de la Licencia MIT.</a:t>
            </a:r>
            <a:endParaRPr>
              <a:solidFill>
                <a:schemeClr val="bg1"/>
              </a:solidFill>
              <a:latin typeface="Hack"/>
              <a:cs typeface="H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u"/>
      </p:transition>
    </mc:Choice>
    <mc:Fallback>
      <p:transition spd="slow" advClick="1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305"/>
                                        <p:tgtEl>
                                          <p:spTgt spid="153649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" fill="hold">
                            <p:stCondLst>
                              <p:cond delay="1305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0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7702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702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7028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8770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58487"/>
            </a:gs>
            <a:gs pos="40000">
              <a:srgbClr val="10545E"/>
            </a:gs>
            <a:gs pos="100000">
              <a:srgbClr val="1B2335"/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0485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472" y="2766218"/>
            <a:ext cx="12179053" cy="1325562"/>
          </a:xfrm>
        </p:spPr>
        <p:txBody>
          <a:bodyPr/>
          <a:lstStyle/>
          <a:p>
            <a:pPr algn="ctr">
              <a:defRPr/>
            </a:pPr>
            <a:r>
              <a:rPr sz="3600">
                <a:solidFill>
                  <a:schemeClr val="bg1"/>
                </a:solidFill>
                <a:latin typeface="JetBrains Mono"/>
                <a:cs typeface="JetBrains Mono"/>
              </a:rPr>
              <a:t>¡Muchas gracias por ver este proyecto y atender a la presentación!</a:t>
            </a:r>
            <a:endParaRPr>
              <a:solidFill>
                <a:schemeClr val="bg1"/>
              </a:solidFill>
              <a:latin typeface="JetBrains Mono"/>
              <a:cs typeface="JetBrains Mono"/>
            </a:endParaRPr>
          </a:p>
        </p:txBody>
      </p:sp>
      <p:pic>
        <p:nvPicPr>
          <p:cNvPr id="1326782255" name=""/>
          <p:cNvPicPr>
            <a:picLocks noChangeAspect="1"/>
          </p:cNvPicPr>
          <p:nvPr/>
        </p:nvPicPr>
        <p:blipFill>
          <a:blip r:embed="rId3"/>
          <a:srcRect l="6193" t="6236" r="7079" b="7921"/>
          <a:stretch/>
        </p:blipFill>
        <p:spPr bwMode="auto">
          <a:xfrm flipH="0" flipV="0">
            <a:off x="997086" y="4823669"/>
            <a:ext cx="1712752" cy="1695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heel spokes="1"/>
      </p:transition>
    </mc:Choice>
    <mc:Fallback>
      <p:transition spd="slow" advClick="1">
        <p:wheel spokes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828048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2804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2000" fill="hold"/>
                                        <p:tgtEl>
                                          <p:spTgt spid="82804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</cp:revision>
  <dcterms:modified xsi:type="dcterms:W3CDTF">2025-06-01T20:40:41Z</dcterms:modified>
</cp:coreProperties>
</file>