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5646331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3613850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899619165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1026325562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360796821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25367612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8158890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71299251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1571411689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53901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8252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775558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6D3BBD-2FE8-B781-3C06-DD762239A535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0225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93955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5129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AC6045-5414-E066-B0DF-49F71B927CE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06751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777253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51707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F8147D-3EEC-D178-B342-14BA033A2F1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1853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88820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95794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A1F32F-5201-F402-8A4D-D31FBA3F00C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22047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04545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99520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633D33-E766-A6B8-B25B-769111FAA02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8501158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453639696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Haga clic para modificar el estilo de subtítulo del patrón</a:t>
            </a:r>
            <a:endParaRPr lang="es-ES"/>
          </a:p>
        </p:txBody>
      </p:sp>
      <p:sp>
        <p:nvSpPr>
          <p:cNvPr id="1773772580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456157383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90239556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ítulo y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586605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712970736" name="Marcador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252248616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328479270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208006503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ítulo vertical y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1392818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579206711" name="Marcador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1722281823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080709614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54015328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12082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1592295638" name="Marcador de conteni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93571410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958487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94552672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Encabezado de sec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5628778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24393558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107682684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80533818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327918058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5528009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1493977004" name="Marcador de conteni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131892051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178461459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934997332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45396189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7228905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2059518042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925011029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1919129944" name="Marcador de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2006432376" name="Marcador de conteni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1437484534" name="Marcador de fech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839453173" name="Marcador de pie de pá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23526846" name="Marcador de número de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olo el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5650318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2016536303" name="Marcador de fech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835169970" name="Marcador de pie de pá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828814327" name="Marcador de número de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En bl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129302" name="Marcador de fech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28189506" name="Marcador de pie de pá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476944415" name="Marcador de número de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ido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312115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140568441" name="Marcador de conteni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733968826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644012802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74998863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02081264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n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741453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404466679" name="Marcador de posición de imagen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Haga clic en el icono para agregar una imagen</a:t>
            </a:r>
            <a:endParaRPr lang="es-ES"/>
          </a:p>
        </p:txBody>
      </p:sp>
      <p:sp>
        <p:nvSpPr>
          <p:cNvPr id="573440710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298960129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883378160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37238995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>
          <a:gsLst>
            <a:gs pos="0">
              <a:srgbClr val="058487"/>
            </a:gs>
            <a:gs pos="40000">
              <a:srgbClr val="10545E"/>
            </a:gs>
            <a:gs pos="100000">
              <a:srgbClr val="1B2335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8016454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2081363292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232960499" name="Marcador de fech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220517430" name="Marcador de pie de pá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97138197" name="Marcador de número de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1561390" name="Título 1"/>
          <p:cNvSpPr>
            <a:spLocks noGrp="1"/>
          </p:cNvSpPr>
          <p:nvPr>
            <p:ph type="ctrTitle"/>
          </p:nvPr>
        </p:nvSpPr>
        <p:spPr bwMode="auto">
          <a:xfrm flipH="0" flipV="0">
            <a:off x="-8299" y="-9247"/>
            <a:ext cx="12216042" cy="1414878"/>
          </a:xfrm>
          <a:prstGeom prst="rect">
            <a:avLst/>
          </a:prstGeom>
          <a:ln w="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s-ES" sz="8000">
                <a:solidFill>
                  <a:schemeClr val="bg1"/>
                </a:solidFill>
                <a:latin typeface="JetBrains Mono"/>
                <a:ea typeface="JetBrains Mono"/>
                <a:cs typeface="JetBrains Mono"/>
              </a:rPr>
              <a:t>Pypolis</a:t>
            </a:r>
            <a:endParaRPr lang="es-ES" sz="4800"/>
          </a:p>
        </p:txBody>
      </p:sp>
      <p:sp>
        <p:nvSpPr>
          <p:cNvPr id="1567735070" name="Subtítulo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-8300" y="5511552"/>
            <a:ext cx="12216043" cy="135014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s-ES" sz="3600">
                <a:solidFill>
                  <a:schemeClr val="bg1"/>
                </a:solidFill>
                <a:latin typeface="Inconsolata"/>
                <a:ea typeface="Inconsolata"/>
                <a:cs typeface="Inconsolata"/>
              </a:rPr>
              <a:t>Un proyecto hecho por...</a:t>
            </a:r>
            <a:br>
              <a:rPr lang="es-ES" sz="3600">
                <a:solidFill>
                  <a:schemeClr val="bg1"/>
                </a:solidFill>
                <a:latin typeface="Inconsolata"/>
                <a:ea typeface="Inconsolata"/>
                <a:cs typeface="Inconsolata"/>
              </a:rPr>
            </a:br>
            <a:r>
              <a:rPr lang="es-ES" sz="3600">
                <a:solidFill>
                  <a:schemeClr val="bg1"/>
                </a:solidFill>
                <a:latin typeface="Inconsolata"/>
                <a:ea typeface="Inconsolata"/>
                <a:cs typeface="Inconsolata"/>
              </a:rPr>
              <a:t>David García</a:t>
            </a:r>
            <a:endParaRPr sz="4800">
              <a:solidFill>
                <a:schemeClr val="bg1"/>
              </a:solidFill>
              <a:latin typeface="Inconsolata"/>
              <a:cs typeface="Inconsolata"/>
            </a:endParaRPr>
          </a:p>
        </p:txBody>
      </p:sp>
      <p:pic>
        <p:nvPicPr>
          <p:cNvPr id="559562589" name=""/>
          <p:cNvPicPr>
            <a:picLocks noChangeAspect="1"/>
          </p:cNvPicPr>
          <p:nvPr/>
        </p:nvPicPr>
        <p:blipFill>
          <a:blip r:embed="rId3"/>
          <a:srcRect l="12102" t="6858" r="13432" b="24685"/>
          <a:stretch/>
        </p:blipFill>
        <p:spPr bwMode="auto">
          <a:xfrm flipH="0" flipV="0">
            <a:off x="4145246" y="1926947"/>
            <a:ext cx="3908948" cy="3593574"/>
          </a:xfrm>
          <a:prstGeom prst="rect">
            <a:avLst/>
          </a:prstGeom>
          <a:effectLst/>
        </p:spPr>
      </p:pic>
      <p:sp>
        <p:nvSpPr>
          <p:cNvPr id="1717331004" name="Título 1"/>
          <p:cNvSpPr>
            <a:spLocks noGrp="1"/>
          </p:cNvSpPr>
          <p:nvPr/>
        </p:nvSpPr>
        <p:spPr bwMode="auto">
          <a:xfrm flipH="0" flipV="0">
            <a:off x="-8299" y="1257669"/>
            <a:ext cx="12216042" cy="823033"/>
          </a:xfrm>
          <a:prstGeom prst="rect">
            <a:avLst/>
          </a:prstGeom>
          <a:ln w="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2800" i="1">
                <a:solidFill>
                  <a:schemeClr val="bg1"/>
                </a:solidFill>
                <a:latin typeface="Hack"/>
                <a:ea typeface="Hack"/>
                <a:cs typeface="Hack"/>
              </a:rPr>
              <a:t>“Un paseo virtual </a:t>
            </a:r>
            <a:r>
              <a:rPr sz="2800" i="1">
                <a:solidFill>
                  <a:schemeClr val="bg1"/>
                </a:solidFill>
                <a:latin typeface="Hack"/>
                <a:ea typeface="Hack"/>
                <a:cs typeface="Hack"/>
              </a:rPr>
              <a:t>por los</a:t>
            </a:r>
            <a:r>
              <a:rPr lang="es-ES" sz="2800" i="1">
                <a:solidFill>
                  <a:schemeClr val="bg1"/>
                </a:solidFill>
                <a:latin typeface="Hack"/>
                <a:ea typeface="Hack"/>
                <a:cs typeface="Hack"/>
              </a:rPr>
              <a:t> lenguajes de programación.”</a:t>
            </a:r>
            <a:endParaRPr sz="2800" i="1">
              <a:latin typeface="Hack"/>
              <a:cs typeface="H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d"/>
      </p:transition>
    </mc:Choice>
    <mc:Fallback>
      <p:transition spd="slow" advClick="1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56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41" fill="hold"/>
                                        <p:tgtEl>
                                          <p:spTgt spid="559562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41" fill="hold"/>
                                        <p:tgtEl>
                                          <p:spTgt spid="559562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41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1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1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134156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46" tmFilter="0, 0; 0.125,0.2665; 0.25,0.4; 0.375,0.465; 0.5,0.5;  0.625,0.535; 0.75,0.6; 0.875,0.7335; 1,1">
                                          <p:stCondLst>
                                            <p:cond delay="977"/>
                                          </p:stCondLst>
                                        </p:cTn>
                                        <p:tgtEl>
                                          <p:spTgt spid="134156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1" tmFilter="0, 0; 0.125,0.2665; 0.25,0.4; 0.375,0.465; 0.5,0.5;  0.625,0.535; 0.75,0.6; 0.875,0.7335; 1,1">
                                          <p:stCondLst>
                                            <p:cond delay="1222"/>
                                          </p:stCondLst>
                                        </p:cTn>
                                        <p:tgtEl>
                                          <p:spTgt spid="134156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0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3415613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22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613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0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13415613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22" decel="50000">
                                          <p:stCondLst>
                                            <p:cond delay="988"/>
                                          </p:stCondLst>
                                        </p:cTn>
                                        <p:tgtEl>
                                          <p:spTgt spid="13415613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0">
                                          <p:stCondLst>
                                            <p:cond delay="1212"/>
                                          </p:stCondLst>
                                        </p:cTn>
                                        <p:tgtEl>
                                          <p:spTgt spid="13415613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22" decel="5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13415613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0">
                                          <p:stCondLst>
                                            <p:cond delay="1334"/>
                                          </p:stCondLst>
                                        </p:cTn>
                                        <p:tgtEl>
                                          <p:spTgt spid="13415613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22" decel="50000">
                                          <p:stCondLst>
                                            <p:cond delay="1354"/>
                                          </p:stCondLst>
                                        </p:cTn>
                                        <p:tgtEl>
                                          <p:spTgt spid="13415613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17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33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33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6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33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33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3" tmFilter="0, 0; 0.125,0.2665; 0.25,0.4; 0.375,0.465; 0.5,0.5;  0.625,0.535; 0.75,0.6; 0.875,0.7335; 1,1">
                                          <p:stCondLst>
                                            <p:cond delay="603"/>
                                          </p:stCondLst>
                                        </p:cTn>
                                        <p:tgtEl>
                                          <p:spTgt spid="171733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1" tmFilter="0, 0; 0.125,0.2665; 0.25,0.4; 0.375,0.465; 0.5,0.5;  0.625,0.535; 0.75,0.6; 0.875,0.7335; 1,1">
                                          <p:stCondLst>
                                            <p:cond delay="1203"/>
                                          </p:stCondLst>
                                        </p:cTn>
                                        <p:tgtEl>
                                          <p:spTgt spid="171733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48" tmFilter="0, 0; 0.125,0.2665; 0.25,0.4; 0.375,0.465; 0.5,0.5;  0.625,0.535; 0.75,0.6; 0.875,0.7335; 1,1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171733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4">
                                          <p:stCondLst>
                                            <p:cond delay="591"/>
                                          </p:stCondLst>
                                        </p:cTn>
                                        <p:tgtEl>
                                          <p:spTgt spid="17173310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51" decel="50000">
                                          <p:stCondLst>
                                            <p:cond delay="614"/>
                                          </p:stCondLst>
                                        </p:cTn>
                                        <p:tgtEl>
                                          <p:spTgt spid="1717331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4">
                                          <p:stCondLst>
                                            <p:cond delay="1191"/>
                                          </p:stCondLst>
                                        </p:cTn>
                                        <p:tgtEl>
                                          <p:spTgt spid="17173310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51" decel="50000">
                                          <p:stCondLst>
                                            <p:cond delay="1215"/>
                                          </p:stCondLst>
                                        </p:cTn>
                                        <p:tgtEl>
                                          <p:spTgt spid="1717331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4">
                                          <p:stCondLst>
                                            <p:cond delay="1492"/>
                                          </p:stCondLst>
                                        </p:cTn>
                                        <p:tgtEl>
                                          <p:spTgt spid="17173310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" dur="151" decel="50000">
                                          <p:stCondLst>
                                            <p:cond delay="1516"/>
                                          </p:stCondLst>
                                        </p:cTn>
                                        <p:tgtEl>
                                          <p:spTgt spid="17173310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" dur="24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173310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" dur="151" decel="50000">
                                          <p:stCondLst>
                                            <p:cond delay="1666"/>
                                          </p:stCondLst>
                                        </p:cTn>
                                        <p:tgtEl>
                                          <p:spTgt spid="17173310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4034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3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7735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7735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56773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58487"/>
            </a:gs>
            <a:gs pos="40000">
              <a:srgbClr val="10545E"/>
            </a:gs>
            <a:gs pos="100000">
              <a:srgbClr val="1B2335"/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95635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JetBrains Mono"/>
                <a:cs typeface="JetBrains Mono"/>
              </a:rPr>
              <a:t>¿Qué es Pypolis?</a:t>
            </a:r>
            <a:endParaRPr>
              <a:solidFill>
                <a:schemeClr val="bg1"/>
              </a:solidFill>
              <a:latin typeface="JetBrains Mono"/>
              <a:cs typeface="JetBrains Mono"/>
            </a:endParaRPr>
          </a:p>
        </p:txBody>
      </p:sp>
      <p:sp>
        <p:nvSpPr>
          <p:cNvPr id="1823856362" name="Marcador de conteni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Inconsolata"/>
                <a:cs typeface="Inconsolata"/>
              </a:rPr>
              <a:t>Novela Visual de exploración de lenguajes de programación</a:t>
            </a:r>
            <a:endParaRPr>
              <a:solidFill>
                <a:schemeClr val="bg1"/>
              </a:solidFill>
              <a:latin typeface="Inconsolata"/>
              <a:cs typeface="Inconsolata"/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  <a:latin typeface="Inconsolata"/>
                <a:cs typeface="Inconsolata"/>
              </a:rPr>
              <a:t>Explorar un poco sobre </a:t>
            </a:r>
            <a:r>
              <a:rPr>
                <a:solidFill>
                  <a:schemeClr val="bg1"/>
                </a:solidFill>
                <a:latin typeface="Inconsolata"/>
                <a:cs typeface="Inconsolata"/>
              </a:rPr>
              <a:t>el mundo de la informática</a:t>
            </a:r>
            <a:endParaRPr>
              <a:solidFill>
                <a:schemeClr val="bg1"/>
              </a:solidFill>
              <a:latin typeface="Inconsolata"/>
              <a:cs typeface="Inconsolata"/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  <a:latin typeface="Inconsolata"/>
                <a:cs typeface="Inconsolata"/>
              </a:rPr>
              <a:t>Motor que utiliza Pypolis...</a:t>
            </a:r>
            <a:endParaRPr>
              <a:solidFill>
                <a:schemeClr val="bg1"/>
              </a:solidFill>
              <a:latin typeface="Inconsolata"/>
              <a:cs typeface="Inconsolata"/>
            </a:endParaRPr>
          </a:p>
        </p:txBody>
      </p:sp>
      <p:pic>
        <p:nvPicPr>
          <p:cNvPr id="9804742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19499" y="4001293"/>
            <a:ext cx="1238249" cy="1904999"/>
          </a:xfrm>
          <a:prstGeom prst="rect">
            <a:avLst/>
          </a:prstGeom>
        </p:spPr>
      </p:pic>
      <p:sp>
        <p:nvSpPr>
          <p:cNvPr id="1335267825" name=""/>
          <p:cNvSpPr/>
          <p:nvPr/>
        </p:nvSpPr>
        <p:spPr bwMode="auto">
          <a:xfrm flipH="0" flipV="0">
            <a:off x="9816473" y="507557"/>
            <a:ext cx="1877312" cy="1438793"/>
          </a:xfrm>
          <a:prstGeom prst="cloud">
            <a:avLst/>
          </a:prstGeom>
          <a:solidFill>
            <a:schemeClr val="tx1"/>
          </a:solidFill>
          <a:ln w="12699" cap="flat" cmpd="sng" algn="ctr">
            <a:solidFill>
              <a:schemeClr val="tx1">
                <a:lumMod val="50196"/>
                <a:lumOff val="49804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4505746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156459" y="628284"/>
            <a:ext cx="1197340" cy="1197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split orient="vert" dir="out"/>
      </p:transition>
    </mc:Choice>
    <mc:Fallback>
      <p:transition spd="slow" advClick="1">
        <p:split orient="vert" dir="ou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6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3526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5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5"/>
                                        <p:tgtEl>
                                          <p:spTgt spid="184505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5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9563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956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956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5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8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905"/>
                                        <p:tgtEl>
                                          <p:spTgt spid="18238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491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47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29" fill="hold"/>
                                        <p:tgtEl>
                                          <p:spTgt spid="980474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29" fill="hold"/>
                                        <p:tgtEl>
                                          <p:spTgt spid="980474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29" fill="hold"/>
                                        <p:tgtEl>
                                          <p:spTgt spid="9804742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529"/>
                                        <p:tgtEl>
                                          <p:spTgt spid="98047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58487"/>
            </a:gs>
            <a:gs pos="40000">
              <a:srgbClr val="10545E"/>
            </a:gs>
            <a:gs pos="100000">
              <a:srgbClr val="1B2335"/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169569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r">
              <a:defRPr/>
            </a:pPr>
            <a:r>
              <a:rPr lang="es-ES" sz="4400" b="0" i="0" u="none" strike="noStrike" cap="none" spc="0">
                <a:solidFill>
                  <a:schemeClr val="bg1"/>
                </a:solidFill>
                <a:latin typeface="JetBrains Mono"/>
                <a:ea typeface="JetBrains Mono"/>
                <a:cs typeface="JetBrains Mono"/>
              </a:rPr>
              <a:t>¿Qué es Ren'py?</a:t>
            </a:r>
            <a:endParaRPr>
              <a:solidFill>
                <a:schemeClr val="bg1"/>
              </a:solidFill>
              <a:latin typeface="JetBrains Mono"/>
              <a:cs typeface="JetBrains Mono"/>
            </a:endParaRPr>
          </a:p>
        </p:txBody>
      </p:sp>
      <p:sp>
        <p:nvSpPr>
          <p:cNvPr id="384983257" name="Marcador de contenido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1603374"/>
          </a:xfrm>
        </p:spPr>
        <p:txBody>
          <a:bodyPr/>
          <a:lstStyle/>
          <a:p>
            <a:pPr>
              <a:defRPr/>
            </a:pPr>
            <a:r>
              <a:rPr lang="es-ES" sz="2800" b="0" i="0" u="none" strike="noStrike" cap="none" spc="0">
                <a:solidFill>
                  <a:schemeClr val="bg1"/>
                </a:solidFill>
                <a:latin typeface="Inconsolata"/>
                <a:ea typeface="Inconsolata"/>
                <a:cs typeface="Inconsolata"/>
              </a:rPr>
              <a:t>Motor de novela visual usado en Pypolis</a:t>
            </a:r>
            <a:endParaRPr lang="es-ES" sz="2800" b="0" i="0" u="none" strike="noStrike" cap="none" spc="0">
              <a:solidFill>
                <a:schemeClr val="bg1"/>
              </a:solidFill>
              <a:latin typeface="Inconsolata"/>
              <a:cs typeface="Inconsolata"/>
            </a:endParaRPr>
          </a:p>
          <a:p>
            <a:pPr>
              <a:defRPr/>
            </a:pPr>
            <a:r>
              <a:rPr lang="es-ES" sz="2800" b="0" i="0" u="none" strike="noStrike" cap="none" spc="0">
                <a:solidFill>
                  <a:schemeClr val="bg1"/>
                </a:solidFill>
                <a:latin typeface="Inconsolata"/>
                <a:ea typeface="Inconsolata"/>
                <a:cs typeface="Inconsolata"/>
              </a:rPr>
              <a:t>Basado en Python y la biblioteca Pygame</a:t>
            </a:r>
            <a:endParaRPr lang="es-ES" sz="2800" b="0" i="0" u="none" strike="noStrike" cap="none" spc="0">
              <a:solidFill>
                <a:schemeClr val="bg1"/>
              </a:solidFill>
              <a:latin typeface="Inconsolata"/>
              <a:cs typeface="Inconsolata"/>
            </a:endParaRPr>
          </a:p>
          <a:p>
            <a:pPr algn="l">
              <a:defRPr/>
            </a:pPr>
            <a:r>
              <a:rPr lang="es-ES" sz="2800" b="0" i="0" u="none" strike="noStrike" cap="none" spc="0">
                <a:solidFill>
                  <a:schemeClr val="bg1"/>
                </a:solidFill>
                <a:latin typeface="Inconsolata"/>
                <a:ea typeface="Inconsolata"/>
                <a:cs typeface="Inconsolata"/>
              </a:rPr>
              <a:t>Código abierto, multiplataforma y fácil de usar</a:t>
            </a:r>
            <a:endParaRPr>
              <a:solidFill>
                <a:schemeClr val="bg1"/>
              </a:solidFill>
              <a:latin typeface="Inconsolata"/>
              <a:cs typeface="Inconsolata"/>
            </a:endParaRPr>
          </a:p>
        </p:txBody>
      </p:sp>
      <p:pic>
        <p:nvPicPr>
          <p:cNvPr id="14706971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04231" y="4193540"/>
            <a:ext cx="1513359" cy="2328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ll dir="d"/>
      </p:transition>
    </mc:Choice>
    <mc:Fallback>
      <p:transition spd="slow" advClick="1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69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1695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6169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98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93" fill="hold"/>
                                        <p:tgtEl>
                                          <p:spTgt spid="384983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93" fill="hold"/>
                                        <p:tgtEl>
                                          <p:spTgt spid="384983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893"/>
                                        <p:tgtEl>
                                          <p:spTgt spid="38498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1393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69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971"/>
                                        <p:tgtEl>
                                          <p:spTgt spid="147069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58487"/>
            </a:gs>
            <a:gs pos="40000">
              <a:srgbClr val="10545E"/>
            </a:gs>
            <a:gs pos="100000">
              <a:srgbClr val="1B2335"/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71429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0194" y="365124"/>
            <a:ext cx="12179053" cy="195601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es-ES" sz="8000" b="0" i="0" u="none" strike="noStrike" cap="none" spc="0">
                <a:solidFill>
                  <a:schemeClr val="bg1"/>
                </a:solidFill>
                <a:latin typeface="JetBrains Mono"/>
                <a:ea typeface="JetBrains Mono"/>
                <a:cs typeface="JetBrains Mono"/>
              </a:rPr>
              <a:t>Gameplay de Pypolis</a:t>
            </a:r>
            <a:endParaRPr sz="10000">
              <a:solidFill>
                <a:schemeClr val="bg1"/>
              </a:solidFill>
              <a:latin typeface="JetBrains Mono"/>
              <a:cs typeface="JetBrains Mono"/>
            </a:endParaRPr>
          </a:p>
        </p:txBody>
      </p:sp>
      <p:sp>
        <p:nvSpPr>
          <p:cNvPr id="505250104" name="Marcador de contenido 2"/>
          <p:cNvSpPr>
            <a:spLocks noGrp="1"/>
          </p:cNvSpPr>
          <p:nvPr>
            <p:ph idx="1"/>
          </p:nvPr>
        </p:nvSpPr>
        <p:spPr bwMode="auto">
          <a:xfrm flipH="0" flipV="0">
            <a:off x="10194" y="2052960"/>
            <a:ext cx="12179053" cy="159982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 algn="ctr">
              <a:buFont typeface="Arial"/>
              <a:buNone/>
              <a:defRPr/>
            </a:pPr>
            <a:r>
              <a:rPr sz="4000">
                <a:solidFill>
                  <a:schemeClr val="bg1"/>
                </a:solidFill>
                <a:latin typeface="Hack"/>
                <a:ea typeface="Hack"/>
                <a:cs typeface="Hack"/>
              </a:rPr>
              <a:t>¡Aquí os voy a presentar la alpha de Pypolis!</a:t>
            </a:r>
            <a:endParaRPr sz="4800">
              <a:solidFill>
                <a:schemeClr val="bg1"/>
              </a:solidFill>
              <a:latin typeface="Hack"/>
              <a:cs typeface="Hack"/>
            </a:endParaRPr>
          </a:p>
        </p:txBody>
      </p:sp>
      <p:sp>
        <p:nvSpPr>
          <p:cNvPr id="1579102840" name=""/>
          <p:cNvSpPr/>
          <p:nvPr/>
        </p:nvSpPr>
        <p:spPr bwMode="auto">
          <a:xfrm flipH="0" flipV="0">
            <a:off x="306116" y="3486334"/>
            <a:ext cx="4059684" cy="3177463"/>
          </a:xfrm>
          <a:prstGeom prst="cloud">
            <a:avLst/>
          </a:prstGeom>
          <a:solidFill>
            <a:schemeClr val="tx1"/>
          </a:solidFill>
          <a:ln w="12699" cap="flat" cmpd="sng" algn="ctr">
            <a:solidFill>
              <a:schemeClr val="tx1">
                <a:lumMod val="50196"/>
                <a:lumOff val="49804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698568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89386" y="3736019"/>
            <a:ext cx="2400667" cy="2400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4:warp dir="in"/>
      </p:transition>
    </mc:Choice>
    <mc:Fallback>
      <p:transition spd="slow" advClick="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811"/>
                                        <p:tgtEl>
                                          <p:spTgt spid="49071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11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0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79102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79102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791028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7910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11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85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988"/>
                                        <p:tgtEl>
                                          <p:spTgt spid="156985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2799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25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77" fill="hold"/>
                                        <p:tgtEl>
                                          <p:spTgt spid="505250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" dur="777" fill="hold"/>
                                        <p:tgtEl>
                                          <p:spTgt spid="505250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58487"/>
            </a:gs>
            <a:gs pos="40000">
              <a:srgbClr val="10545E"/>
            </a:gs>
            <a:gs pos="100000">
              <a:srgbClr val="1B2335"/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2398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chemeClr val="bg1"/>
                </a:solidFill>
                <a:latin typeface="JetBrains Mono"/>
                <a:cs typeface="JetBrains Mono"/>
              </a:rPr>
              <a:t>Licencia del </a:t>
            </a:r>
            <a:r>
              <a:rPr lang="es-ES" sz="4400" b="0" i="0" u="none" strike="noStrike" cap="none" spc="0">
                <a:solidFill>
                  <a:schemeClr val="bg1"/>
                </a:solidFill>
                <a:latin typeface="JetBrains Mono"/>
                <a:ea typeface="JetBrains Mono"/>
                <a:cs typeface="JetBrains Mono"/>
              </a:rPr>
              <a:t>proyecto</a:t>
            </a:r>
            <a:endParaRPr>
              <a:solidFill>
                <a:schemeClr val="bg1"/>
              </a:solidFill>
              <a:latin typeface="JetBrains Mono"/>
              <a:cs typeface="JetBrains Mono"/>
            </a:endParaRPr>
          </a:p>
        </p:txBody>
      </p:sp>
      <p:sp>
        <p:nvSpPr>
          <p:cNvPr id="1589568948" name="Marcador de contenido 2"/>
          <p:cNvSpPr>
            <a:spLocks noGrp="1"/>
          </p:cNvSpPr>
          <p:nvPr>
            <p:ph idx="1"/>
          </p:nvPr>
        </p:nvSpPr>
        <p:spPr bwMode="auto">
          <a:xfrm flipH="0" flipV="0">
            <a:off x="1434319" y="1690687"/>
            <a:ext cx="9321553" cy="484734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l">
              <a:buFont typeface="Arial"/>
              <a:buNone/>
              <a:defRPr/>
            </a:pPr>
            <a:r>
              <a:rPr lang="es-ES" sz="2800" b="0" i="0" u="none" strike="noStrike" cap="none" spc="0">
                <a:solidFill>
                  <a:schemeClr val="bg1"/>
                </a:solidFill>
                <a:latin typeface="Hack"/>
                <a:ea typeface="Hack"/>
                <a:cs typeface="Hack"/>
              </a:rPr>
              <a:t>Copyright (c) 2025 David</a:t>
            </a:r>
            <a:endParaRPr sz="100">
              <a:solidFill>
                <a:schemeClr val="bg1"/>
              </a:solidFill>
              <a:latin typeface="Hack"/>
              <a:cs typeface="Hack"/>
            </a:endParaRPr>
          </a:p>
          <a:p>
            <a:pPr marL="0" indent="0" algn="l">
              <a:buFont typeface="Arial"/>
              <a:buNone/>
              <a:defRPr/>
            </a:pPr>
            <a:endParaRPr sz="2800">
              <a:solidFill>
                <a:schemeClr val="bg1"/>
              </a:solidFill>
              <a:latin typeface="Hack"/>
              <a:cs typeface="Hack"/>
            </a:endParaRPr>
          </a:p>
          <a:p>
            <a:pPr marL="0" indent="0" algn="l">
              <a:buFont typeface="Arial"/>
              <a:buNone/>
              <a:defRPr/>
            </a:pPr>
            <a:r>
              <a:rPr lang="es-ES" sz="2800" b="0" i="0" u="none" strike="noStrike" cap="none" spc="0">
                <a:solidFill>
                  <a:schemeClr val="bg1"/>
                </a:solidFill>
                <a:latin typeface="Hack"/>
                <a:ea typeface="Hack"/>
                <a:cs typeface="Hack"/>
              </a:rPr>
              <a:t>Este proyecto está licenciado bajo los términos de la Licencia MIT.</a:t>
            </a:r>
            <a:endParaRPr>
              <a:solidFill>
                <a:schemeClr val="bg1"/>
              </a:solidFill>
              <a:latin typeface="Hack"/>
              <a:cs typeface="H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u"/>
      </p:transition>
    </mc:Choice>
    <mc:Fallback>
      <p:transition spd="slow" advClick="1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305"/>
                                        <p:tgtEl>
                                          <p:spTgt spid="11223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1305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56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89568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9568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95689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1000"/>
                                        <p:tgtEl>
                                          <p:spTgt spid="158956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58487"/>
            </a:gs>
            <a:gs pos="40000">
              <a:srgbClr val="10545E"/>
            </a:gs>
            <a:gs pos="100000">
              <a:srgbClr val="1B2335"/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440178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472" y="2766218"/>
            <a:ext cx="12179053" cy="1325562"/>
          </a:xfrm>
        </p:spPr>
        <p:txBody>
          <a:bodyPr/>
          <a:lstStyle/>
          <a:p>
            <a:pPr algn="ctr">
              <a:defRPr/>
            </a:pPr>
            <a:r>
              <a:rPr sz="3600">
                <a:solidFill>
                  <a:schemeClr val="bg1"/>
                </a:solidFill>
                <a:latin typeface="JetBrains Mono"/>
                <a:cs typeface="JetBrains Mono"/>
              </a:rPr>
              <a:t>¡Muchas gracias por ver este proyecto y atender a la presentación!</a:t>
            </a:r>
            <a:endParaRPr>
              <a:solidFill>
                <a:schemeClr val="bg1"/>
              </a:solidFill>
              <a:latin typeface="JetBrains Mono"/>
              <a:cs typeface="JetBrains Mono"/>
            </a:endParaRPr>
          </a:p>
        </p:txBody>
      </p:sp>
      <p:pic>
        <p:nvPicPr>
          <p:cNvPr id="1823997291" name=""/>
          <p:cNvPicPr>
            <a:picLocks noChangeAspect="1"/>
          </p:cNvPicPr>
          <p:nvPr/>
        </p:nvPicPr>
        <p:blipFill>
          <a:blip r:embed="rId3"/>
          <a:srcRect l="6193" t="6236" r="7078" b="7921"/>
          <a:stretch/>
        </p:blipFill>
        <p:spPr bwMode="auto">
          <a:xfrm flipH="0" flipV="0">
            <a:off x="1517226" y="4823668"/>
            <a:ext cx="1949510" cy="1929616"/>
          </a:xfrm>
          <a:prstGeom prst="rect">
            <a:avLst/>
          </a:prstGeom>
        </p:spPr>
      </p:pic>
      <p:sp>
        <p:nvSpPr>
          <p:cNvPr id="245705186" name="Título 1"/>
          <p:cNvSpPr>
            <a:spLocks noGrp="1"/>
          </p:cNvSpPr>
          <p:nvPr/>
        </p:nvSpPr>
        <p:spPr bwMode="auto">
          <a:xfrm flipH="0" flipV="0">
            <a:off x="300556" y="4091779"/>
            <a:ext cx="3342569" cy="731889"/>
          </a:xfrm>
          <a:prstGeom prst="rect">
            <a:avLst/>
          </a:prstGeom>
          <a:ln w="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sz="1800">
                <a:solidFill>
                  <a:schemeClr val="bg1"/>
                </a:solidFill>
                <a:latin typeface="Hack"/>
                <a:ea typeface="Hack"/>
                <a:cs typeface="Hack"/>
              </a:rPr>
              <a:t>Escanéalo para ver y descargar el proyecto: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heel spokes="1"/>
      </p:transition>
    </mc:Choice>
    <mc:Fallback>
      <p:transition spd="slow" advClick="1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764"/>
                                        <p:tgtEl>
                                          <p:spTgt spid="1884401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764" fill="hold"/>
                                        <p:tgtEl>
                                          <p:spTgt spid="1884401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764" fill="hold"/>
                                        <p:tgtEl>
                                          <p:spTgt spid="1884401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64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4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05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360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05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05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6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245705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48" tmFilter="0, 0; 0.125,0.2665; 0.25,0.4; 0.375,0.465; 0.5,0.5;  0.625,0.535; 0.75,0.6; 0.875,0.7335; 1,1">
                                          <p:stCondLst>
                                            <p:cond delay="988"/>
                                          </p:stCondLst>
                                        </p:cTn>
                                        <p:tgtEl>
                                          <p:spTgt spid="245705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2" tmFilter="0, 0; 0.125,0.2665; 0.25,0.4; 0.375,0.465; 0.5,0.5;  0.625,0.535; 0.75,0.6; 0.875,0.7335; 1,1">
                                          <p:stCondLst>
                                            <p:cond delay="1236"/>
                                          </p:stCondLst>
                                        </p:cTn>
                                        <p:tgtEl>
                                          <p:spTgt spid="245705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9">
                                          <p:stCondLst>
                                            <p:cond delay="485"/>
                                          </p:stCondLst>
                                        </p:cTn>
                                        <p:tgtEl>
                                          <p:spTgt spid="2457051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24" decel="50000">
                                          <p:stCondLst>
                                            <p:cond delay="505"/>
                                          </p:stCondLst>
                                        </p:cTn>
                                        <p:tgtEl>
                                          <p:spTgt spid="245705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9">
                                          <p:stCondLst>
                                            <p:cond delay="979"/>
                                          </p:stCondLst>
                                        </p:cTn>
                                        <p:tgtEl>
                                          <p:spTgt spid="2457051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24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705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19">
                                          <p:stCondLst>
                                            <p:cond delay="1226"/>
                                          </p:stCondLst>
                                        </p:cTn>
                                        <p:tgtEl>
                                          <p:spTgt spid="2457051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" dur="124" decel="50000">
                                          <p:stCondLst>
                                            <p:cond delay="1245"/>
                                          </p:stCondLst>
                                        </p:cTn>
                                        <p:tgtEl>
                                          <p:spTgt spid="2457051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" dur="19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2457051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" dur="124" decel="50000">
                                          <p:stCondLst>
                                            <p:cond delay="1369"/>
                                          </p:stCondLst>
                                        </p:cTn>
                                        <p:tgtEl>
                                          <p:spTgt spid="2457051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3257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9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23997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23997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23997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1000"/>
                                        <p:tgtEl>
                                          <p:spTgt spid="18239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</cp:revision>
  <dcterms:modified xsi:type="dcterms:W3CDTF">2025-06-02T15:46:02Z</dcterms:modified>
</cp:coreProperties>
</file>