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7" r:id="rId9"/>
    <p:sldId id="268" r:id="rId10"/>
    <p:sldId id="273" r:id="rId11"/>
    <p:sldId id="270" r:id="rId12"/>
    <p:sldId id="271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1F903C-ACE3-3BDB-0FAC-B4C8DE35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CC917E-CC76-EFFC-1623-BDBB81F81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A52E7D-C48A-88A0-02F1-B1B55A6F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A54FE1-EDC1-D21A-B860-BFA14FC6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E8D050-1FA8-D9A8-F67A-D07C5F3D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00F14-C73D-6492-89FC-6F67C4B7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EC28AB-FC73-69E4-1437-8A0C3080B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4A87A9-8CDC-6FDC-C0ED-F2636F6D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736A46-BC9E-DC41-D568-6210CF20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09CCF-0CB6-7C08-7952-D264E846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E19C4B-7877-5511-F498-7C3AFC26B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1FE9E7-81A6-A03E-6ECD-15A4A7AB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029CFA-B5C5-78C9-454B-63FA2C2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5C59DB-E99A-8EF4-FB9E-8A49673A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AAFE3C-96E0-FC43-5C81-5ACDD7FC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0FD75-1BE2-37D8-22F8-EFF37457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9B61C-71FA-5232-2EF9-FD8C587F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F89E4C-3577-74FE-C3B6-BF82D1A3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73EED8-3061-6516-6A53-8AE774B3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0A4A55-B30B-EC4D-B1D7-3B8E572D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DB727-F686-4727-8501-66CF29B4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A5D9D8-50BD-B6E9-1669-C95C46B8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CD67CA-14E0-89F1-16F0-D3242DCA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14E8F-DCB0-25A7-666C-E9CDD495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CEA0FC-DFA1-BE13-3E85-CC97294A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1AECC6-15A5-FC80-6193-3DC60AF3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09AD80-74CE-B1D3-4150-8AF61CEC3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3BBFAA-C9DA-6A77-CF22-DF8162034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BF5313-DA27-E45D-6DD0-4FB06702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F55120-ADFC-1B92-C42D-34F00766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BFE297-BBE7-A7F6-F517-61001B27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F653E-FE08-76AB-91CF-12EC0346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8C1013-0EB6-0595-BE6B-BC702947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0FF45D-46E0-CDA5-16C4-A578FCE13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3681CD-5BA0-90A6-71DA-5D45213D8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ECA99EC-802A-8533-9B0B-3F18D6F39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F1782D-3D37-4471-F1F7-D9E9192E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04DA27-7C61-9330-2642-59BF1897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B4B4537-5834-80B6-DAB8-94984BC3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336FE1-F886-5FA7-AA46-977A3EEC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AAD70-DE3B-61DC-FA1F-CC04D72C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974F55-696F-C354-D2A9-51DC337A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3BB4FC-5A9B-8C93-1816-D52DE86C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DB6B22-18C0-5332-FE97-6BFB7D22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980456-F967-B187-C998-622786C9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EABDBE-941C-C6D7-1EB1-41C9EC0B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48EAD-5CE3-E0FE-7982-9309A6BC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842500-838A-4643-D08C-4D3822C4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61630F-F2AE-45B3-E2E8-E43886418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8681A9-BFFB-C1D1-ECA1-DEF9CC16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8498A1-0377-2596-3DB0-FD91430D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EB829D-DE73-96D5-AE5B-06A7F434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5A406-B23E-A9AA-8B3E-ADACF584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775D9ED-1337-4DD3-18D4-CDE9F848B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1ECAA2-0BB6-27A4-E925-4D78AB1B7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4D992B-F0C2-C5B8-FD62-3FAD2F60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C3CF3E-3E98-9877-4DA2-26C2E2B2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27C299-50A1-F2FA-ECE0-62F5DA5B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9E2111-EF9B-12FD-280F-98F228F2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DC72E3-C154-88CD-A6F4-E9613A0B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81E3D2-C51F-511B-B5F9-A3ED4F16A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4472-E8AB-49C0-9546-6FD61A53CF1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4A7779-0735-B729-87A4-99022CF4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5C7EE3-DE4E-E096-12A2-496367676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9746E-DF36-4C76-9D55-EBD6AD84D7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366C55-C201-51C7-C746-9FDDF54D877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722938" y="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18916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4522B21E-B2B9-4C72-9A71-C87EFD1374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EB7D2A2-F448-44D4-938C-DC84CBCB3B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71AEA07-1E14-44B4-8E55-64EF049CD6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5FBA6-25DF-2C77-D786-61CB54F1D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DE" sz="7200" dirty="0" smtClean="0">
                <a:solidFill>
                  <a:schemeClr val="accent1">
                    <a:lumMod val="75000"/>
                  </a:schemeClr>
                </a:solidFill>
              </a:rPr>
              <a:t>SE 2023</a:t>
            </a:r>
            <a:br>
              <a:rPr lang="de-DE" sz="7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7200" dirty="0" smtClean="0">
                <a:solidFill>
                  <a:schemeClr val="accent1">
                    <a:lumMod val="75000"/>
                  </a:schemeClr>
                </a:solidFill>
              </a:rPr>
              <a:t>LAB Activities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7C8EA93-3210-4C62-99E9-153C275E3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46CEEC-319F-7EE5-C81D-3EB0FACEA5E5}"/>
              </a:ext>
            </a:extLst>
          </p:cNvPr>
          <p:cNvSpPr txBox="1"/>
          <p:nvPr/>
        </p:nvSpPr>
        <p:spPr>
          <a:xfrm>
            <a:off x="8261131" y="4381344"/>
            <a:ext cx="29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chemeClr val="accent1">
                    <a:lumMod val="75000"/>
                  </a:schemeClr>
                </a:solidFill>
              </a:rPr>
              <a:t>Alexandru-Mihail Craciun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Template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49409"/>
              </p:ext>
            </p:extLst>
          </p:nvPr>
        </p:nvGraphicFramePr>
        <p:xfrm>
          <a:off x="1020323" y="1779981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 and Name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Primary actor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Secondary actor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Trigger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Preconditions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Postconditions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Normal flow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Alternative flows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Exceptions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84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614213"/>
            <a:ext cx="103251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10162" y="5936584"/>
            <a:ext cx="6825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“Object-Oriented Software Engineering Using UML, Patterns, and Java” - </a:t>
            </a:r>
            <a:r>
              <a:rPr lang="de-DE" i="1" dirty="0"/>
              <a:t>Bernd Bruegge &amp; Allen H. Dutoit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42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4" y="427909"/>
            <a:ext cx="10502934" cy="507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54519" y="5742031"/>
            <a:ext cx="6825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“Object-Oriented Software Engineering Using UML, Patterns, and Java” - </a:t>
            </a:r>
            <a:r>
              <a:rPr lang="de-DE" i="1" dirty="0"/>
              <a:t>Bernd Bruegge &amp; Allen H. Dutoit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947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96" y="366771"/>
            <a:ext cx="729615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91360" y="6481821"/>
            <a:ext cx="5420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https://www.uml-diagrams.org/use-case-diagrams.html</a:t>
            </a:r>
          </a:p>
        </p:txBody>
      </p:sp>
    </p:spTree>
    <p:extLst>
      <p:ext uri="{BB962C8B-B14F-4D97-AF65-F5344CB8AC3E}">
        <p14:creationId xmlns:p14="http://schemas.microsoft.com/office/powerpoint/2010/main" val="127829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VisualParadigm</a:t>
            </a:r>
            <a:endParaRPr lang="en-US" dirty="0" smtClean="0"/>
          </a:p>
          <a:p>
            <a:r>
              <a:rPr lang="en-US" dirty="0" smtClean="0"/>
              <a:t>STAR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DA718D0-4865-4629-8134-44F68D41D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5167ED7-6315-43AB-B1B6-C326D5FD8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4D8839-FB03-487D-ACC8-8BFEDD4FE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EF75023-9A3B-42FC-B704-61A8F7BE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702DA-A3B6-83B3-5AAA-F6983BE7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Organizational </a:t>
            </a:r>
            <a:r>
              <a:rPr lang="en-US" sz="5400" dirty="0" smtClean="0"/>
              <a:t>aspects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080FE8-6ECE-EE6C-3BE4-926B2CA1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7 laboratories</a:t>
            </a:r>
            <a:endParaRPr lang="en-US" sz="2000" dirty="0"/>
          </a:p>
          <a:p>
            <a:r>
              <a:rPr lang="en-US" sz="2000" dirty="0" smtClean="0"/>
              <a:t>Seminar and lab </a:t>
            </a:r>
            <a:r>
              <a:rPr lang="en-US" sz="2000" dirty="0"/>
              <a:t>activities - </a:t>
            </a:r>
            <a:r>
              <a:rPr lang="en-US" sz="2000" dirty="0" smtClean="0"/>
              <a:t>40</a:t>
            </a:r>
            <a:r>
              <a:rPr lang="en-US" sz="2000" dirty="0"/>
              <a:t>%</a:t>
            </a:r>
            <a:r>
              <a:rPr lang="en-US" sz="2000" dirty="0" smtClean="0"/>
              <a:t>​ from the final mark</a:t>
            </a:r>
          </a:p>
          <a:p>
            <a:r>
              <a:rPr lang="en-US" sz="2000" dirty="0"/>
              <a:t>Work in teams of 3 </a:t>
            </a:r>
            <a:r>
              <a:rPr lang="en-US" sz="2000" dirty="0" smtClean="0"/>
              <a:t>people</a:t>
            </a:r>
          </a:p>
          <a:p>
            <a:r>
              <a:rPr lang="en-US" sz="2000" dirty="0"/>
              <a:t>Progress will be checked at each </a:t>
            </a:r>
            <a:r>
              <a:rPr lang="en-US" sz="2000" dirty="0" smtClean="0"/>
              <a:t>laboratory</a:t>
            </a:r>
          </a:p>
          <a:p>
            <a:r>
              <a:rPr lang="en-US" sz="2000" dirty="0"/>
              <a:t>It is recommended to use a </a:t>
            </a:r>
            <a:r>
              <a:rPr lang="en-US" sz="2000" b="1" dirty="0" err="1"/>
              <a:t>Trello</a:t>
            </a:r>
            <a:r>
              <a:rPr lang="en-US" sz="2000" b="1" dirty="0"/>
              <a:t>-type</a:t>
            </a:r>
            <a:r>
              <a:rPr lang="en-US" sz="2000" dirty="0"/>
              <a:t> tool for the efficient management of all tasks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We want to work according to </a:t>
            </a:r>
            <a:r>
              <a:rPr lang="en-US" sz="2000" b="1" dirty="0"/>
              <a:t>Agile</a:t>
            </a:r>
            <a:r>
              <a:rPr lang="en-US" sz="2000" dirty="0"/>
              <a:t> and </a:t>
            </a:r>
            <a:r>
              <a:rPr lang="en-US" sz="2000" b="1" dirty="0"/>
              <a:t>Scrum</a:t>
            </a:r>
            <a:r>
              <a:rPr lang="en-US" sz="2000" dirty="0"/>
              <a:t> </a:t>
            </a:r>
            <a:r>
              <a:rPr lang="en-US" sz="2000" dirty="0" smtClean="0"/>
              <a:t>methodologies</a:t>
            </a:r>
          </a:p>
          <a:p>
            <a:r>
              <a:rPr lang="en-US" sz="2000" dirty="0"/>
              <a:t>Book: </a:t>
            </a:r>
            <a:r>
              <a:rPr lang="en-US" sz="2000" dirty="0" smtClean="0"/>
              <a:t>“Object-Oriented </a:t>
            </a:r>
            <a:r>
              <a:rPr lang="en-US" sz="2000" dirty="0"/>
              <a:t>Software </a:t>
            </a:r>
            <a:r>
              <a:rPr lang="en-US" sz="2000" dirty="0" smtClean="0"/>
              <a:t>Engineering Using </a:t>
            </a:r>
            <a:r>
              <a:rPr lang="en-US" sz="2000" dirty="0"/>
              <a:t>UML, Patterns, and </a:t>
            </a:r>
            <a:r>
              <a:rPr lang="en-US" sz="2000" dirty="0" smtClean="0"/>
              <a:t>Java” - </a:t>
            </a:r>
            <a:r>
              <a:rPr lang="de-DE" sz="2000" dirty="0"/>
              <a:t>Bernd Bruegge &amp; Allen H. Dutoit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176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DA718D0-4865-4629-8134-44F68D41D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5167ED7-6315-43AB-B1B6-C326D5FD8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4D8839-FB03-487D-ACC8-8BFEDD4FE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EF75023-9A3B-42FC-B704-61A8F7BE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702DA-A3B6-83B3-5AAA-F6983BE7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699" y="248083"/>
            <a:ext cx="9849751" cy="1349671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Statement of the </a:t>
            </a:r>
            <a:r>
              <a:rPr lang="en-US" sz="5400" dirty="0" smtClean="0"/>
              <a:t>problem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080FE8-6ECE-EE6C-3BE4-926B2CA1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624520"/>
            <a:ext cx="10315794" cy="4310562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600" b="1" dirty="0" err="1"/>
              <a:t>DestinationBucketList</a:t>
            </a:r>
            <a:r>
              <a:rPr lang="en-US" sz="2600" b="1" dirty="0"/>
              <a:t> </a:t>
            </a:r>
            <a:r>
              <a:rPr lang="en-US" sz="2600" dirty="0"/>
              <a:t>– is an app that allows people to create a personal private vacation destinations bucket list.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 A vacation destination is a place with a </a:t>
            </a:r>
            <a:r>
              <a:rPr lang="en-US" sz="2600" dirty="0" err="1"/>
              <a:t>geolocation</a:t>
            </a:r>
            <a:r>
              <a:rPr lang="en-US" sz="2600" dirty="0"/>
              <a:t>, title, image, description, stay dates;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There is a public list of destinations managed by an admin.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Bucket list is private, each user should be able to register and add public items or create new ones private.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User should be able to manage items, including removal.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Desktop app or web app;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Propose friendly display of items and ways to manage them;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Users can cancel their account (GDPR) or modify it</a:t>
            </a:r>
            <a:r>
              <a:rPr lang="en-US" sz="2600" dirty="0" smtClean="0"/>
              <a:t>.</a:t>
            </a:r>
            <a:endParaRPr lang="en-US" sz="2600" dirty="0"/>
          </a:p>
          <a:p>
            <a:endParaRPr lang="en-US" sz="2000" dirty="0"/>
          </a:p>
        </p:txBody>
      </p:sp>
      <p:sp>
        <p:nvSpPr>
          <p:cNvPr id="4" name="AutoShape 4" descr="Download Palm Tree PNG Image for F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Download Palm Tree PNG Image for F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49" y="0"/>
            <a:ext cx="2466846" cy="24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1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DA718D0-4865-4629-8134-44F68D41D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5167ED7-6315-43AB-B1B6-C326D5FD8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4D8839-FB03-487D-ACC8-8BFEDD4FE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EF75023-9A3B-42FC-B704-61A8F7BE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080FE8-6ECE-EE6C-3BE4-926B2CA1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 descr="What is the Software Development Life Cycle? (SDLC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74" y="403492"/>
            <a:ext cx="10064485" cy="56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DA718D0-4865-4629-8134-44F68D41D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5167ED7-6315-43AB-B1B6-C326D5FD8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4D8839-FB03-487D-ACC8-8BFEDD4FE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EF75023-9A3B-42FC-B704-61A8F7BE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oftware Development Life Cycle - Best Ultimate Guide [2023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9" y="388933"/>
            <a:ext cx="11579994" cy="607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3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DA718D0-4865-4629-8134-44F68D41D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5167ED7-6315-43AB-B1B6-C326D5FD8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4D8839-FB03-487D-ACC8-8BFEDD4FE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EF75023-9A3B-42FC-B704-61A8F7BE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https://agilemanifesto.org/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702DA-A3B6-83B3-5AAA-F6983BE7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16" y="72985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 smtClean="0"/>
              <a:t>Agile principles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080FE8-6ECE-EE6C-3BE4-926B2CA1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93" y="1045928"/>
            <a:ext cx="10558985" cy="5215234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300" dirty="0"/>
              <a:t>Our highest priority is to satisfy the </a:t>
            </a:r>
            <a:r>
              <a:rPr lang="en-US" sz="2300" dirty="0" smtClean="0"/>
              <a:t>customer through </a:t>
            </a:r>
            <a:r>
              <a:rPr lang="en-US" sz="2300" dirty="0"/>
              <a:t>early and continuous </a:t>
            </a:r>
            <a:r>
              <a:rPr lang="en-US" sz="2300" dirty="0" smtClean="0"/>
              <a:t>delivery of </a:t>
            </a:r>
            <a:r>
              <a:rPr lang="en-US" sz="2300" dirty="0"/>
              <a:t>valuable software.</a:t>
            </a:r>
          </a:p>
          <a:p>
            <a:r>
              <a:rPr lang="en-US" sz="2300" dirty="0"/>
              <a:t>Welcome changing requirements, even late </a:t>
            </a:r>
            <a:r>
              <a:rPr lang="en-US" sz="2300" dirty="0" smtClean="0"/>
              <a:t>in development</a:t>
            </a:r>
            <a:r>
              <a:rPr lang="en-US" sz="2300" dirty="0"/>
              <a:t>. Agile processes harness change </a:t>
            </a:r>
            <a:r>
              <a:rPr lang="en-US" sz="2300" dirty="0" smtClean="0"/>
              <a:t>for the </a:t>
            </a:r>
            <a:r>
              <a:rPr lang="en-US" sz="2300" dirty="0"/>
              <a:t>customer's competitive advantage.</a:t>
            </a:r>
          </a:p>
          <a:p>
            <a:r>
              <a:rPr lang="en-US" sz="2300" dirty="0"/>
              <a:t>Deliver working software frequently, from </a:t>
            </a:r>
            <a:r>
              <a:rPr lang="en-US" sz="2300" dirty="0" smtClean="0"/>
              <a:t>a couple </a:t>
            </a:r>
            <a:r>
              <a:rPr lang="en-US" sz="2300" dirty="0"/>
              <a:t>of weeks to a couple of months, with </a:t>
            </a:r>
            <a:r>
              <a:rPr lang="en-US" sz="2300" dirty="0" smtClean="0"/>
              <a:t>a preference </a:t>
            </a:r>
            <a:r>
              <a:rPr lang="en-US" sz="2300" dirty="0"/>
              <a:t>to the shorter timescale.</a:t>
            </a:r>
          </a:p>
          <a:p>
            <a:r>
              <a:rPr lang="en-US" sz="2300" dirty="0"/>
              <a:t>Business people and developers must </a:t>
            </a:r>
            <a:r>
              <a:rPr lang="en-US" sz="2300" dirty="0" smtClean="0"/>
              <a:t>work together </a:t>
            </a:r>
            <a:r>
              <a:rPr lang="en-US" sz="2300" dirty="0"/>
              <a:t>daily throughout the project.</a:t>
            </a:r>
          </a:p>
          <a:p>
            <a:r>
              <a:rPr lang="en-US" sz="2300" dirty="0"/>
              <a:t>Build projects around motivated </a:t>
            </a:r>
            <a:r>
              <a:rPr lang="en-US" sz="2300" dirty="0" smtClean="0"/>
              <a:t>individuals. Give </a:t>
            </a:r>
            <a:r>
              <a:rPr lang="en-US" sz="2300" dirty="0"/>
              <a:t>them the environment and support they </a:t>
            </a:r>
            <a:r>
              <a:rPr lang="en-US" sz="2300" dirty="0" smtClean="0"/>
              <a:t>need, and </a:t>
            </a:r>
            <a:r>
              <a:rPr lang="en-US" sz="2300" dirty="0"/>
              <a:t>trust them to get the job done.</a:t>
            </a:r>
          </a:p>
          <a:p>
            <a:r>
              <a:rPr lang="en-US" sz="2300" dirty="0"/>
              <a:t>The most efficient and effective method </a:t>
            </a:r>
            <a:r>
              <a:rPr lang="en-US" sz="2300" dirty="0" smtClean="0"/>
              <a:t>of conveying </a:t>
            </a:r>
            <a:r>
              <a:rPr lang="en-US" sz="2300" dirty="0"/>
              <a:t>information to and within a </a:t>
            </a:r>
            <a:r>
              <a:rPr lang="en-US" sz="2300" dirty="0" smtClean="0"/>
              <a:t>development team </a:t>
            </a:r>
            <a:r>
              <a:rPr lang="en-US" sz="2300" dirty="0"/>
              <a:t>is face-to-face conversation.</a:t>
            </a:r>
          </a:p>
          <a:p>
            <a:r>
              <a:rPr lang="en-US" sz="2300" dirty="0"/>
              <a:t>Working software is the primary measure of progress.</a:t>
            </a:r>
          </a:p>
          <a:p>
            <a:r>
              <a:rPr lang="en-US" sz="2300" dirty="0"/>
              <a:t>Agile processes promote sustainable </a:t>
            </a:r>
            <a:r>
              <a:rPr lang="en-US" sz="2300" dirty="0" smtClean="0"/>
              <a:t>development. The </a:t>
            </a:r>
            <a:r>
              <a:rPr lang="en-US" sz="2300" dirty="0"/>
              <a:t>sponsors, developers, and users should be </a:t>
            </a:r>
            <a:r>
              <a:rPr lang="en-US" sz="2300" dirty="0" smtClean="0"/>
              <a:t>able to </a:t>
            </a:r>
            <a:r>
              <a:rPr lang="en-US" sz="2300" dirty="0"/>
              <a:t>maintain a constant pace indefinitely.</a:t>
            </a:r>
          </a:p>
          <a:p>
            <a:r>
              <a:rPr lang="en-US" sz="2300" dirty="0"/>
              <a:t>Continuous attention to technical </a:t>
            </a:r>
            <a:r>
              <a:rPr lang="en-US" sz="2300" dirty="0" smtClean="0"/>
              <a:t>excellence and </a:t>
            </a:r>
            <a:r>
              <a:rPr lang="en-US" sz="2300" dirty="0"/>
              <a:t>good design enhances agility.</a:t>
            </a:r>
          </a:p>
          <a:p>
            <a:r>
              <a:rPr lang="en-US" sz="2300" dirty="0"/>
              <a:t>Simplicity--the art of maximizing the </a:t>
            </a:r>
            <a:r>
              <a:rPr lang="en-US" sz="2300" dirty="0" smtClean="0"/>
              <a:t>amount of </a:t>
            </a:r>
            <a:r>
              <a:rPr lang="en-US" sz="2300" dirty="0"/>
              <a:t>work not done--is essential.</a:t>
            </a:r>
          </a:p>
          <a:p>
            <a:r>
              <a:rPr lang="en-US" sz="2300" dirty="0"/>
              <a:t>The best architectures, requirements, and </a:t>
            </a:r>
            <a:r>
              <a:rPr lang="en-US" sz="2300" dirty="0" smtClean="0"/>
              <a:t>designs emerge </a:t>
            </a:r>
            <a:r>
              <a:rPr lang="en-US" sz="2300" dirty="0"/>
              <a:t>from self-organizing teams.</a:t>
            </a:r>
          </a:p>
          <a:p>
            <a:r>
              <a:rPr lang="en-US" sz="2300" dirty="0"/>
              <a:t>At regular intervals, the team reflects on </a:t>
            </a:r>
            <a:r>
              <a:rPr lang="en-US" sz="2300" dirty="0" smtClean="0"/>
              <a:t>how to </a:t>
            </a:r>
            <a:r>
              <a:rPr lang="en-US" sz="2300" dirty="0"/>
              <a:t>become more effective, then tunes and </a:t>
            </a:r>
            <a:r>
              <a:rPr lang="en-US" sz="2300" dirty="0" smtClean="0"/>
              <a:t>adjusts its </a:t>
            </a:r>
            <a:r>
              <a:rPr lang="en-US" sz="2300" dirty="0"/>
              <a:t>behavior accordingly.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685410" y="6384171"/>
            <a:ext cx="30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https://agilemanifesto.org/</a:t>
            </a:r>
          </a:p>
        </p:txBody>
      </p:sp>
    </p:spTree>
    <p:extLst>
      <p:ext uri="{BB962C8B-B14F-4D97-AF65-F5344CB8AC3E}">
        <p14:creationId xmlns:p14="http://schemas.microsoft.com/office/powerpoint/2010/main" val="154623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gile explained: The 4 Agile Manifesto values and 12 principles - LogRocket 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0" y="422814"/>
            <a:ext cx="8706870" cy="572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20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requirements elicitation, the client and developers define the purpose of the system.</a:t>
            </a:r>
          </a:p>
          <a:p>
            <a:r>
              <a:rPr lang="en-US" dirty="0"/>
              <a:t>The result of this activity is a description of the system in terms of </a:t>
            </a:r>
            <a:r>
              <a:rPr lang="en-US" b="1" dirty="0"/>
              <a:t>actors</a:t>
            </a:r>
            <a:r>
              <a:rPr lang="en-US" dirty="0"/>
              <a:t> and </a:t>
            </a:r>
            <a:r>
              <a:rPr lang="en-US" b="1" dirty="0"/>
              <a:t>use cases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47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386168"/>
            <a:ext cx="102203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10162" y="5936584"/>
            <a:ext cx="6825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“Object-Oriented Software Engineering Using UML, Patterns, and Java” - </a:t>
            </a:r>
            <a:r>
              <a:rPr lang="de-DE" i="1" dirty="0"/>
              <a:t>Bernd Bruegge &amp; Allen H. Dutoit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504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32654156F9E64BB3CC0D1BC10DB220" ma:contentTypeVersion="0" ma:contentTypeDescription="Create a new document." ma:contentTypeScope="" ma:versionID="7094504a3884716f6fb234b04308f3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72A060-5B75-42F9-BBC9-5E56174ACDA3}"/>
</file>

<file path=customXml/itemProps2.xml><?xml version="1.0" encoding="utf-8"?>
<ds:datastoreItem xmlns:ds="http://schemas.openxmlformats.org/officeDocument/2006/customXml" ds:itemID="{2583E5A1-08F3-4EE2-8714-DC98EFEC204A}"/>
</file>

<file path=customXml/itemProps3.xml><?xml version="1.0" encoding="utf-8"?>
<ds:datastoreItem xmlns:ds="http://schemas.openxmlformats.org/officeDocument/2006/customXml" ds:itemID="{2EA1AE7F-D3AF-4278-87DD-572881FAA4BE}"/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359</Words>
  <Application>Microsoft Office PowerPoint</Application>
  <PresentationFormat>Custom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 2023 LAB Activities</vt:lpstr>
      <vt:lpstr>Organizational aspects</vt:lpstr>
      <vt:lpstr>Statement of the problem </vt:lpstr>
      <vt:lpstr>PowerPoint Presentation</vt:lpstr>
      <vt:lpstr>PowerPoint Presentation</vt:lpstr>
      <vt:lpstr>Agile principles</vt:lpstr>
      <vt:lpstr>PowerPoint Presentation</vt:lpstr>
      <vt:lpstr>Requirements Elicitation</vt:lpstr>
      <vt:lpstr>PowerPoint Presentation</vt:lpstr>
      <vt:lpstr>Use Case Template</vt:lpstr>
      <vt:lpstr>PowerPoint Presentation</vt:lpstr>
      <vt:lpstr>PowerPoint Presentation</vt:lpstr>
      <vt:lpstr>PowerPoint Presentation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listening masterclass</dc:title>
  <dc:creator>Roxana Crainiciuc</dc:creator>
  <cp:lastModifiedBy>Alexandru Craciun</cp:lastModifiedBy>
  <cp:revision>11</cp:revision>
  <dcterms:created xsi:type="dcterms:W3CDTF">2023-03-09T14:31:06Z</dcterms:created>
  <dcterms:modified xsi:type="dcterms:W3CDTF">2023-03-10T07:36:46Z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279657-75ab-40d6-b3ab-c93925b22f83_Enabled">
    <vt:lpwstr>true</vt:lpwstr>
  </property>
  <property fmtid="{D5CDD505-2E9C-101B-9397-08002B2CF9AE}" pid="3" name="MSIP_Label_48279657-75ab-40d6-b3ab-c93925b22f83_SetDate">
    <vt:lpwstr>2023-03-09T15:24:35Z</vt:lpwstr>
  </property>
  <property fmtid="{D5CDD505-2E9C-101B-9397-08002B2CF9AE}" pid="4" name="MSIP_Label_48279657-75ab-40d6-b3ab-c93925b22f83_Method">
    <vt:lpwstr>Standard</vt:lpwstr>
  </property>
  <property fmtid="{D5CDD505-2E9C-101B-9397-08002B2CF9AE}" pid="5" name="MSIP_Label_48279657-75ab-40d6-b3ab-c93925b22f83_Name">
    <vt:lpwstr>Internal Use</vt:lpwstr>
  </property>
  <property fmtid="{D5CDD505-2E9C-101B-9397-08002B2CF9AE}" pid="6" name="MSIP_Label_48279657-75ab-40d6-b3ab-c93925b22f83_SiteId">
    <vt:lpwstr>b8a2150a-b09f-492a-bdcd-079b1fb144f5</vt:lpwstr>
  </property>
  <property fmtid="{D5CDD505-2E9C-101B-9397-08002B2CF9AE}" pid="7" name="MSIP_Label_48279657-75ab-40d6-b3ab-c93925b22f83_ActionId">
    <vt:lpwstr>fd7f54fa-c502-4ec3-8fb0-70585d0ddddf</vt:lpwstr>
  </property>
  <property fmtid="{D5CDD505-2E9C-101B-9397-08002B2CF9AE}" pid="8" name="MSIP_Label_48279657-75ab-40d6-b3ab-c93925b22f83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INTERNAL USE</vt:lpwstr>
  </property>
  <property fmtid="{D5CDD505-2E9C-101B-9397-08002B2CF9AE}" pid="11" name="ContentTypeId">
    <vt:lpwstr>0x010100BC32654156F9E64BB3CC0D1BC10DB220</vt:lpwstr>
  </property>
</Properties>
</file>