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6"/>
  </p:notesMasterIdLst>
  <p:sldIdLst>
    <p:sldId id="257" r:id="rId3"/>
    <p:sldId id="258" r:id="rId4"/>
    <p:sldId id="259" r:id="rId5"/>
    <p:sldId id="260" r:id="rId6"/>
    <p:sldId id="275" r:id="rId7"/>
    <p:sldId id="261" r:id="rId8"/>
    <p:sldId id="280" r:id="rId9"/>
    <p:sldId id="281" r:id="rId10"/>
    <p:sldId id="262" r:id="rId11"/>
    <p:sldId id="263" r:id="rId12"/>
    <p:sldId id="264" r:id="rId13"/>
    <p:sldId id="265" r:id="rId14"/>
    <p:sldId id="276" r:id="rId15"/>
    <p:sldId id="267" r:id="rId16"/>
    <p:sldId id="266" r:id="rId17"/>
    <p:sldId id="277" r:id="rId18"/>
    <p:sldId id="268" r:id="rId19"/>
    <p:sldId id="269" r:id="rId20"/>
    <p:sldId id="270" r:id="rId21"/>
    <p:sldId id="271" r:id="rId22"/>
    <p:sldId id="278" r:id="rId23"/>
    <p:sldId id="274" r:id="rId24"/>
    <p:sldId id="279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Open Sans" panose="020B0604020202020204" charset="0"/>
      <p:regular r:id="rId28"/>
      <p:bold r:id="rId29"/>
      <p:italic r:id="rId30"/>
      <p:boldItalic r:id="rId31"/>
    </p:embeddedFont>
    <p:embeddedFont>
      <p:font typeface="Palatino Linotype" panose="02040502050505030304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264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515110cb_1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7515110c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6939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a7771621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62a777162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819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a7771621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62a777162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457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2a7771621_0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01" name="Google Shape;201;g62a777162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808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ab51fd8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62ab51fd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8250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ab51fd8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62ab51fd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9404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265ad5f5_0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61265ad5f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437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2a7771621_0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62a777162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91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2a7771621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34" name="Google Shape;234;g62a777162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489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2a7771621_0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62a777162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768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2a7771621_0_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62a777162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34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515110cb_1_2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7515110cb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464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2a7771621_0_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62a777162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4390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2a7771621_0_1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62a777162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9190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2a7771621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34" name="Google Shape;234;g62a777162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727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515110cb_1_2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50" name="Google Shape;150;g57515110cb_1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852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a7771621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62a77716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735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a7771621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62a77716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977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2a7771621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62a77716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145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2a7771621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62a77716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297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2a7771621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62a77716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1896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2a7771621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62a777162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02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3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bg>
      <p:bgPr>
        <a:solidFill>
          <a:srgbClr val="02B3E4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5" name="Google Shape;95;p22"/>
          <p:cNvSpPr>
            <a:spLocks noGrp="1"/>
          </p:cNvSpPr>
          <p:nvPr>
            <p:ph type="pic" idx="4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05" name="Google Shape;105;p2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bg>
      <p:bgPr>
        <a:solidFill>
          <a:srgbClr val="02B3E4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0" name="Google Shape;110;p2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5" name="Google Shape;115;p2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bg>
      <p:bgPr>
        <a:solidFill>
          <a:srgbClr val="02B3E4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20" name="Google Shape;120;p2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Relationship Id="rId9" Type="http://schemas.openxmlformats.org/officeDocument/2006/relationships/hyperlink" Target="https://docs.google.com/spreadsheets/d/1AyCVUaV2yVOQb4T2fRr6owiI21OImg6iohLleti42v8/edit?usp=shari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ordash.com/en-US/abou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secondmeasure.com/datapoints/food-delivery-services-grubhub-uber-eats-doordash-postmates/" TargetMode="External"/><Relationship Id="rId4" Type="http://schemas.openxmlformats.org/officeDocument/2006/relationships/hyperlink" Target="https://en.wikipedia.org/wiki/DoorDash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ordash.com/en-US/abou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en.wikipedia.org/wiki/DoorDas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eranth.com/pdf/How%20Does%20DoorDash%20Make%20Money,%20Feb%2012,%202019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astuteanalytica.com/industry-report/service-robots-market" TargetMode="External"/><Relationship Id="rId5" Type="http://schemas.openxmlformats.org/officeDocument/2006/relationships/hyperlink" Target="https://ifr.org/img/worldrobotics/Executive_Summary_WR_Service_Robots_2021.pdf" TargetMode="External"/><Relationship Id="rId4" Type="http://schemas.openxmlformats.org/officeDocument/2006/relationships/hyperlink" Target="https://ifr.org/service-robo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 smtClean="0"/>
              <a:t>DoorDash Product Pitch	</a:t>
            </a:r>
            <a:endParaRPr sz="500" dirty="0"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>
            <a:off x="457200" y="2195525"/>
            <a:ext cx="5900700" cy="6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dirty="0" smtClean="0"/>
              <a:t>Food delivery using Self-Driving Robots</a:t>
            </a: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b="1" dirty="0"/>
              <a:t>Product Owner: </a:t>
            </a:r>
            <a:r>
              <a:rPr lang="en" b="1" dirty="0" smtClean="0"/>
              <a:t>Ayileye DAYO</a:t>
            </a: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sz="500" dirty="0"/>
          </a:p>
        </p:txBody>
      </p:sp>
      <p:sp>
        <p:nvSpPr>
          <p:cNvPr id="138" name="Google Shape;138;p31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2019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What can we do?</a:t>
            </a:r>
            <a:endParaRPr sz="500" dirty="0"/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dirty="0"/>
              <a:t>9</a:t>
            </a:r>
            <a:r>
              <a:rPr lang="en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 dirty="0"/>
          </a:p>
        </p:txBody>
      </p:sp>
      <p:sp>
        <p:nvSpPr>
          <p:cNvPr id="187" name="Google Shape;187;p3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Return On Investment</a:t>
            </a:r>
            <a:endParaRPr sz="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9" name="Google Shape;189;p3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10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" name="Google Shape;179;p36"/>
          <p:cNvSpPr txBox="1">
            <a:spLocks noGrp="1"/>
          </p:cNvSpPr>
          <p:nvPr>
            <p:ph type="body" idx="3"/>
          </p:nvPr>
        </p:nvSpPr>
        <p:spPr>
          <a:xfrm>
            <a:off x="384464" y="2321229"/>
            <a:ext cx="3304308" cy="290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sz="1600" dirty="0" smtClean="0">
                <a:solidFill>
                  <a:schemeClr val="tx1">
                    <a:lumMod val="50000"/>
                  </a:schemeClr>
                </a:solidFill>
              </a:rPr>
              <a:t>Estimated cost for development and operating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 smtClean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 smtClean="0"/>
          </a:p>
          <a:p>
            <a:pPr marL="0" indent="0">
              <a:buNone/>
            </a:pPr>
            <a:endParaRPr lang="en" dirty="0" smtClean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dirty="0"/>
          </a:p>
        </p:txBody>
      </p:sp>
      <p:sp>
        <p:nvSpPr>
          <p:cNvPr id="10" name="Google Shape;179;p36"/>
          <p:cNvSpPr txBox="1">
            <a:spLocks/>
          </p:cNvSpPr>
          <p:nvPr/>
        </p:nvSpPr>
        <p:spPr>
          <a:xfrm>
            <a:off x="4923397" y="2288324"/>
            <a:ext cx="422060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tx1">
                    <a:lumMod val="50000"/>
                  </a:schemeClr>
                </a:solidFill>
              </a:rPr>
              <a:t>Estimated Net income from deployment</a:t>
            </a:r>
          </a:p>
          <a:p>
            <a:pPr marL="0" indent="0">
              <a:buFont typeface="Cabin"/>
              <a:buNone/>
            </a:pPr>
            <a:endParaRPr lang="en" dirty="0" smtClean="0"/>
          </a:p>
          <a:p>
            <a:pPr marL="0" indent="0">
              <a:buFont typeface="Cabin"/>
              <a:buNone/>
            </a:pPr>
            <a:endParaRPr lang="en" dirty="0" smtClean="0"/>
          </a:p>
          <a:p>
            <a:pPr marL="0" indent="0">
              <a:buFont typeface="Cabin"/>
              <a:buNone/>
            </a:pPr>
            <a:endParaRPr lang="en" dirty="0" smtClean="0"/>
          </a:p>
          <a:p>
            <a:pPr marL="0" indent="0">
              <a:buFont typeface="Cabin"/>
              <a:buNone/>
            </a:pPr>
            <a:endParaRPr lang="en" dirty="0" smtClean="0"/>
          </a:p>
          <a:p>
            <a:pPr marL="0" indent="0">
              <a:buFont typeface="Cabin"/>
              <a:buNone/>
            </a:pPr>
            <a:endParaRPr lang="en" dirty="0" smtClean="0"/>
          </a:p>
          <a:p>
            <a:pPr marL="114300" indent="-114300"/>
            <a:endParaRPr lang="e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498430"/>
              </p:ext>
            </p:extLst>
          </p:nvPr>
        </p:nvGraphicFramePr>
        <p:xfrm>
          <a:off x="740865" y="1823776"/>
          <a:ext cx="3390270" cy="1730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4" imgW="3152572" imgH="1609764" progId="Excel.Sheet.12">
                  <p:embed/>
                </p:oleObj>
              </mc:Choice>
              <mc:Fallback>
                <p:oleObj name="Worksheet" r:id="rId4" imgW="3152572" imgH="16097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865" y="1823776"/>
                        <a:ext cx="3390270" cy="1730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93619" y="3760755"/>
                <a:ext cx="7519988" cy="530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𝑹𝑶𝑰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𝒓𝒆𝒗𝒆𝒏𝒖𝒆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𝒆𝒙𝒑𝒆𝒏𝒔𝒆𝒆𝒔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𝒆𝒙𝒑𝒆𝒏𝒔𝒆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%=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𝟑𝟓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𝟖𝟎𝟒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𝟖𝟎𝟒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𝟑𝟗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1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9" y="3760755"/>
                <a:ext cx="7519988" cy="530594"/>
              </a:xfrm>
              <a:prstGeom prst="rect">
                <a:avLst/>
              </a:prstGeom>
              <a:blipFill>
                <a:blip r:embed="rId6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057177"/>
              </p:ext>
            </p:extLst>
          </p:nvPr>
        </p:nvGraphicFramePr>
        <p:xfrm>
          <a:off x="5167314" y="1804872"/>
          <a:ext cx="31527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7" imgW="3152572" imgH="961907" progId="Excel.Sheet.12">
                  <p:embed/>
                </p:oleObj>
              </mc:Choice>
              <mc:Fallback>
                <p:oleObj name="Worksheet" r:id="rId7" imgW="3152572" imgH="96190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67314" y="1804872"/>
                        <a:ext cx="3152775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96890" y="880221"/>
            <a:ext cx="1943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hlinkClick r:id="rId9"/>
              </a:rPr>
              <a:t>Link to spreadsheet</a:t>
            </a:r>
            <a:endParaRPr lang="en-US" sz="1100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How will we know if we’re successful?</a:t>
            </a:r>
            <a:endParaRPr sz="500"/>
          </a:p>
        </p:txBody>
      </p:sp>
      <p:sp>
        <p:nvSpPr>
          <p:cNvPr id="195" name="Google Shape;195;p3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Measurement</a:t>
            </a:r>
            <a:endParaRPr sz="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7" name="Google Shape;197;p38"/>
          <p:cNvSpPr txBox="1">
            <a:spLocks noGrp="1"/>
          </p:cNvSpPr>
          <p:nvPr>
            <p:ph type="body" idx="3"/>
          </p:nvPr>
        </p:nvSpPr>
        <p:spPr>
          <a:xfrm>
            <a:off x="405803" y="1469813"/>
            <a:ext cx="8229600" cy="230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Increase in booking orders for small deliveries by 25%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Increase in positive reviews from customers and merchant that place and provide small delivery by 7%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Increase in market share capitalization &gt; 3%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Reduction in Operating cost &gt; 10%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Reduction in delivery carbon footprint  by 15-20%</a:t>
            </a:r>
          </a:p>
        </p:txBody>
      </p:sp>
      <p:sp>
        <p:nvSpPr>
          <p:cNvPr id="198" name="Google Shape;198;p38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11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Competitors</a:t>
            </a:r>
            <a:endParaRPr sz="500"/>
          </a:p>
        </p:txBody>
      </p:sp>
      <p:sp>
        <p:nvSpPr>
          <p:cNvPr id="204" name="Google Shape;204;p39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204300" y="75184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 dirty="0" smtClean="0">
                <a:solidFill>
                  <a:schemeClr val="accent1">
                    <a:lumMod val="50000"/>
                  </a:schemeClr>
                </a:solidFill>
              </a:rPr>
              <a:t>Grubhub</a:t>
            </a:r>
            <a:endParaRPr sz="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0" name="Google Shape;220;p4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13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1" name="Google Shape;221;p41"/>
          <p:cNvSpPr txBox="1">
            <a:spLocks noGrp="1"/>
          </p:cNvSpPr>
          <p:nvPr>
            <p:ph type="body" idx="3"/>
          </p:nvPr>
        </p:nvSpPr>
        <p:spPr>
          <a:xfrm>
            <a:off x="186267" y="1323454"/>
            <a:ext cx="8482500" cy="238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500"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 dirty="0" smtClean="0"/>
              <a:t>Formely GrubHub seamless and currently owned by Netherland based Just Eat Takeaway.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 dirty="0" smtClean="0"/>
              <a:t> Founded in 2004 and services just the United States Market.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 dirty="0" smtClean="0"/>
              <a:t> </a:t>
            </a:r>
            <a:r>
              <a:rPr lang="en-US" dirty="0" smtClean="0"/>
              <a:t>C</a:t>
            </a:r>
            <a:r>
              <a:rPr lang="en" dirty="0" smtClean="0"/>
              <a:t>urrently facing a decline in Net Income 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-US" dirty="0" smtClean="0"/>
              <a:t>N</a:t>
            </a:r>
            <a:r>
              <a:rPr lang="en" dirty="0" smtClean="0"/>
              <a:t>o plans in place to deploy robot technology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 dirty="0" smtClean="0"/>
              <a:t>Slower delivery and App technology is very limited.</a:t>
            </a:r>
          </a:p>
        </p:txBody>
      </p:sp>
      <p:sp>
        <p:nvSpPr>
          <p:cNvPr id="222" name="Google Shape;222;p4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dirty="0"/>
              <a:t>9</a:t>
            </a:r>
            <a:r>
              <a:rPr lang="en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 dirty="0"/>
          </a:p>
        </p:txBody>
      </p:sp>
      <p:sp>
        <p:nvSpPr>
          <p:cNvPr id="8" name="TextBox 7"/>
          <p:cNvSpPr txBox="1"/>
          <p:nvPr/>
        </p:nvSpPr>
        <p:spPr>
          <a:xfrm>
            <a:off x="186267" y="4422987"/>
            <a:ext cx="7034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700"/>
              </a:spcBef>
              <a:buClr>
                <a:srgbClr val="2D3D4A"/>
              </a:buClr>
              <a:buSzPts val="1400"/>
            </a:pPr>
            <a:r>
              <a:rPr lang="en-US" sz="1000" b="1" dirty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https://en.wikipedia.org/wiki/Grubhub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744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204300" y="785707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" b="1" dirty="0" smtClean="0">
                <a:solidFill>
                  <a:schemeClr val="accent1">
                    <a:lumMod val="50000"/>
                  </a:schemeClr>
                </a:solidFill>
              </a:rPr>
              <a:t>ostmates</a:t>
            </a:r>
            <a:endParaRPr sz="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0" name="Google Shape;220;p4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14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2" name="Google Shape;222;p4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8" name="Google Shape;221;p41"/>
          <p:cNvSpPr txBox="1">
            <a:spLocks noGrp="1"/>
          </p:cNvSpPr>
          <p:nvPr>
            <p:ph type="body" idx="3"/>
          </p:nvPr>
        </p:nvSpPr>
        <p:spPr>
          <a:xfrm>
            <a:off x="204300" y="1286933"/>
            <a:ext cx="8482500" cy="142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/>
            <a:r>
              <a:rPr lang="en" dirty="0" smtClean="0"/>
              <a:t>Founded in 2011 , Operates in 2940 U.S cities . </a:t>
            </a:r>
          </a:p>
          <a:p>
            <a:pPr marL="285750" indent="-285750"/>
            <a:r>
              <a:rPr lang="en" dirty="0" smtClean="0"/>
              <a:t>Rolled back on internationalization plans</a:t>
            </a:r>
          </a:p>
          <a:p>
            <a:pPr marL="285750" indent="-285750"/>
            <a:r>
              <a:rPr lang="en-US" dirty="0" smtClean="0"/>
              <a:t>F</a:t>
            </a:r>
            <a:r>
              <a:rPr lang="en" dirty="0" smtClean="0"/>
              <a:t>ocuses on delivery of consumer goods </a:t>
            </a:r>
          </a:p>
          <a:p>
            <a:pPr marL="285750" indent="-285750"/>
            <a:r>
              <a:rPr lang="en-US" dirty="0" smtClean="0"/>
              <a:t>C</a:t>
            </a:r>
            <a:r>
              <a:rPr lang="en" dirty="0" smtClean="0"/>
              <a:t>urrently developing Autonomous delivery rover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6267" y="4422987"/>
            <a:ext cx="7034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700"/>
              </a:spcBef>
              <a:buClr>
                <a:srgbClr val="2D3D4A"/>
              </a:buClr>
              <a:buSzPts val="1400"/>
            </a:pPr>
            <a:r>
              <a:rPr lang="en-US" sz="1000" b="1" dirty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https://</a:t>
            </a:r>
            <a:r>
              <a:rPr lang="en-US" sz="1000" b="1" dirty="0" smtClean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en.wikipedia.org/wiki/Postmates</a:t>
            </a:r>
            <a:endParaRPr lang="en-US" sz="1000" b="1" dirty="0">
              <a:solidFill>
                <a:srgbClr val="0365C0">
                  <a:lumMod val="60000"/>
                  <a:lumOff val="40000"/>
                </a:srgbClr>
              </a:solidFill>
              <a:latin typeface="Palatino Linotype" panose="02040502050505030304" pitchFamily="18" charset="0"/>
              <a:ea typeface="Open Sans"/>
              <a:cs typeface="Open Sans"/>
              <a:sym typeface="Open Sans"/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>
            <a:off x="300000" y="693233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 dirty="0" smtClean="0">
                <a:solidFill>
                  <a:schemeClr val="accent1">
                    <a:lumMod val="50000"/>
                  </a:schemeClr>
                </a:solidFill>
              </a:rPr>
              <a:t>Uber Eats</a:t>
            </a:r>
            <a:endParaRPr sz="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15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8" name="Google Shape;221;p41"/>
          <p:cNvSpPr txBox="1">
            <a:spLocks noGrp="1"/>
          </p:cNvSpPr>
          <p:nvPr>
            <p:ph type="body" idx="3"/>
          </p:nvPr>
        </p:nvSpPr>
        <p:spPr>
          <a:xfrm>
            <a:off x="204300" y="1286933"/>
            <a:ext cx="8482500" cy="142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/>
            <a:r>
              <a:rPr lang="en" dirty="0" smtClean="0"/>
              <a:t>Founded in 2014 , sprouted out of ride Sharing company-Uber. </a:t>
            </a:r>
          </a:p>
          <a:p>
            <a:pPr marL="285750" indent="-285750"/>
            <a:r>
              <a:rPr lang="en-US" dirty="0" smtClean="0"/>
              <a:t>Global presence.</a:t>
            </a:r>
            <a:endParaRPr lang="en" dirty="0" smtClean="0"/>
          </a:p>
          <a:p>
            <a:pPr marL="285750" indent="-285750"/>
            <a:r>
              <a:rPr lang="en-US" dirty="0" smtClean="0"/>
              <a:t>C</a:t>
            </a:r>
            <a:r>
              <a:rPr lang="en" dirty="0" smtClean="0"/>
              <a:t>urrently working on delivery via drones</a:t>
            </a:r>
          </a:p>
          <a:p>
            <a:pPr marL="285750" indent="-285750"/>
            <a:r>
              <a:rPr lang="en-US" dirty="0" smtClean="0"/>
              <a:t>D</a:t>
            </a:r>
            <a:r>
              <a:rPr lang="en" dirty="0" smtClean="0"/>
              <a:t>rone deployment is currently skeptic – No regulations, safety risks etc.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6267" y="4422987"/>
            <a:ext cx="7034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700"/>
              </a:spcBef>
              <a:buClr>
                <a:srgbClr val="2D3D4A"/>
              </a:buClr>
              <a:buSzPts val="1400"/>
            </a:pPr>
            <a:r>
              <a:rPr lang="en-US" sz="1000" b="1" dirty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https://</a:t>
            </a:r>
            <a:r>
              <a:rPr lang="en-US" sz="1000" b="1" dirty="0" smtClean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en.wikipedia.org/wiki/Uber_Eats</a:t>
            </a:r>
            <a:endParaRPr lang="en-US" sz="1000" b="1" dirty="0">
              <a:solidFill>
                <a:srgbClr val="0365C0">
                  <a:lumMod val="60000"/>
                  <a:lumOff val="40000"/>
                </a:srgbClr>
              </a:solidFill>
              <a:latin typeface="Palatino Linotype" panose="02040502050505030304" pitchFamily="18" charset="0"/>
              <a:ea typeface="Open Sans"/>
              <a:cs typeface="Open Sans"/>
              <a:sym typeface="Open Sans"/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Competitors Overview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641474"/>
              </p:ext>
            </p:extLst>
          </p:nvPr>
        </p:nvGraphicFramePr>
        <p:xfrm>
          <a:off x="1447722" y="1172483"/>
          <a:ext cx="6394029" cy="31089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4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UBER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EATS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POSTMATES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GRUB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HUB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Global</a:t>
                      </a: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 presence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Autonomous</a:t>
                      </a: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 Tech.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Focus on Food Delivery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Order</a:t>
                      </a: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 Tracking via App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48368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Order</a:t>
                      </a: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 tracking via Customer care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731086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409" y="2425908"/>
            <a:ext cx="205962" cy="1875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409" y="2961455"/>
            <a:ext cx="219509" cy="1998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956" y="1914316"/>
            <a:ext cx="205962" cy="1875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003" y="1907105"/>
            <a:ext cx="259156" cy="2019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003" y="2959366"/>
            <a:ext cx="259156" cy="2019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243" y="2944692"/>
            <a:ext cx="259156" cy="2019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243" y="2406515"/>
            <a:ext cx="259156" cy="2019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72" y="2406515"/>
            <a:ext cx="259156" cy="2019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825" y="1914316"/>
            <a:ext cx="205962" cy="1875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003" y="3488538"/>
            <a:ext cx="259156" cy="2019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267" y="3473047"/>
            <a:ext cx="219509" cy="19985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650" y="3482869"/>
            <a:ext cx="259156" cy="2019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43" y="3984639"/>
            <a:ext cx="259156" cy="2019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620" y="3984639"/>
            <a:ext cx="259156" cy="2019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650" y="4006254"/>
            <a:ext cx="259156" cy="2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2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better?</a:t>
            </a:r>
            <a:endParaRPr sz="500"/>
          </a:p>
        </p:txBody>
      </p:sp>
      <p:sp>
        <p:nvSpPr>
          <p:cNvPr id="228" name="Google Shape;228;p4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29" name="Google Shape;229;p4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Our Advantages</a:t>
            </a:r>
            <a:endParaRPr sz="500" dirty="0"/>
          </a:p>
        </p:txBody>
      </p:sp>
      <p:sp>
        <p:nvSpPr>
          <p:cNvPr id="230" name="Google Shape;230;p42"/>
          <p:cNvSpPr txBox="1">
            <a:spLocks noGrp="1"/>
          </p:cNvSpPr>
          <p:nvPr>
            <p:ph type="body" idx="3"/>
          </p:nvPr>
        </p:nvSpPr>
        <p:spPr>
          <a:xfrm>
            <a:off x="457200" y="1238102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We hold 56% market share in the food delivery space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Wide and dominant presence in USA, Canada.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Easy to use app with proven food tracking technology.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Timely deliveries.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Significant number of exclusive customers compared to competitors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Proven track record with restaurant franchises.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dirty="0"/>
          </a:p>
        </p:txBody>
      </p:sp>
      <p:sp>
        <p:nvSpPr>
          <p:cNvPr id="231" name="Google Shape;231;p4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17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000" y="4323879"/>
            <a:ext cx="6778133" cy="94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700"/>
              </a:spcBef>
              <a:buClr>
                <a:srgbClr val="2D3D4A"/>
              </a:buClr>
              <a:buSzPts val="1400"/>
            </a:pPr>
            <a:r>
              <a:rPr lang="en-US" sz="1000" b="1" dirty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  <a:hlinkClick r:id="rId3"/>
              </a:rPr>
              <a:t>https://www.doordash.com/en-US/about</a:t>
            </a:r>
            <a:endParaRPr lang="en-US" sz="1000" b="1" dirty="0">
              <a:solidFill>
                <a:srgbClr val="0365C0">
                  <a:lumMod val="60000"/>
                  <a:lumOff val="40000"/>
                </a:srgbClr>
              </a:solidFill>
              <a:latin typeface="Palatino Linotype" panose="02040502050505030304" pitchFamily="18" charset="0"/>
              <a:ea typeface="Open Sans"/>
              <a:cs typeface="Open Sans"/>
              <a:sym typeface="Open Sans"/>
            </a:endParaRPr>
          </a:p>
          <a:p>
            <a:pPr lvl="0">
              <a:spcBef>
                <a:spcPts val="700"/>
              </a:spcBef>
              <a:buClr>
                <a:srgbClr val="2D3D4A"/>
              </a:buClr>
              <a:buSzPts val="1400"/>
            </a:pPr>
            <a:r>
              <a:rPr lang="en-US" sz="1000" b="1" dirty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  <a:hlinkClick r:id="rId4"/>
              </a:rPr>
              <a:t>https://</a:t>
            </a:r>
            <a:r>
              <a:rPr lang="en-US" sz="1000" b="1" dirty="0" smtClean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  <a:hlinkClick r:id="rId4"/>
              </a:rPr>
              <a:t>en.Wikipedia.org/wiki/DoorDash</a:t>
            </a:r>
            <a:endParaRPr lang="en-US" sz="1000" b="1" dirty="0" smtClean="0">
              <a:solidFill>
                <a:srgbClr val="0365C0">
                  <a:lumMod val="60000"/>
                  <a:lumOff val="40000"/>
                </a:srgbClr>
              </a:solidFill>
              <a:latin typeface="Palatino Linotype" panose="02040502050505030304" pitchFamily="18" charset="0"/>
              <a:ea typeface="Open Sans"/>
              <a:cs typeface="Open Sans"/>
              <a:sym typeface="Open Sans"/>
            </a:endParaRPr>
          </a:p>
          <a:p>
            <a:pPr lvl="0">
              <a:spcBef>
                <a:spcPts val="700"/>
              </a:spcBef>
              <a:buClr>
                <a:srgbClr val="2D3D4A"/>
              </a:buClr>
              <a:buSzPts val="1400"/>
            </a:pPr>
            <a:r>
              <a:rPr lang="en-US" sz="1000" b="1" dirty="0" smtClean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endParaRPr lang="en-US" sz="1000" b="1" dirty="0">
              <a:solidFill>
                <a:srgbClr val="0365C0">
                  <a:lumMod val="60000"/>
                  <a:lumOff val="40000"/>
                </a:srgbClr>
              </a:solidFill>
              <a:latin typeface="Palatino Linotype" panose="02040502050505030304" pitchFamily="18" charset="0"/>
              <a:ea typeface="Open Sans"/>
              <a:cs typeface="Open Sans"/>
              <a:sym typeface="Open Sans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000" y="4323879"/>
            <a:ext cx="6778133" cy="94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700"/>
              </a:spcBef>
              <a:buClr>
                <a:srgbClr val="2D3D4A"/>
              </a:buClr>
              <a:buSzPts val="1400"/>
            </a:pPr>
            <a:r>
              <a:rPr lang="en-US" sz="1000" b="1" dirty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  <a:hlinkClick r:id="rId3"/>
              </a:rPr>
              <a:t>https://www.doordash.com/en-US/about</a:t>
            </a:r>
            <a:endParaRPr lang="en-US" sz="1000" b="1" dirty="0">
              <a:solidFill>
                <a:srgbClr val="0365C0">
                  <a:lumMod val="60000"/>
                  <a:lumOff val="40000"/>
                </a:srgbClr>
              </a:solidFill>
              <a:latin typeface="Palatino Linotype" panose="02040502050505030304" pitchFamily="18" charset="0"/>
              <a:ea typeface="Open Sans"/>
              <a:cs typeface="Open Sans"/>
              <a:sym typeface="Open Sans"/>
            </a:endParaRPr>
          </a:p>
          <a:p>
            <a:pPr lvl="0">
              <a:spcBef>
                <a:spcPts val="700"/>
              </a:spcBef>
              <a:buClr>
                <a:srgbClr val="2D3D4A"/>
              </a:buClr>
              <a:buSzPts val="1400"/>
            </a:pPr>
            <a:r>
              <a:rPr lang="en-US" sz="1000" b="1" dirty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  <a:hlinkClick r:id="rId4"/>
              </a:rPr>
              <a:t>https://en.Wikipedia.org/wiki/DoorDash</a:t>
            </a:r>
            <a:r>
              <a:rPr lang="en-US" sz="1000" b="1" dirty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endParaRPr lang="en-US" sz="1000" b="1" dirty="0" smtClean="0">
              <a:solidFill>
                <a:srgbClr val="0365C0">
                  <a:lumMod val="60000"/>
                  <a:lumOff val="40000"/>
                </a:srgbClr>
              </a:solidFill>
              <a:latin typeface="Palatino Linotype" panose="02040502050505030304" pitchFamily="18" charset="0"/>
              <a:ea typeface="Open Sans"/>
              <a:cs typeface="Open Sans"/>
              <a:sym typeface="Open Sans"/>
            </a:endParaRPr>
          </a:p>
          <a:p>
            <a:pPr lvl="0">
              <a:spcBef>
                <a:spcPts val="700"/>
              </a:spcBef>
              <a:buClr>
                <a:srgbClr val="2D3D4A"/>
              </a:buClr>
              <a:buSzPts val="1400"/>
            </a:pPr>
            <a:r>
              <a:rPr lang="en-US" sz="1000" b="1" dirty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  <a:hlinkClick r:id="rId5"/>
              </a:rPr>
              <a:t>https://secondmeasure.com/datapoints/food-delivery-services-grubhub-uber-eats-doordash-postmates</a:t>
            </a:r>
            <a:r>
              <a:rPr lang="en-US" sz="1000" b="1" dirty="0" smtClean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  <a:hlinkClick r:id="rId5"/>
              </a:rPr>
              <a:t>/</a:t>
            </a:r>
            <a:r>
              <a:rPr lang="en-US" sz="1000" b="1" dirty="0" smtClean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endParaRPr lang="en-US" sz="1000" b="1" dirty="0">
              <a:solidFill>
                <a:srgbClr val="0365C0">
                  <a:lumMod val="60000"/>
                  <a:lumOff val="40000"/>
                </a:srgbClr>
              </a:solidFill>
              <a:latin typeface="Palatino Linotype" panose="02040502050505030304" pitchFamily="18" charset="0"/>
              <a:ea typeface="Open Sans"/>
              <a:cs typeface="Open Sans"/>
              <a:sym typeface="Open Sans"/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Roadmap and Vision</a:t>
            </a:r>
            <a:endParaRPr sz="500"/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body" idx="1"/>
          </p:nvPr>
        </p:nvSpPr>
        <p:spPr>
          <a:xfrm>
            <a:off x="405803" y="767532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Where do we go from here?</a:t>
            </a:r>
            <a:endParaRPr sz="500" dirty="0"/>
          </a:p>
        </p:txBody>
      </p:sp>
      <p:sp>
        <p:nvSpPr>
          <p:cNvPr id="243" name="Google Shape;243;p4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44" name="Google Shape;244;p44"/>
          <p:cNvSpPr txBox="1">
            <a:spLocks noGrp="1"/>
          </p:cNvSpPr>
          <p:nvPr>
            <p:ph type="title"/>
          </p:nvPr>
        </p:nvSpPr>
        <p:spPr>
          <a:xfrm>
            <a:off x="405803" y="175336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Roadmap Pillars</a:t>
            </a:r>
            <a:endParaRPr sz="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6" name="Google Shape;246;p4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19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07631"/>
              </p:ext>
            </p:extLst>
          </p:nvPr>
        </p:nvGraphicFramePr>
        <p:xfrm>
          <a:off x="155785" y="1222021"/>
          <a:ext cx="8737600" cy="370811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4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09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Q1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Q2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Q3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Q4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06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Development of Robots with Partner</a:t>
                      </a: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 Company</a:t>
                      </a:r>
                    </a:p>
                    <a:p>
                      <a:pPr algn="l"/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(Hardware)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Design</a:t>
                      </a:r>
                      <a:r>
                        <a:rPr lang="en-US" baseline="0" dirty="0" smtClean="0"/>
                        <a:t> and Build prototype to serve functionality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Camera, Sensors</a:t>
                      </a:r>
                      <a:r>
                        <a:rPr lang="en-US" baseline="0" dirty="0" smtClean="0"/>
                        <a:t> and Mobility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Security,</a:t>
                      </a:r>
                    </a:p>
                    <a:p>
                      <a:pPr algn="l"/>
                      <a:r>
                        <a:rPr lang="en-US" dirty="0" smtClean="0"/>
                        <a:t>Integration</a:t>
                      </a:r>
                      <a:r>
                        <a:rPr lang="en-US" baseline="0" dirty="0" smtClean="0"/>
                        <a:t> with Software</a:t>
                      </a:r>
                      <a:endParaRPr lang="en-US" dirty="0" smtClean="0"/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Field Testing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09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App Development</a:t>
                      </a:r>
                    </a:p>
                    <a:p>
                      <a:pPr algn="l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(Software)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Map</a:t>
                      </a:r>
                      <a:r>
                        <a:rPr lang="en-US" baseline="0" dirty="0" smtClean="0"/>
                        <a:t> updates and location mapping.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Route</a:t>
                      </a:r>
                      <a:r>
                        <a:rPr lang="en-US" baseline="0" dirty="0" smtClean="0"/>
                        <a:t> detection, Computer vision programs</a:t>
                      </a:r>
                    </a:p>
                    <a:p>
                      <a:pPr algn="l"/>
                      <a:endParaRPr lang="en-US" baseline="0" dirty="0" smtClean="0"/>
                    </a:p>
                    <a:p>
                      <a:pPr algn="l"/>
                      <a:r>
                        <a:rPr lang="en-US" baseline="0" dirty="0" smtClean="0"/>
                        <a:t>Human needed control interface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side software interface with Robot.</a:t>
                      </a:r>
                    </a:p>
                    <a:p>
                      <a:pPr algn="l"/>
                      <a:endParaRPr lang="en-US" baseline="0" dirty="0" smtClean="0"/>
                    </a:p>
                    <a:p>
                      <a:pPr algn="l"/>
                      <a:r>
                        <a:rPr lang="en-US" baseline="0" dirty="0" smtClean="0"/>
                        <a:t>App update to include </a:t>
                      </a:r>
                      <a:r>
                        <a:rPr lang="en-US" baseline="0" dirty="0" err="1" smtClean="0"/>
                        <a:t>Robo</a:t>
                      </a:r>
                      <a:r>
                        <a:rPr lang="en-US" baseline="0" dirty="0" smtClean="0"/>
                        <a:t>-Dash use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Field Testing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Here?</a:t>
            </a:r>
            <a:endParaRPr sz="500"/>
          </a:p>
        </p:txBody>
      </p:sp>
      <p:sp>
        <p:nvSpPr>
          <p:cNvPr id="144" name="Google Shape;144;p3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endParaRPr sz="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dirty="0" smtClean="0"/>
              <a:t>Ever wondered how to make small deliveries more efficient and profitable?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/>
              <a:t>C</a:t>
            </a:r>
            <a:r>
              <a:rPr lang="en-US" dirty="0" smtClean="0"/>
              <a:t>an we reduce carbon footprint and make deliveries close to environmental best possible standard?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Is there a way to reduce the required human effort in short, small deliveries?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Can we reduce both operating cost and the resultant </a:t>
            </a:r>
            <a:r>
              <a:rPr lang="en-US" smtClean="0"/>
              <a:t>consumer charge </a:t>
            </a:r>
            <a:r>
              <a:rPr lang="en-US" dirty="0" smtClean="0"/>
              <a:t>on small distance deliveries?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b="1" dirty="0" smtClean="0"/>
              <a:t>[Robo-Dasher]</a:t>
            </a:r>
            <a:endParaRPr b="1" dirty="0"/>
          </a:p>
        </p:txBody>
      </p:sp>
      <p:sp>
        <p:nvSpPr>
          <p:cNvPr id="147" name="Google Shape;147;p3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b="1" dirty="0" smtClean="0">
                <a:solidFill>
                  <a:schemeClr val="accent1">
                    <a:lumMod val="50000"/>
                  </a:schemeClr>
                </a:solidFill>
              </a:rPr>
              <a:t>Hardware Development</a:t>
            </a:r>
            <a:endParaRPr sz="500"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3"/>
          </p:nvPr>
        </p:nvSpPr>
        <p:spPr>
          <a:xfrm>
            <a:off x="680720" y="1537547"/>
            <a:ext cx="6952827" cy="230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sz="1400" dirty="0" smtClean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sz="1400" dirty="0" smtClean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sz="1400" dirty="0" smtClean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sz="1400" dirty="0" smtClean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sz="1400" dirty="0" smtClean="0"/>
          </a:p>
          <a:p>
            <a:pPr marL="0" lvl="0" indent="0">
              <a:buNone/>
            </a:pPr>
            <a:r>
              <a:rPr lang="en" sz="1400" b="1" dirty="0" smtClean="0"/>
              <a:t>Robot protyping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" sz="1600" dirty="0" smtClean="0"/>
              <a:t>Development and design and mechanical build.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I</a:t>
            </a:r>
            <a:r>
              <a:rPr lang="en" sz="1600" dirty="0" smtClean="0"/>
              <a:t>ntegaration of hardwares that would serves as software complements – cameras, wheels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" sz="1600" b="1" dirty="0" smtClean="0"/>
              <a:t>Testing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Wingdings" panose="05000000000000000000" pitchFamily="2" charset="2"/>
              <a:buChar char="Ø"/>
            </a:pPr>
            <a:r>
              <a:rPr lang="en" sz="1600" dirty="0"/>
              <a:t>R</a:t>
            </a:r>
            <a:r>
              <a:rPr lang="en" sz="1600" dirty="0" smtClean="0"/>
              <a:t>obot balance when under weights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dirty="0" smtClean="0"/>
              <a:t>M</a:t>
            </a:r>
            <a:r>
              <a:rPr lang="en" sz="1600" dirty="0" smtClean="0"/>
              <a:t>ovement on various surfaces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Wingdings" panose="05000000000000000000" pitchFamily="2" charset="2"/>
              <a:buChar char="Ø"/>
            </a:pPr>
            <a:r>
              <a:rPr lang="en" sz="1600" dirty="0" smtClean="0"/>
              <a:t>Anti-theft protection and security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sz="1400" dirty="0" smtClean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sz="1400" dirty="0" smtClean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sz="1400"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sz="1400" dirty="0" smtClean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sz="1400"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sz="1400" dirty="0" smtClean="0"/>
          </a:p>
          <a:p>
            <a:pPr marL="457200" lvl="1" indent="0">
              <a:buSzPts val="1400"/>
              <a:buNone/>
            </a:pPr>
            <a:endParaRPr lang="en" sz="1200" dirty="0" smtClean="0"/>
          </a:p>
          <a:p>
            <a:pPr marL="742950" lvl="1" indent="-285750">
              <a:buSzPts val="1400"/>
              <a:buFont typeface="Wingdings" panose="05000000000000000000" pitchFamily="2" charset="2"/>
              <a:buChar char="Ø"/>
            </a:pPr>
            <a:endParaRPr lang="en" sz="1200" dirty="0" smtClean="0"/>
          </a:p>
        </p:txBody>
      </p:sp>
      <p:sp>
        <p:nvSpPr>
          <p:cNvPr id="255" name="Google Shape;255;p45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20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b="1" dirty="0" smtClean="0">
                <a:solidFill>
                  <a:schemeClr val="accent1">
                    <a:lumMod val="50000"/>
                  </a:schemeClr>
                </a:solidFill>
              </a:rPr>
              <a:t>Software Development</a:t>
            </a:r>
            <a:endParaRPr sz="500"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3"/>
          </p:nvPr>
        </p:nvSpPr>
        <p:spPr>
          <a:xfrm>
            <a:off x="508703" y="1476587"/>
            <a:ext cx="8229600" cy="2919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00100" lvl="1" indent="-342900">
              <a:buSzPts val="1400"/>
              <a:buFont typeface="Wingdings" panose="05000000000000000000" pitchFamily="2" charset="2"/>
              <a:buChar char="Ø"/>
            </a:pPr>
            <a:r>
              <a:rPr lang="en-US" dirty="0" smtClean="0"/>
              <a:t>Updates</a:t>
            </a:r>
            <a:r>
              <a:rPr lang="en" dirty="0" smtClean="0"/>
              <a:t> to map to include sidewalks routing</a:t>
            </a:r>
          </a:p>
          <a:p>
            <a:pPr marL="800100" lvl="1" indent="-342900">
              <a:buSzPts val="1400"/>
              <a:buFont typeface="Wingdings" panose="05000000000000000000" pitchFamily="2" charset="2"/>
              <a:buChar char="Ø"/>
            </a:pPr>
            <a:r>
              <a:rPr lang="en-US" dirty="0" smtClean="0"/>
              <a:t>O</a:t>
            </a:r>
            <a:r>
              <a:rPr lang="en" dirty="0" smtClean="0"/>
              <a:t>penCV and computer vision</a:t>
            </a:r>
          </a:p>
          <a:p>
            <a:pPr marL="800100" lvl="1" indent="-342900">
              <a:buSzPts val="1400"/>
              <a:buFont typeface="Wingdings" panose="05000000000000000000" pitchFamily="2" charset="2"/>
              <a:buChar char="Ø"/>
            </a:pPr>
            <a:r>
              <a:rPr lang="en" dirty="0" smtClean="0"/>
              <a:t>Lidar technology integration</a:t>
            </a:r>
          </a:p>
          <a:p>
            <a:pPr marL="800100" lvl="1" indent="-342900">
              <a:buSzPts val="1400"/>
              <a:buFont typeface="Wingdings" panose="05000000000000000000" pitchFamily="2" charset="2"/>
              <a:buChar char="Ø"/>
            </a:pPr>
            <a:r>
              <a:rPr lang="en-US" dirty="0" smtClean="0"/>
              <a:t>O</a:t>
            </a:r>
            <a:r>
              <a:rPr lang="en" dirty="0" smtClean="0"/>
              <a:t>bject detection.</a:t>
            </a:r>
          </a:p>
          <a:p>
            <a:pPr marL="800100" lvl="1" indent="-342900">
              <a:buSzPts val="1400"/>
              <a:buFont typeface="Wingdings" panose="05000000000000000000" pitchFamily="2" charset="2"/>
              <a:buChar char="Ø"/>
            </a:pPr>
            <a:r>
              <a:rPr lang="en" dirty="0" smtClean="0"/>
              <a:t>Human interface for Robo-Dasher control</a:t>
            </a:r>
          </a:p>
          <a:p>
            <a:pPr marL="800100" lvl="1" indent="-342900">
              <a:buSzPts val="1400"/>
              <a:buFont typeface="Wingdings" panose="05000000000000000000" pitchFamily="2" charset="2"/>
              <a:buChar char="Ø"/>
            </a:pPr>
            <a:r>
              <a:rPr lang="en" dirty="0" smtClean="0"/>
              <a:t>Customer interface for interation during Robo-Dasher delivery.</a:t>
            </a:r>
          </a:p>
          <a:p>
            <a:pPr marL="800100" lvl="1" indent="-342900">
              <a:buSzPts val="1400"/>
              <a:buFont typeface="Wingdings" panose="05000000000000000000" pitchFamily="2" charset="2"/>
              <a:buChar char="Ø"/>
            </a:pPr>
            <a:r>
              <a:rPr lang="en-US" dirty="0" smtClean="0"/>
              <a:t>S</a:t>
            </a:r>
            <a:r>
              <a:rPr lang="en" dirty="0" smtClean="0"/>
              <a:t>oftware security</a:t>
            </a:r>
          </a:p>
          <a:p>
            <a:pPr marL="800100" lvl="1" indent="-342900">
              <a:buSzPts val="1400"/>
              <a:buFont typeface="Wingdings" panose="05000000000000000000" pitchFamily="2" charset="2"/>
              <a:buChar char="Ø"/>
            </a:pPr>
            <a:r>
              <a:rPr lang="en" dirty="0" smtClean="0"/>
              <a:t>Integration with Hardware team</a:t>
            </a:r>
          </a:p>
          <a:p>
            <a:pPr marL="800100" lvl="1" indent="-342900">
              <a:buSzPts val="1400"/>
              <a:buFont typeface="Wingdings" panose="05000000000000000000" pitchFamily="2" charset="2"/>
              <a:buChar char="Ø"/>
            </a:pPr>
            <a:r>
              <a:rPr lang="en-US" dirty="0" smtClean="0"/>
              <a:t>D</a:t>
            </a:r>
            <a:r>
              <a:rPr lang="en" dirty="0" smtClean="0"/>
              <a:t>evelop the current app to integrate Robo-Dasher</a:t>
            </a:r>
          </a:p>
          <a:p>
            <a:pPr marL="742950" lvl="1" indent="-285750">
              <a:buSzPts val="1400"/>
              <a:buFont typeface="Arial" panose="020B0604020202020204" pitchFamily="34" charset="0"/>
              <a:buChar char="•"/>
            </a:pPr>
            <a:endParaRPr lang="en" dirty="0" smtClean="0"/>
          </a:p>
          <a:p>
            <a:pPr marL="742950" lvl="1" indent="-285750">
              <a:buSzPts val="1400"/>
              <a:buFont typeface="Arial" panose="020B0604020202020204" pitchFamily="34" charset="0"/>
              <a:buChar char="•"/>
            </a:pPr>
            <a:endParaRPr lang="en" dirty="0" smtClean="0"/>
          </a:p>
        </p:txBody>
      </p:sp>
      <p:sp>
        <p:nvSpPr>
          <p:cNvPr id="255" name="Google Shape;255;p45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21</a:t>
            </a:fld>
            <a:endParaRPr>
              <a:solidFill>
                <a:srgbClr val="9292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3778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Widening the scope</a:t>
            </a:r>
            <a:endParaRPr sz="500"/>
          </a:p>
        </p:txBody>
      </p:sp>
      <p:sp>
        <p:nvSpPr>
          <p:cNvPr id="279" name="Google Shape;279;p4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80" name="Google Shape;280;p4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Where do we go from here?</a:t>
            </a:r>
            <a:endParaRPr sz="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1" name="Google Shape;281;p48"/>
          <p:cNvSpPr txBox="1">
            <a:spLocks noGrp="1"/>
          </p:cNvSpPr>
          <p:nvPr>
            <p:ph type="body" idx="3"/>
          </p:nvPr>
        </p:nvSpPr>
        <p:spPr>
          <a:xfrm>
            <a:off x="579120" y="1223851"/>
            <a:ext cx="8229600" cy="2201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T</a:t>
            </a:r>
            <a:r>
              <a:rPr lang="en" dirty="0" smtClean="0"/>
              <a:t>esting in major USA cities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Further development to reduce Human interference in Robo-Dasher delivery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Improve the delivery radius of Robo-Dasher.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Improve delivery speed and load carrying capacity of Robo- Dasher.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Further intelligent conversation by Robo-Dasher </a:t>
            </a:r>
            <a:endParaRPr dirty="0"/>
          </a:p>
        </p:txBody>
      </p:sp>
      <p:sp>
        <p:nvSpPr>
          <p:cNvPr id="282" name="Google Shape;282;p48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22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b="1" dirty="0" smtClean="0"/>
              <a:t>Thank You</a:t>
            </a:r>
            <a:endParaRPr sz="500" b="1" dirty="0"/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  <p:extLst>
      <p:ext uri="{BB962C8B-B14F-4D97-AF65-F5344CB8AC3E}">
        <p14:creationId xmlns:p14="http://schemas.microsoft.com/office/powerpoint/2010/main" val="16306228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/>
              <a:t>Business Case</a:t>
            </a:r>
            <a:endParaRPr sz="500" dirty="0"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300000" y="81893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 smtClean="0"/>
              <a:t>Our </a:t>
            </a:r>
            <a:r>
              <a:rPr lang="en-US" dirty="0"/>
              <a:t>Journey so far</a:t>
            </a:r>
            <a:endParaRPr sz="500" dirty="0"/>
          </a:p>
        </p:txBody>
      </p:sp>
      <p:sp>
        <p:nvSpPr>
          <p:cNvPr id="159" name="Google Shape;159;p3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dirty="0"/>
              <a:t>9</a:t>
            </a:r>
            <a:r>
              <a:rPr lang="en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 dirty="0"/>
          </a:p>
        </p:txBody>
      </p:sp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300000" y="203048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Initial </a:t>
            </a:r>
            <a:r>
              <a:rPr lang="en" b="1" dirty="0" smtClean="0">
                <a:solidFill>
                  <a:schemeClr val="accent1">
                    <a:lumMod val="50000"/>
                  </a:schemeClr>
                </a:solidFill>
              </a:rPr>
              <a:t>Focus</a:t>
            </a:r>
            <a:endParaRPr sz="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1" name="Google Shape;161;p34"/>
          <p:cNvSpPr txBox="1">
            <a:spLocks noGrp="1"/>
          </p:cNvSpPr>
          <p:nvPr>
            <p:ph type="body" idx="3"/>
          </p:nvPr>
        </p:nvSpPr>
        <p:spPr>
          <a:xfrm>
            <a:off x="300000" y="1149214"/>
            <a:ext cx="8229600" cy="301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/>
            <a:r>
              <a:rPr lang="en" dirty="0" smtClean="0"/>
              <a:t>At DoorDash , we have been providing services to customers and merchants since 2012 across 5 countries with the aid of our efficient Dashers. </a:t>
            </a:r>
          </a:p>
          <a:p>
            <a:pPr marL="285750" indent="-285750"/>
            <a:r>
              <a:rPr lang="en-US" dirty="0" smtClean="0"/>
              <a:t>With </a:t>
            </a:r>
            <a:r>
              <a:rPr lang="en-US" dirty="0"/>
              <a:t>our last-mile logistics infrastructure we have been able to deliver on both user </a:t>
            </a:r>
            <a:r>
              <a:rPr lang="en-US" dirty="0" smtClean="0"/>
              <a:t>sides.</a:t>
            </a:r>
            <a:endParaRPr lang="en" dirty="0" smtClean="0"/>
          </a:p>
          <a:p>
            <a:pPr marL="285750" indent="-285750"/>
            <a:r>
              <a:rPr lang="en" dirty="0" smtClean="0"/>
              <a:t>We currently hold a 56% market share with revenue generated via delivery fee and commission on every order, advertisment and marketing.</a:t>
            </a:r>
            <a:endParaRPr lang="en-US" sz="10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  <a:p>
            <a:pPr marL="0" lvl="0" indent="0">
              <a:buNone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2" name="Google Shape;162;p3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4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000" y="4323879"/>
            <a:ext cx="6778133" cy="70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700"/>
              </a:spcBef>
              <a:buClr>
                <a:srgbClr val="2D3D4A"/>
              </a:buClr>
              <a:buSzPts val="1400"/>
            </a:pPr>
            <a:r>
              <a:rPr lang="en-US" sz="1000" b="1" dirty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  <a:hlinkClick r:id="rId3"/>
              </a:rPr>
              <a:t>https://www.doordash.com/en-US/about</a:t>
            </a:r>
            <a:endParaRPr lang="en-US" sz="1000" b="1" dirty="0">
              <a:solidFill>
                <a:srgbClr val="0365C0">
                  <a:lumMod val="60000"/>
                  <a:lumOff val="40000"/>
                </a:srgbClr>
              </a:solidFill>
              <a:latin typeface="Palatino Linotype" panose="02040502050505030304" pitchFamily="18" charset="0"/>
              <a:ea typeface="Open Sans"/>
              <a:cs typeface="Open Sans"/>
              <a:sym typeface="Open Sans"/>
            </a:endParaRPr>
          </a:p>
          <a:p>
            <a:pPr lvl="0">
              <a:spcBef>
                <a:spcPts val="700"/>
              </a:spcBef>
              <a:buClr>
                <a:srgbClr val="2D3D4A"/>
              </a:buClr>
              <a:buSzPts val="1400"/>
            </a:pPr>
            <a:r>
              <a:rPr lang="en-US" sz="1000" b="1" dirty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  <a:hlinkClick r:id="rId4"/>
              </a:rPr>
              <a:t>https://en.Wikipedia.org/wiki/DoorDash</a:t>
            </a:r>
            <a:r>
              <a:rPr lang="en-US" sz="1000" b="1" dirty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300000" y="81893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 smtClean="0"/>
              <a:t>Concerns</a:t>
            </a:r>
            <a:endParaRPr sz="500" dirty="0"/>
          </a:p>
        </p:txBody>
      </p:sp>
      <p:sp>
        <p:nvSpPr>
          <p:cNvPr id="159" name="Google Shape;159;p3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dirty="0"/>
              <a:t>9</a:t>
            </a:r>
            <a:r>
              <a:rPr lang="en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 dirty="0"/>
          </a:p>
        </p:txBody>
      </p:sp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300000" y="203048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Initial </a:t>
            </a:r>
            <a:r>
              <a:rPr lang="en" b="1" dirty="0" smtClean="0">
                <a:solidFill>
                  <a:schemeClr val="accent1">
                    <a:lumMod val="50000"/>
                  </a:schemeClr>
                </a:solidFill>
              </a:rPr>
              <a:t>Focus</a:t>
            </a:r>
            <a:endParaRPr sz="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2" name="Google Shape;162;p3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5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>
          <a:xfrm>
            <a:off x="186267" y="1778264"/>
            <a:ext cx="8229600" cy="1243451"/>
          </a:xfrm>
        </p:spPr>
        <p:txBody>
          <a:bodyPr/>
          <a:lstStyle/>
          <a:p>
            <a:r>
              <a:rPr lang="en-US" dirty="0" smtClean="0"/>
              <a:t>Comparatively higher delivery and commission fees</a:t>
            </a:r>
          </a:p>
          <a:p>
            <a:r>
              <a:rPr lang="en-US" dirty="0" smtClean="0"/>
              <a:t>Operation cost</a:t>
            </a:r>
          </a:p>
          <a:p>
            <a:r>
              <a:rPr lang="en-US" dirty="0" smtClean="0"/>
              <a:t>Increasing competitors for market share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267" y="4422987"/>
            <a:ext cx="7034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700"/>
              </a:spcBef>
              <a:buClr>
                <a:srgbClr val="2D3D4A"/>
              </a:buClr>
              <a:buSzPts val="1400"/>
            </a:pPr>
            <a:r>
              <a:rPr lang="en-US" sz="1000" b="1" dirty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  <a:hlinkClick r:id="rId3"/>
              </a:rPr>
              <a:t>http://www.ameranth.com/pdf/How%20Does%20DoorDash%20Make%20Money,%20Feb%2012,%202019.pdf</a:t>
            </a:r>
            <a:r>
              <a:rPr lang="en-US" sz="1000" b="1" dirty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006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9" name="Google Shape;169;p35"/>
          <p:cNvSpPr txBox="1">
            <a:spLocks noGrp="1"/>
          </p:cNvSpPr>
          <p:nvPr>
            <p:ph type="title"/>
          </p:nvPr>
        </p:nvSpPr>
        <p:spPr>
          <a:xfrm>
            <a:off x="300000" y="146797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Opportunity</a:t>
            </a:r>
            <a:endParaRPr sz="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0" name="Google Shape;170;p35"/>
          <p:cNvSpPr txBox="1">
            <a:spLocks noGrp="1"/>
          </p:cNvSpPr>
          <p:nvPr>
            <p:ph type="body" idx="3"/>
          </p:nvPr>
        </p:nvSpPr>
        <p:spPr>
          <a:xfrm>
            <a:off x="300000" y="69848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-US" dirty="0" smtClean="0"/>
              <a:t>With advancement in autonomous technology and robotics , there has been an increase in the use of automation and service robots in customer based sectors like health care, home maintenance, delivery etc.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U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dirty="0"/>
          </a:p>
        </p:txBody>
      </p:sp>
      <p:sp>
        <p:nvSpPr>
          <p:cNvPr id="171" name="Google Shape;171;p35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6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92" y="1886064"/>
            <a:ext cx="4599093" cy="23273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22239" y="1939432"/>
            <a:ext cx="35742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D3D4A"/>
                </a:solidFill>
                <a:latin typeface="Open Sans"/>
                <a:ea typeface="Open Sans"/>
                <a:cs typeface="Open Sans"/>
              </a:rPr>
              <a:t>One out of three professional service robots sold in </a:t>
            </a:r>
            <a:r>
              <a:rPr lang="en-US" dirty="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2020</a:t>
            </a:r>
            <a:r>
              <a:rPr lang="en-US" dirty="0">
                <a:solidFill>
                  <a:srgbClr val="2D3D4A"/>
                </a:solidFill>
                <a:latin typeface="Open Sans"/>
                <a:ea typeface="Open Sans"/>
                <a:cs typeface="Open Sans"/>
              </a:rPr>
              <a:t> was built for the transportation </a:t>
            </a:r>
            <a:r>
              <a:rPr lang="en-US" dirty="0" smtClean="0">
                <a:solidFill>
                  <a:srgbClr val="2D3D4A"/>
                </a:solidFill>
                <a:latin typeface="Open Sans"/>
                <a:ea typeface="Open Sans"/>
                <a:cs typeface="Open Sans"/>
              </a:rPr>
              <a:t>of </a:t>
            </a:r>
            <a:r>
              <a:rPr lang="en-US" dirty="0">
                <a:solidFill>
                  <a:srgbClr val="2D3D4A"/>
                </a:solidFill>
                <a:latin typeface="Open Sans"/>
                <a:ea typeface="Open Sans"/>
                <a:cs typeface="Open Sans"/>
              </a:rPr>
              <a:t>goods or </a:t>
            </a:r>
            <a:r>
              <a:rPr lang="en-US" dirty="0" smtClean="0">
                <a:solidFill>
                  <a:srgbClr val="2D3D4A"/>
                </a:solidFill>
                <a:latin typeface="Open Sans"/>
                <a:ea typeface="Open Sans"/>
                <a:cs typeface="Open Sans"/>
              </a:rPr>
              <a:t>cargo</a:t>
            </a:r>
          </a:p>
          <a:p>
            <a:endParaRPr lang="en-US" dirty="0" smtClean="0">
              <a:solidFill>
                <a:srgbClr val="2D3D4A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2D3D4A"/>
                </a:solidFill>
                <a:latin typeface="Open Sans"/>
                <a:ea typeface="Open Sans"/>
                <a:cs typeface="Open Sans"/>
              </a:rPr>
              <a:t>Service robot market has a projected CAGR &gt; 21% over till 2027.</a:t>
            </a:r>
          </a:p>
          <a:p>
            <a:endParaRPr lang="en-US" dirty="0" smtClean="0">
              <a:solidFill>
                <a:srgbClr val="2D3D4A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2D3D4A"/>
                </a:solidFill>
                <a:latin typeface="Open Sans"/>
                <a:ea typeface="Open Sans"/>
                <a:cs typeface="Open Sans"/>
              </a:rPr>
              <a:t>Advent and deployment of Lidar technology </a:t>
            </a:r>
            <a:endParaRPr lang="en-US" dirty="0">
              <a:solidFill>
                <a:srgbClr val="2D3D4A"/>
              </a:solidFill>
              <a:latin typeface="Open Sans"/>
              <a:ea typeface="Open Sans"/>
              <a:cs typeface="Open Sans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792" y="4326895"/>
            <a:ext cx="7034106" cy="474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700"/>
              </a:spcBef>
              <a:buClr>
                <a:srgbClr val="2D3D4A"/>
              </a:buClr>
              <a:buSzPts val="1400"/>
            </a:pPr>
            <a:r>
              <a:rPr lang="en-US" sz="900" b="1" dirty="0" smtClean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  <a:hlinkClick r:id="rId4"/>
              </a:rPr>
              <a:t>https</a:t>
            </a:r>
            <a:r>
              <a:rPr lang="en-US" sz="900" b="1" dirty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  <a:hlinkClick r:id="rId4"/>
              </a:rPr>
              <a:t>://</a:t>
            </a:r>
            <a:r>
              <a:rPr lang="en-US" sz="900" b="1" dirty="0" smtClean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  <a:hlinkClick r:id="rId4"/>
              </a:rPr>
              <a:t>ifr.org/service-robots</a:t>
            </a:r>
            <a:r>
              <a:rPr lang="en-US" sz="900" b="1" dirty="0" smtClean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                                </a:t>
            </a:r>
            <a:r>
              <a:rPr lang="en-US" sz="900" b="1" dirty="0" smtClean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  <a:hlinkClick r:id="rId5"/>
              </a:rPr>
              <a:t>https</a:t>
            </a:r>
            <a:r>
              <a:rPr lang="en-US" sz="900" b="1" dirty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  <a:hlinkClick r:id="rId5"/>
              </a:rPr>
              <a:t>://</a:t>
            </a:r>
            <a:r>
              <a:rPr lang="en-US" sz="900" b="1" dirty="0" smtClean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  <a:hlinkClick r:id="rId5"/>
              </a:rPr>
              <a:t>ifr.org/img/worldrobotics/Executive_Summary_WR_Service_Robots_2021.pdf</a:t>
            </a:r>
            <a:r>
              <a:rPr lang="en-US" sz="900" b="1" dirty="0" smtClean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</a:p>
          <a:p>
            <a:pPr lvl="0">
              <a:spcBef>
                <a:spcPts val="700"/>
              </a:spcBef>
              <a:buClr>
                <a:srgbClr val="2D3D4A"/>
              </a:buClr>
              <a:buSzPts val="1400"/>
            </a:pPr>
            <a:r>
              <a:rPr lang="en-US" sz="1000" b="1" dirty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  <a:hlinkClick r:id="rId6"/>
              </a:rPr>
              <a:t>https://</a:t>
            </a:r>
            <a:r>
              <a:rPr lang="en-US" sz="1000" b="1" dirty="0" smtClean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  <a:hlinkClick r:id="rId6"/>
              </a:rPr>
              <a:t>www.astuteanalytica.com/industry-report/service-robots-market</a:t>
            </a:r>
            <a:r>
              <a:rPr lang="en-US" sz="1000" b="1" dirty="0" smtClean="0">
                <a:solidFill>
                  <a:srgbClr val="0365C0">
                    <a:lumMod val="60000"/>
                    <a:lumOff val="40000"/>
                  </a:srgbClr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9" name="Google Shape;169;p35"/>
          <p:cNvSpPr txBox="1">
            <a:spLocks noGrp="1"/>
          </p:cNvSpPr>
          <p:nvPr>
            <p:ph type="title"/>
          </p:nvPr>
        </p:nvSpPr>
        <p:spPr>
          <a:xfrm>
            <a:off x="300000" y="146797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 dirty="0" smtClean="0">
                <a:solidFill>
                  <a:schemeClr val="accent1">
                    <a:lumMod val="50000"/>
                  </a:schemeClr>
                </a:solidFill>
              </a:rPr>
              <a:t>Opportunity - TAM</a:t>
            </a:r>
            <a:endParaRPr sz="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0" name="Google Shape;170;p35"/>
          <p:cNvSpPr txBox="1">
            <a:spLocks noGrp="1"/>
          </p:cNvSpPr>
          <p:nvPr>
            <p:ph type="body" idx="3"/>
          </p:nvPr>
        </p:nvSpPr>
        <p:spPr>
          <a:xfrm>
            <a:off x="300000" y="1433945"/>
            <a:ext cx="7285364" cy="924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U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dirty="0"/>
          </a:p>
        </p:txBody>
      </p:sp>
      <p:sp>
        <p:nvSpPr>
          <p:cNvPr id="171" name="Google Shape;171;p35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7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0" name="Google Shape;170;p35"/>
          <p:cNvSpPr txBox="1">
            <a:spLocks noGrp="1"/>
          </p:cNvSpPr>
          <p:nvPr>
            <p:ph type="body" idx="3"/>
          </p:nvPr>
        </p:nvSpPr>
        <p:spPr>
          <a:xfrm>
            <a:off x="300000" y="1318692"/>
            <a:ext cx="8229600" cy="467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 smtClean="0"/>
              <a:t>The direct users of this product is our Doordash operators who would be able to assist our actual customers track, route the Robo-Dasher and also manually control the Robo-dasher. However the target users in the long run , are Doordash customers who have order and are in need of a this product.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82" y="2146676"/>
            <a:ext cx="5363323" cy="2524477"/>
          </a:xfrm>
          <a:prstGeom prst="rect">
            <a:avLst/>
          </a:prstGeom>
        </p:spPr>
      </p:pic>
      <p:sp>
        <p:nvSpPr>
          <p:cNvPr id="11" name="Google Shape;170;p35"/>
          <p:cNvSpPr txBox="1">
            <a:spLocks noGrp="1"/>
          </p:cNvSpPr>
          <p:nvPr>
            <p:ph type="body" idx="3"/>
          </p:nvPr>
        </p:nvSpPr>
        <p:spPr>
          <a:xfrm>
            <a:off x="221400" y="2006399"/>
            <a:ext cx="8229600" cy="467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 smtClean="0"/>
              <a:t>With a planned roll out </a:t>
            </a:r>
            <a:r>
              <a:rPr lang="en-US" sz="1400" b="1" dirty="0" smtClean="0"/>
              <a:t>in San </a:t>
            </a:r>
            <a:r>
              <a:rPr lang="en-US" sz="1400" b="1" dirty="0" smtClean="0"/>
              <a:t>Francisco</a:t>
            </a:r>
            <a:r>
              <a:rPr lang="en-US" sz="1400" dirty="0" smtClean="0"/>
              <a:t>, </a:t>
            </a:r>
            <a:r>
              <a:rPr lang="en-US" sz="1400" dirty="0" smtClean="0"/>
              <a:t>we have estimated the  </a:t>
            </a:r>
            <a:r>
              <a:rPr lang="en-US" sz="1400" dirty="0" smtClean="0"/>
              <a:t>‘TAM” </a:t>
            </a:r>
            <a:r>
              <a:rPr lang="en-US" sz="1400" dirty="0" smtClean="0"/>
              <a:t>for the rollout phase as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09333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9" name="Google Shape;169;p35"/>
          <p:cNvSpPr txBox="1">
            <a:spLocks noGrp="1"/>
          </p:cNvSpPr>
          <p:nvPr>
            <p:ph type="title"/>
          </p:nvPr>
        </p:nvSpPr>
        <p:spPr>
          <a:xfrm>
            <a:off x="300000" y="146797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 dirty="0" smtClean="0">
                <a:solidFill>
                  <a:schemeClr val="accent1">
                    <a:lumMod val="50000"/>
                  </a:schemeClr>
                </a:solidFill>
              </a:rPr>
              <a:t>Opportunity - TAM</a:t>
            </a:r>
            <a:endParaRPr sz="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0" name="Google Shape;170;p35"/>
          <p:cNvSpPr txBox="1">
            <a:spLocks noGrp="1"/>
          </p:cNvSpPr>
          <p:nvPr>
            <p:ph type="body" idx="3"/>
          </p:nvPr>
        </p:nvSpPr>
        <p:spPr>
          <a:xfrm>
            <a:off x="300000" y="1433945"/>
            <a:ext cx="7285364" cy="924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U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dirty="0"/>
          </a:p>
        </p:txBody>
      </p:sp>
      <p:sp>
        <p:nvSpPr>
          <p:cNvPr id="171" name="Google Shape;171;p35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8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0" name="Google Shape;170;p35"/>
          <p:cNvSpPr txBox="1">
            <a:spLocks noGrp="1"/>
          </p:cNvSpPr>
          <p:nvPr>
            <p:ph type="body" idx="3"/>
          </p:nvPr>
        </p:nvSpPr>
        <p:spPr>
          <a:xfrm>
            <a:off x="300000" y="1318692"/>
            <a:ext cx="8229600" cy="467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 smtClean="0"/>
              <a:t>The direct users of this product is our Doordash operators who would be able to assist our actual customers track, route the Robo-Dasher and also manually control the Robo-dasher. However the target users in the long run , are Doordash customers who have order and are in need of a this product.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dirty="0"/>
          </a:p>
        </p:txBody>
      </p:sp>
      <p:sp>
        <p:nvSpPr>
          <p:cNvPr id="15" name="Google Shape;170;p35"/>
          <p:cNvSpPr txBox="1">
            <a:spLocks noGrp="1"/>
          </p:cNvSpPr>
          <p:nvPr>
            <p:ph type="body" idx="3"/>
          </p:nvPr>
        </p:nvSpPr>
        <p:spPr>
          <a:xfrm>
            <a:off x="221400" y="2006399"/>
            <a:ext cx="8229600" cy="467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 smtClean="0"/>
              <a:t>With a planned roll out </a:t>
            </a:r>
            <a:r>
              <a:rPr lang="en-US" sz="1400" b="1" dirty="0" smtClean="0"/>
              <a:t>in San </a:t>
            </a:r>
            <a:r>
              <a:rPr lang="en-US" sz="1400" b="1" dirty="0" smtClean="0"/>
              <a:t>Francisco</a:t>
            </a:r>
            <a:r>
              <a:rPr lang="en-US" sz="1400" dirty="0" smtClean="0"/>
              <a:t>, </a:t>
            </a:r>
            <a:r>
              <a:rPr lang="en-US" sz="1400" dirty="0" smtClean="0"/>
              <a:t>we have estimated the  </a:t>
            </a:r>
            <a:r>
              <a:rPr lang="en-US" sz="1400" dirty="0" smtClean="0"/>
              <a:t>‘TAM” </a:t>
            </a:r>
            <a:r>
              <a:rPr lang="en-US" sz="1400" dirty="0" smtClean="0"/>
              <a:t>for the rollout phase as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639"/>
          <a:stretch/>
        </p:blipFill>
        <p:spPr>
          <a:xfrm>
            <a:off x="1056769" y="2006399"/>
            <a:ext cx="6716062" cy="23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477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Our Solution?</a:t>
            </a:r>
            <a:endParaRPr sz="500"/>
          </a:p>
        </p:txBody>
      </p:sp>
      <p:sp>
        <p:nvSpPr>
          <p:cNvPr id="177" name="Google Shape;177;p3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Proposal</a:t>
            </a:r>
            <a:endParaRPr sz="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9" name="Google Shape;179;p36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dirty="0" smtClean="0"/>
              <a:t>D</a:t>
            </a:r>
            <a:r>
              <a:rPr lang="en" dirty="0" smtClean="0"/>
              <a:t>eployment of Autonoums Robots (Robo-Dashers) to handle small deliveries within a 2 mile radius.</a:t>
            </a:r>
            <a:endParaRPr lang="e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" dirty="0" smtClean="0"/>
              <a:t> Human Dashers handle larger orders and long distance delivery.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</a:t>
            </a:r>
            <a:r>
              <a:rPr lang="en" dirty="0" smtClean="0"/>
              <a:t>educed operation cost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</a:t>
            </a:r>
            <a:r>
              <a:rPr lang="en" dirty="0" smtClean="0"/>
              <a:t>educed delievry fee charge on customer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</a:t>
            </a:r>
            <a:r>
              <a:rPr lang="en" dirty="0" smtClean="0"/>
              <a:t>educed Carbon Footprint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" dirty="0" smtClean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dirty="0"/>
          </a:p>
        </p:txBody>
      </p:sp>
      <p:sp>
        <p:nvSpPr>
          <p:cNvPr id="180" name="Google Shape;180;p3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9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1239</Words>
  <Application>Microsoft Office PowerPoint</Application>
  <PresentationFormat>On-screen Show (16:9)</PresentationFormat>
  <Paragraphs>226</Paragraphs>
  <Slides>23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Wingdings</vt:lpstr>
      <vt:lpstr>Cambria Math</vt:lpstr>
      <vt:lpstr>Open Sans</vt:lpstr>
      <vt:lpstr>Palatino Linotype</vt:lpstr>
      <vt:lpstr>Cabin</vt:lpstr>
      <vt:lpstr>Simple Light</vt:lpstr>
      <vt:lpstr>Udacity Template 16x9</vt:lpstr>
      <vt:lpstr>Microsoft Excel Worksheet</vt:lpstr>
      <vt:lpstr>DoorDash Product Pitch </vt:lpstr>
      <vt:lpstr>Background</vt:lpstr>
      <vt:lpstr>Business Case</vt:lpstr>
      <vt:lpstr>Initial Focus</vt:lpstr>
      <vt:lpstr>Initial Focus</vt:lpstr>
      <vt:lpstr>Opportunity</vt:lpstr>
      <vt:lpstr>Opportunity - TAM</vt:lpstr>
      <vt:lpstr>Opportunity - TAM</vt:lpstr>
      <vt:lpstr>Proposal</vt:lpstr>
      <vt:lpstr>Return On Investment</vt:lpstr>
      <vt:lpstr>Measurement</vt:lpstr>
      <vt:lpstr>Competitors</vt:lpstr>
      <vt:lpstr>Grubhub</vt:lpstr>
      <vt:lpstr>Postmates</vt:lpstr>
      <vt:lpstr>Uber Eats</vt:lpstr>
      <vt:lpstr>Competitors Overview</vt:lpstr>
      <vt:lpstr>Our Advantages</vt:lpstr>
      <vt:lpstr>Roadmap and Vision</vt:lpstr>
      <vt:lpstr>Roadmap Pillars</vt:lpstr>
      <vt:lpstr>Hardware Development</vt:lpstr>
      <vt:lpstr>Software Development</vt:lpstr>
      <vt:lpstr>Where do we go from here?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Ayileye, Dayo E /C</dc:creator>
  <cp:lastModifiedBy>AYILEYE DAYO</cp:lastModifiedBy>
  <cp:revision>48</cp:revision>
  <dcterms:modified xsi:type="dcterms:W3CDTF">2022-01-14T12:04:47Z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-1599333124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dayo.e.ayileye@exxonmobil.com</vt:lpwstr>
  </property>
  <property fmtid="{D5CDD505-2E9C-101B-9397-08002B2CF9AE}" pid="6" name="_AuthorEmailDisplayName">
    <vt:lpwstr>Ayileye, Dayo E /C</vt:lpwstr>
  </property>
</Properties>
</file>