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48" r:id="rId1"/>
  </p:sldMasterIdLst>
  <p:notesMasterIdLst>
    <p:notesMasterId r:id="rId4"/>
  </p:notesMasterIdLst>
  <p:handoutMasterIdLst>
    <p:handoutMasterId r:id="rId22"/>
  </p:handoutMasterIdLst>
  <p:sldIdLst>
    <p:sldId id="436" r:id="rId3"/>
    <p:sldId id="257" r:id="rId5"/>
    <p:sldId id="400" r:id="rId6"/>
    <p:sldId id="439" r:id="rId7"/>
    <p:sldId id="441" r:id="rId8"/>
    <p:sldId id="442" r:id="rId9"/>
    <p:sldId id="443" r:id="rId10"/>
    <p:sldId id="445" r:id="rId11"/>
    <p:sldId id="446" r:id="rId12"/>
    <p:sldId id="447" r:id="rId13"/>
    <p:sldId id="450" r:id="rId14"/>
    <p:sldId id="451" r:id="rId15"/>
    <p:sldId id="449" r:id="rId16"/>
    <p:sldId id="452" r:id="rId17"/>
    <p:sldId id="454" r:id="rId18"/>
    <p:sldId id="455" r:id="rId19"/>
    <p:sldId id="456" r:id="rId20"/>
    <p:sldId id="440" r:id="rId21"/>
  </p:sldIdLst>
  <p:sldSz cx="12192000" cy="6858000"/>
  <p:notesSz cx="6858000" cy="9144000"/>
  <p:embeddedFontLst>
    <p:embeddedFont>
      <p:font typeface="微软雅黑" panose="020B0503020204020204" pitchFamily="34" charset="-122"/>
      <p:regular r:id="rId26"/>
    </p:embeddedFont>
    <p:embeddedFont>
      <p:font typeface="Calibri" panose="020F0502020204030204" charset="0"/>
      <p:regular r:id="rId27"/>
      <p:bold r:id="rId28"/>
      <p:italic r:id="rId29"/>
      <p:boldItalic r:id="rId30"/>
    </p:embeddedFont>
    <p:embeddedFont>
      <p:font typeface="微软雅黑 Light" panose="020B0502040204020203" pitchFamily="34" charset="-122"/>
      <p:regular r:id="rId31"/>
    </p:embeddedFont>
    <p:embeddedFont>
      <p:font typeface="Cambria Math" panose="02040503050406030204" charset="0"/>
      <p:regular r:id="rId32"/>
    </p:embeddedFont>
    <p:embeddedFont>
      <p:font typeface="等线 Light" panose="02010600030101010101" charset="-122"/>
      <p:regular r:id="rId33"/>
    </p:embeddedFont>
    <p:embeddedFont>
      <p:font typeface="等线" panose="02010600030101010101" charset="-122"/>
      <p:regular r:id="rId34"/>
    </p:embeddedFont>
  </p:embeddedFontLst>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AFF69C1-7A14-4DD4-9293-DF9C7EDF6F23}">
          <p14:sldIdLst>
            <p14:sldId id="436"/>
            <p14:sldId id="257"/>
            <p14:sldId id="400"/>
            <p14:sldId id="439"/>
            <p14:sldId id="441"/>
            <p14:sldId id="442"/>
            <p14:sldId id="443"/>
            <p14:sldId id="445"/>
            <p14:sldId id="446"/>
            <p14:sldId id="447"/>
            <p14:sldId id="450"/>
            <p14:sldId id="451"/>
            <p14:sldId id="449"/>
            <p14:sldId id="452"/>
            <p14:sldId id="454"/>
            <p14:sldId id="455"/>
            <p14:sldId id="456"/>
            <p14:sldId id="440"/>
          </p14:sldIdLst>
        </p14:section>
      </p14:sectionLst>
    </p:ext>
    <p:ext uri="{EFAFB233-063F-42B5-8137-9DF3F51BA10A}">
      <p15:sldGuideLst xmlns:p15="http://schemas.microsoft.com/office/powerpoint/2012/main">
        <p15:guide id="1" orient="horz" pos="2416" userDrawn="1">
          <p15:clr>
            <a:srgbClr val="A4A3A4"/>
          </p15:clr>
        </p15:guide>
        <p15:guide id="2" pos="384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74A1"/>
    <a:srgbClr val="1181B3"/>
    <a:srgbClr val="D9E3FF"/>
    <a:srgbClr val="0D6389"/>
    <a:srgbClr val="FEE0D6"/>
    <a:srgbClr val="FCC1AE"/>
    <a:srgbClr val="C11E03"/>
    <a:srgbClr val="F391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5" autoAdjust="0"/>
    <p:restoredTop sz="95320" autoAdjust="0"/>
  </p:normalViewPr>
  <p:slideViewPr>
    <p:cSldViewPr snapToGrid="0" showGuides="1">
      <p:cViewPr varScale="1">
        <p:scale>
          <a:sx n="86" d="100"/>
          <a:sy n="86" d="100"/>
        </p:scale>
        <p:origin x="514" y="62"/>
      </p:cViewPr>
      <p:guideLst>
        <p:guide orient="horz" pos="2416"/>
        <p:guide pos="3843"/>
      </p:guideLst>
    </p:cSldViewPr>
  </p:slideViewPr>
  <p:notesTextViewPr>
    <p:cViewPr>
      <p:scale>
        <a:sx n="1" d="1"/>
        <a:sy n="1" d="1"/>
      </p:scale>
      <p:origin x="0" y="0"/>
    </p:cViewPr>
  </p:notesTextViewPr>
  <p:sorterViewPr>
    <p:cViewPr>
      <p:scale>
        <a:sx n="125" d="100"/>
        <a:sy n="125" d="100"/>
      </p:scale>
      <p:origin x="0" y="-1349"/>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gs" Target="tags/tag36.xml"/><Relationship Id="rId34" Type="http://schemas.openxmlformats.org/officeDocument/2006/relationships/font" Target="fonts/font9.fntdata"/><Relationship Id="rId33" Type="http://schemas.openxmlformats.org/officeDocument/2006/relationships/font" Target="fonts/font8.fntdata"/><Relationship Id="rId32" Type="http://schemas.openxmlformats.org/officeDocument/2006/relationships/font" Target="fonts/font7.fntdata"/><Relationship Id="rId31" Type="http://schemas.openxmlformats.org/officeDocument/2006/relationships/font" Target="fonts/font6.fntdata"/><Relationship Id="rId30" Type="http://schemas.openxmlformats.org/officeDocument/2006/relationships/font" Target="fonts/font5.fntdata"/><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8C7A92-BE57-4643-A063-067DD9EBF66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40A2F5-961A-45DC-9B56-8438DF61963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1CC20A5-F501-4DA9-B47B-C54B135947DD}"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戴帽子的全是经验估计出来的</a:t>
            </a:r>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正如我们在下一节的基准测试结果中所示，这样的选择可能是至关重要的，因为大多数OoD泛化算法在两组数据集上的表现都不一样，一组由多样性漂移主导，另一组由相关性漂移主导。</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是由WILDS策划的Camelyon17数据集的基于补丁的变体。</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具体来说，对于每个数据集 - 算法对，每个算法与 ERM 相比分别赋予分数: -1(低于)，0(相当)，1(高于)。最后将表中所列出的数据集分数相加得出排名分数。该排名分数反映了 Diversity shift 与 Correlation shift 的相对程度鲁棒性。</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在CelebA和NICO更现实和复杂的情况下，没有一个算法超过ERM的很大差距。</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这种全面的评估非常重要，因为现实世界的数据可能会受到这两种分布变化的影响。</a:t>
            </a:r>
            <a:endParaRPr lang="zh-CN" altLang="en-US">
              <a:sym typeface="+mn-ea"/>
            </a:endParaRPr>
          </a:p>
          <a:p>
            <a:endParaRPr lang="zh-CN" altLang="en-US"/>
          </a:p>
          <a:p>
            <a:r>
              <a:rPr lang="zh-CN" altLang="en-US">
                <a:sym typeface="+mn-ea"/>
              </a:rPr>
              <a:t>具体来说，EMD 和 MMD 对数据集中的相关性变化不敏感，而 EMD 对多样性变化也不敏感。尽管 NI [33] 可以产生相关偏移的比较结果，但它仍然像 EMD 和 MMD 一样是一维的，没有区分数据集中存在的两种分布偏移。相比之下，我们的方法提供了更稳定和可解释的结果。</a:t>
            </a:r>
            <a:endParaRPr lang="zh-CN" altLang="en-US"/>
          </a:p>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我们提供了一种方法来估计任何标记数据集上这两种分布偏移的强度。</a:t>
            </a:r>
            <a:endParaRPr lang="zh-CN" altLang="en-US">
              <a:sym typeface="+mn-ea"/>
            </a:endParaRPr>
          </a:p>
          <a:p>
            <a:r>
              <a:rPr lang="zh-CN" altLang="en-US">
                <a:sym typeface="+mn-ea"/>
              </a:rPr>
              <a:t>因为不同类型的分布漂移的最优处理可能不同。</a:t>
            </a:r>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E40A2F5-961A-45DC-9B56-8438DF61963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半监督是学习不到位，想办法学习到位。</a:t>
            </a:r>
            <a:r>
              <a:rPr lang="en-US" altLang="zh-CN"/>
              <a:t>OOD</a:t>
            </a:r>
            <a:r>
              <a:rPr lang="zh-CN" altLang="en-US"/>
              <a:t>是训练和测试的数据完全不同分布。</a:t>
            </a:r>
            <a:endParaRPr lang="zh-CN" altLang="en-US"/>
          </a:p>
          <a:p>
            <a:endParaRPr lang="zh-CN" altLang="en-US">
              <a:sym typeface="+mn-ea"/>
            </a:endParaRPr>
          </a:p>
          <a:p>
            <a:r>
              <a:rPr lang="zh-CN" altLang="en-US">
                <a:sym typeface="+mn-ea"/>
              </a:rPr>
              <a:t>具有真实底层数据分布的训练数据严重不足，</a:t>
            </a:r>
            <a:r>
              <a:rPr lang="zh-CN" altLang="en-US">
                <a:sym typeface="+mn-ea"/>
              </a:rPr>
              <a:t>有限的数据被错误地表示</a:t>
            </a:r>
            <a:endParaRPr lang="zh-CN" altLang="en-US">
              <a:sym typeface="+mn-ea"/>
            </a:endParaRPr>
          </a:p>
          <a:p>
            <a:endParaRPr lang="zh-CN" altLang="en-US">
              <a:sym typeface="+mn-ea"/>
            </a:endParaRPr>
          </a:p>
          <a:p>
            <a:r>
              <a:rPr lang="zh-CN" altLang="en-US">
                <a:sym typeface="+mn-ea"/>
              </a:rPr>
              <a:t>最近的一项研究表明，这些算法所取得的进展可能被高估了</a:t>
            </a:r>
            <a:endParaRPr lang="zh-CN" altLang="en-US">
              <a:sym typeface="+mn-ea"/>
            </a:endParaRPr>
          </a:p>
          <a:p>
            <a:endParaRPr lang="zh-CN" altLang="en-US"/>
          </a:p>
          <a:p>
            <a:r>
              <a:rPr lang="zh-CN" altLang="en-US"/>
              <a:t>ERM是机器学习中最常用的统计学习理论，它是一种对模型拟合现实场景好坏的评估方案。其基本思想是：既然我们无从获知数据的在实际场景的分布，无法估量算法在实际场景效果的表现（即风险），那么利用已知的经验数据（训练样本）来计算得到的误差，被称之为经验风险。拟合参数的一个方法是求解目标函数使训练误差最小，这个过程叫做经验风险最小化。</a:t>
            </a:r>
            <a:endParaRPr lang="zh-CN" altLang="en-US"/>
          </a:p>
          <a:p>
            <a:endParaRPr lang="zh-CN" altLang="en-US"/>
          </a:p>
          <a:p>
            <a:r>
              <a:rPr lang="zh-CN" altLang="en-US"/>
              <a:t>就可以解答上述疑惑，为啥效果等同</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标志是同时出现在训练和测试环境中的特征，但这些特征在不同环境下所体现的统计信息是不同的。例如在 Colored MNIST 上，颜色和数字的关联在两个环境之间就是不一样的。</a:t>
            </a:r>
            <a:endParaRPr lang="zh-CN" altLang="en-US"/>
          </a:p>
          <a:p>
            <a:endParaRPr lang="zh-CN" altLang="en-US"/>
          </a:p>
          <a:p>
            <a:r>
              <a:rPr lang="zh-CN" altLang="en-US"/>
              <a:t>尽管广泛的研究工作致力于以多样性转移为主导的数据集，但直到最近，[9]才引起人们对另一个具有挑战性的泛化问题的关注，这些问题源于虚假相关性。有色MNIST是MNIST[45]的变体，它通过将数字涂成红色或绿色来突出问题来构建。彩色数字被安排在训练和测试环境中，这样标签和颜色是强相关的，但相关性在环境中翻转，产生相关性移位。</a:t>
            </a:r>
            <a:endParaRPr lang="zh-CN" altLang="en-US"/>
          </a:p>
          <a:p>
            <a:endParaRPr lang="zh-CN" altLang="en-US"/>
          </a:p>
          <a:p>
            <a:r>
              <a:rPr lang="zh-CN" altLang="en-US"/>
              <a:t>它们代表了大量真实的OoD数据集。这促使我们量化这些OoD数据集中的分布变化。</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在监督学习的设置中，每个输入x∈x都被某个固定的标记规则f: x→y赋予一个标签y∈y, f的内部机制通常取决于特定的特征集Z。f的内部机制通常取决于特定的特征集Z1，而其余的特征Z2则不是预测的因果关系。我们将标签“飞机”分配给飞机的图像，而不考虑它的颜色，也不考虑它是降落还是飞行。图2a中的因果图描述了我们模型的底层随机变量之间的相互作用:输入变量X由潜在变量Z1和Z2决定，而目标变量Y仅由Z1决定。</a:t>
            </a:r>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两个分布完全不重合的部分，还是有机会在看到这部分特征后被判断为相同的标签</a:t>
            </a:r>
            <a:endParaRPr lang="zh-CN" altLang="en-US"/>
          </a:p>
          <a:p>
            <a:endParaRPr lang="zh-CN" altLang="en-US"/>
          </a:p>
          <a:p>
            <a:r>
              <a:rPr lang="zh-CN" altLang="en-US">
                <a:sym typeface="+mn-ea"/>
              </a:rPr>
              <a:t>但是，两个分布重合的部分，在大部分的时间里，被看到的话不会被判断为相同的标签</a:t>
            </a:r>
            <a:endParaRPr lang="zh-CN" altLang="en-US"/>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相关偏移公式中的平方根用作调节被积函数的系数，因为在任一环境中几乎不出现的特征对整体相关偏移的贡献很小。</a:t>
            </a:r>
            <a:endParaRPr lang="zh-CN" altLang="en-US"/>
          </a:p>
          <a:p>
            <a:endParaRPr lang="zh-CN" altLang="en-US"/>
          </a:p>
          <a:p>
            <a:r>
              <a:rPr lang="zh-CN" altLang="en-US"/>
              <a:t>Ddiv(p, q)和Dcor(p, q)总是非负的，所以我们要证明上界。根据三角不等式每个概率函数的总和等于1除以所有可能的结果，总是小于等于（二分之一的两个概率绝对值相加）然后小于等于</a:t>
            </a:r>
            <a:r>
              <a:rPr lang="en-US" altLang="zh-CN"/>
              <a:t>1</a:t>
            </a:r>
            <a:r>
              <a:rPr lang="zh-CN" altLang="en-US"/>
              <a:t>。相关性外推因为牵扯条件分布，再多一个步骤，这个等于</a:t>
            </a:r>
            <a:r>
              <a:rPr lang="en-US" altLang="zh-CN"/>
              <a:t>2</a:t>
            </a:r>
            <a:r>
              <a:rPr lang="zh-CN" altLang="en-US"/>
              <a:t>倍的根号下（前半部分），然后也就是小于等于二分之一的两个概率相加</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对于来自Etr或Ete的每一个例子，网络都试图告诉这个例子实际上是从哪个环境中采样的</a:t>
            </a:r>
            <a:endParaRPr lang="zh-CN" altLang="en-US"/>
          </a:p>
          <a:p>
            <a:endParaRPr lang="zh-CN" altLang="en-US"/>
          </a:p>
          <a:p>
            <a:r>
              <a:rPr lang="zh-CN" altLang="en-US">
                <a:sym typeface="+mn-ea"/>
              </a:rPr>
              <a:t>Y的联合分布就是那个</a:t>
            </a:r>
            <a:endParaRPr lang="zh-CN" altLang="en-US">
              <a:sym typeface="+mn-ea"/>
            </a:endParaRPr>
          </a:p>
          <a:p>
            <a:endParaRPr lang="zh-CN" altLang="en-US"/>
          </a:p>
          <a:p>
            <a:r>
              <a:rPr lang="zh-CN" altLang="en-US"/>
              <a:t>这个形式是将在训练和测试集的损失相加，然后最小化损失。</a:t>
            </a:r>
            <a:endParaRPr lang="zh-CN" altLang="en-US"/>
          </a:p>
          <a:p>
            <a:endParaRPr lang="zh-CN" altLang="en-US"/>
          </a:p>
          <a:p>
            <a:r>
              <a:rPr lang="zh-CN" altLang="en-US">
                <a:sym typeface="+mn-ea"/>
              </a:rPr>
              <a:t>设从第一个环境中抽样一个例子的概率为P (E = 0)，从第二个环境中抽样一个例子的概率为P (E = 1)。由于来自两个环境的样本数量相等，我们有P (E = 0) = P (E = 1) = </a:t>
            </a:r>
            <a:r>
              <a:rPr lang="en-US" altLang="zh-CN">
                <a:sym typeface="+mn-ea"/>
              </a:rPr>
              <a:t>1/2</a:t>
            </a:r>
            <a:r>
              <a:rPr lang="zh-CN" altLang="en-US">
                <a:sym typeface="+mn-ea"/>
              </a:rPr>
              <a:t>。</a:t>
            </a:r>
            <a:endParaRPr lang="zh-CN" altLang="en-US">
              <a:sym typeface="+mn-ea"/>
            </a:endParaRP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C962DF9-00AF-416F-9C59-A3BD356133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6C9A65-7F13-4F33-94A7-04C9691DC7BD}" type="slidenum">
              <a:rPr lang="zh-CN" altLang="en-US" smtClean="0"/>
            </a:fld>
            <a:endParaRPr lang="zh-CN" altLang="en-US"/>
          </a:p>
        </p:txBody>
      </p:sp>
    </p:spTree>
  </p:cSld>
  <p:clrMapOvr>
    <a:masterClrMapping/>
  </p:clrMapOvr>
  <p:transition spd="slow" advClick="0" advTm="2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C962DF9-00AF-416F-9C59-A3BD3561332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6C9A65-7F13-4F33-94A7-04C9691DC7BD}" type="slidenum">
              <a:rPr lang="zh-CN" altLang="en-US" smtClean="0"/>
            </a:fld>
            <a:endParaRPr lang="zh-CN" altLang="en-US"/>
          </a:p>
        </p:txBody>
      </p:sp>
    </p:spTree>
  </p:cSld>
  <p:clrMapOvr>
    <a:masterClrMapping/>
  </p:clrMapOvr>
  <p:transition spd="slow" advClick="0" advTm="2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9_Title Slide">
    <p:spTree>
      <p:nvGrpSpPr>
        <p:cNvPr id="1" name=""/>
        <p:cNvGrpSpPr/>
        <p:nvPr/>
      </p:nvGrpSpPr>
      <p:grpSpPr>
        <a:xfrm>
          <a:off x="0" y="0"/>
          <a:ext cx="0" cy="0"/>
          <a:chOff x="0" y="0"/>
          <a:chExt cx="0" cy="0"/>
        </a:xfrm>
      </p:grpSpPr>
      <p:sp>
        <p:nvSpPr>
          <p:cNvPr id="5" name="矩形 4"/>
          <p:cNvSpPr/>
          <p:nvPr userDrawn="1"/>
        </p:nvSpPr>
        <p:spPr>
          <a:xfrm>
            <a:off x="0" y="0"/>
            <a:ext cx="12192000" cy="6858000"/>
          </a:xfrm>
          <a:prstGeom prst="rect">
            <a:avLst/>
          </a:prstGeom>
          <a:solidFill>
            <a:schemeClr val="bg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Click="0" advTm="2000">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C962DF9-00AF-416F-9C59-A3BD3561332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6C9A65-7F13-4F33-94A7-04C9691DC7BD}" type="slidenum">
              <a:rPr lang="zh-CN" altLang="en-US" smtClean="0"/>
            </a:fld>
            <a:endParaRPr lang="zh-CN" altLang="en-US"/>
          </a:p>
        </p:txBody>
      </p:sp>
    </p:spTree>
  </p:cSld>
  <p:clrMapOvr>
    <a:masterClrMapping/>
  </p:clrMapOvr>
  <p:transition spd="slow" advClick="0" advTm="2000">
    <p:randomBar dir="vert"/>
  </p:transition>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962DF9-00AF-416F-9C59-A3BD3561332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6C9A65-7F13-4F33-94A7-04C9691DC7B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slow" advClick="0" advTm="2000">
    <p:randomBar dir="ver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image" Target="../media/image40.png"/><Relationship Id="rId8" Type="http://schemas.openxmlformats.org/officeDocument/2006/relationships/tags" Target="../tags/tag22.xml"/><Relationship Id="rId7" Type="http://schemas.openxmlformats.org/officeDocument/2006/relationships/image" Target="../media/image39.png"/><Relationship Id="rId6" Type="http://schemas.openxmlformats.org/officeDocument/2006/relationships/tags" Target="../tags/tag21.xml"/><Relationship Id="rId5" Type="http://schemas.openxmlformats.org/officeDocument/2006/relationships/image" Target="../media/image38.png"/><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image" Target="../media/image37.png"/><Relationship Id="rId16" Type="http://schemas.openxmlformats.org/officeDocument/2006/relationships/notesSlide" Target="../notesSlides/notesSlide10.xml"/><Relationship Id="rId15" Type="http://schemas.openxmlformats.org/officeDocument/2006/relationships/slideLayout" Target="../slideLayouts/slideLayout3.xml"/><Relationship Id="rId14" Type="http://schemas.openxmlformats.org/officeDocument/2006/relationships/image" Target="../media/image42.png"/><Relationship Id="rId13" Type="http://schemas.openxmlformats.org/officeDocument/2006/relationships/tags" Target="../tags/tag25.xml"/><Relationship Id="rId12" Type="http://schemas.openxmlformats.org/officeDocument/2006/relationships/image" Target="../media/image41.png"/><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tags" Target="../tags/tag18.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image" Target="../media/image43.png"/><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3.xml"/><Relationship Id="rId4" Type="http://schemas.openxmlformats.org/officeDocument/2006/relationships/image" Target="../media/image45.png"/><Relationship Id="rId3" Type="http://schemas.openxmlformats.org/officeDocument/2006/relationships/tags" Target="../tags/tag28.xml"/><Relationship Id="rId2" Type="http://schemas.openxmlformats.org/officeDocument/2006/relationships/image" Target="../media/image44.png"/><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3.xml"/><Relationship Id="rId3" Type="http://schemas.openxmlformats.org/officeDocument/2006/relationships/image" Target="../media/image46.png"/><Relationship Id="rId2" Type="http://schemas.openxmlformats.org/officeDocument/2006/relationships/tags" Target="../tags/tag30.xml"/><Relationship Id="rId1" Type="http://schemas.openxmlformats.org/officeDocument/2006/relationships/tags" Target="../tags/tag29.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3.xml"/><Relationship Id="rId4" Type="http://schemas.openxmlformats.org/officeDocument/2006/relationships/image" Target="../media/image48.jpeg"/><Relationship Id="rId3" Type="http://schemas.openxmlformats.org/officeDocument/2006/relationships/tags" Target="../tags/tag32.xml"/><Relationship Id="rId2" Type="http://schemas.openxmlformats.org/officeDocument/2006/relationships/image" Target="../media/image47.jpeg"/><Relationship Id="rId1" Type="http://schemas.openxmlformats.org/officeDocument/2006/relationships/tags" Target="../tags/tag31.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xml"/><Relationship Id="rId2" Type="http://schemas.openxmlformats.org/officeDocument/2006/relationships/image" Target="../media/image49.jpeg"/><Relationship Id="rId1" Type="http://schemas.openxmlformats.org/officeDocument/2006/relationships/tags" Target="../tags/tag33.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3.xml"/><Relationship Id="rId2" Type="http://schemas.openxmlformats.org/officeDocument/2006/relationships/image" Target="../media/image50.png"/><Relationship Id="rId1" Type="http://schemas.openxmlformats.org/officeDocument/2006/relationships/tags" Target="../tags/tag3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3.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0" Type="http://schemas.openxmlformats.org/officeDocument/2006/relationships/notesSlide" Target="../notesSlides/notesSlide6.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3.xml"/><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image" Target="../media/image25.png"/><Relationship Id="rId7" Type="http://schemas.openxmlformats.org/officeDocument/2006/relationships/tags" Target="../tags/tag5.xml"/><Relationship Id="rId6" Type="http://schemas.openxmlformats.org/officeDocument/2006/relationships/image" Target="../media/image24.png"/><Relationship Id="rId5" Type="http://schemas.openxmlformats.org/officeDocument/2006/relationships/tags" Target="../tags/tag4.xml"/><Relationship Id="rId4" Type="http://schemas.openxmlformats.org/officeDocument/2006/relationships/image" Target="../media/image23.png"/><Relationship Id="rId3" Type="http://schemas.openxmlformats.org/officeDocument/2006/relationships/tags" Target="../tags/tag3.xml"/><Relationship Id="rId2" Type="http://schemas.openxmlformats.org/officeDocument/2006/relationships/image" Target="../media/image22.png"/><Relationship Id="rId14" Type="http://schemas.openxmlformats.org/officeDocument/2006/relationships/notesSlide" Target="../notesSlides/notesSlide8.xml"/><Relationship Id="rId13" Type="http://schemas.openxmlformats.org/officeDocument/2006/relationships/slideLayout" Target="../slideLayouts/slideLayout3.xml"/><Relationship Id="rId12" Type="http://schemas.openxmlformats.org/officeDocument/2006/relationships/image" Target="../media/image27.png"/><Relationship Id="rId11" Type="http://schemas.openxmlformats.org/officeDocument/2006/relationships/tags" Target="../tags/tag7.xml"/><Relationship Id="rId10" Type="http://schemas.openxmlformats.org/officeDocument/2006/relationships/image" Target="../media/image26.png"/><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image" Target="../media/image31.png"/><Relationship Id="rId7" Type="http://schemas.openxmlformats.org/officeDocument/2006/relationships/tags" Target="../tags/tag11.xml"/><Relationship Id="rId6" Type="http://schemas.openxmlformats.org/officeDocument/2006/relationships/image" Target="../media/image30.png"/><Relationship Id="rId5" Type="http://schemas.openxmlformats.org/officeDocument/2006/relationships/tags" Target="../tags/tag10.xml"/><Relationship Id="rId4" Type="http://schemas.openxmlformats.org/officeDocument/2006/relationships/image" Target="../media/image29.png"/><Relationship Id="rId3" Type="http://schemas.openxmlformats.org/officeDocument/2006/relationships/tags" Target="../tags/tag9.xml"/><Relationship Id="rId21" Type="http://schemas.openxmlformats.org/officeDocument/2006/relationships/notesSlide" Target="../notesSlides/notesSlide9.xml"/><Relationship Id="rId20" Type="http://schemas.openxmlformats.org/officeDocument/2006/relationships/slideLayout" Target="../slideLayouts/slideLayout3.xml"/><Relationship Id="rId2" Type="http://schemas.openxmlformats.org/officeDocument/2006/relationships/image" Target="../media/image28.png"/><Relationship Id="rId19" Type="http://schemas.openxmlformats.org/officeDocument/2006/relationships/image" Target="../media/image36.png"/><Relationship Id="rId18" Type="http://schemas.openxmlformats.org/officeDocument/2006/relationships/tags" Target="../tags/tag17.xml"/><Relationship Id="rId17" Type="http://schemas.openxmlformats.org/officeDocument/2006/relationships/image" Target="../media/image35.png"/><Relationship Id="rId16" Type="http://schemas.openxmlformats.org/officeDocument/2006/relationships/tags" Target="../tags/tag16.xml"/><Relationship Id="rId15" Type="http://schemas.openxmlformats.org/officeDocument/2006/relationships/image" Target="../media/image34.png"/><Relationship Id="rId14" Type="http://schemas.openxmlformats.org/officeDocument/2006/relationships/tags" Target="../tags/tag15.xml"/><Relationship Id="rId13" Type="http://schemas.openxmlformats.org/officeDocument/2006/relationships/image" Target="../media/image33.png"/><Relationship Id="rId12" Type="http://schemas.openxmlformats.org/officeDocument/2006/relationships/tags" Target="../tags/tag14.xml"/><Relationship Id="rId11" Type="http://schemas.openxmlformats.org/officeDocument/2006/relationships/image" Target="../media/image32.png"/><Relationship Id="rId10" Type="http://schemas.openxmlformats.org/officeDocument/2006/relationships/tags" Target="../tags/tag13.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2295597" y="2358553"/>
            <a:ext cx="8102344" cy="1250315"/>
          </a:xfrm>
          <a:prstGeom prst="rect">
            <a:avLst/>
          </a:prstGeom>
          <a:noFill/>
        </p:spPr>
        <p:txBody>
          <a:bodyPr wrap="square" rtlCol="0">
            <a:spAutoFit/>
          </a:bodyPr>
          <a:lstStyle/>
          <a:p>
            <a:pPr>
              <a:lnSpc>
                <a:spcPct val="130000"/>
              </a:lnSpc>
            </a:pPr>
            <a:r>
              <a:rPr sz="2900" dirty="0">
                <a:latin typeface="Times New Roman" panose="02020603050405020304" pitchFamily="18" charset="0"/>
                <a:ea typeface="微软雅黑" panose="020B0503020204020204" pitchFamily="34" charset="-122"/>
                <a:cs typeface="Times New Roman" panose="02020603050405020304" pitchFamily="18" charset="0"/>
              </a:rPr>
              <a:t>OoD-Bench: Quantifying and Understanding Two Dimensions of Out-of-Distribution Generalization</a:t>
            </a:r>
            <a:endParaRPr sz="29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 name="TextBox 6"/>
          <p:cNvSpPr txBox="1">
            <a:spLocks noChangeArrowheads="1"/>
          </p:cNvSpPr>
          <p:nvPr/>
        </p:nvSpPr>
        <p:spPr bwMode="auto">
          <a:xfrm>
            <a:off x="4497997" y="4773796"/>
            <a:ext cx="529458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sz="2175" dirty="0">
                <a:solidFill>
                  <a:schemeClr val="tx1"/>
                </a:solidFill>
                <a:latin typeface="微软雅黑" panose="020B0503020204020204" pitchFamily="34" charset="-122"/>
                <a:ea typeface="微软雅黑" panose="020B0503020204020204" pitchFamily="34" charset="-122"/>
              </a:rPr>
              <a:t>汇报人：    王丹</a:t>
            </a:r>
            <a:endParaRPr lang="en-US" altLang="zh-CN" sz="2175" dirty="0">
              <a:solidFill>
                <a:schemeClr val="tx1"/>
              </a:solidFill>
              <a:latin typeface="微软雅黑" panose="020B0503020204020204" pitchFamily="34" charset="-122"/>
              <a:ea typeface="微软雅黑" panose="020B0503020204020204" pitchFamily="34" charset="-122"/>
            </a:endParaRPr>
          </a:p>
          <a:p>
            <a:pPr eaLnBrk="1" hangingPunct="1"/>
            <a:r>
              <a:rPr lang="zh-CN" altLang="en-US" sz="2175" dirty="0">
                <a:solidFill>
                  <a:schemeClr val="tx1"/>
                </a:solidFill>
                <a:latin typeface="微软雅黑" panose="020B0503020204020204" pitchFamily="34" charset="-122"/>
                <a:ea typeface="微软雅黑" panose="020B0503020204020204" pitchFamily="34" charset="-122"/>
              </a:rPr>
              <a:t>日   期：    </a:t>
            </a:r>
            <a:r>
              <a:rPr lang="en-US" altLang="zh-CN" sz="2175" dirty="0">
                <a:solidFill>
                  <a:schemeClr val="tx1"/>
                </a:solidFill>
                <a:latin typeface="微软雅黑" panose="020B0503020204020204" pitchFamily="34" charset="-122"/>
                <a:ea typeface="微软雅黑" panose="020B0503020204020204" pitchFamily="34" charset="-122"/>
              </a:rPr>
              <a:t>2023.04.14</a:t>
            </a:r>
            <a:endParaRPr lang="en-US" altLang="zh-CN" sz="2175" dirty="0">
              <a:solidFill>
                <a:schemeClr val="tx1"/>
              </a:solidFill>
              <a:latin typeface="微软雅黑" panose="020B0503020204020204" pitchFamily="34" charset="-122"/>
              <a:ea typeface="微软雅黑" panose="020B0503020204020204" pitchFamily="34" charset="-122"/>
            </a:endParaRPr>
          </a:p>
        </p:txBody>
      </p:sp>
      <p:pic>
        <p:nvPicPr>
          <p:cNvPr id="3" name="图片 2" descr="徽标"/>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220186" y="529022"/>
            <a:ext cx="1601626" cy="1601626"/>
          </a:xfrm>
          <a:prstGeom prst="rect">
            <a:avLst/>
          </a:prstGeom>
        </p:spPr>
      </p:pic>
      <p:cxnSp>
        <p:nvCxnSpPr>
          <p:cNvPr id="4" name="直接连接符 3"/>
          <p:cNvCxnSpPr/>
          <p:nvPr/>
        </p:nvCxnSpPr>
        <p:spPr>
          <a:xfrm>
            <a:off x="1811729" y="2185025"/>
            <a:ext cx="8360887"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 name="文本框 84"/>
          <p:cNvSpPr txBox="1">
            <a:spLocks noChangeArrowheads="1"/>
          </p:cNvSpPr>
          <p:nvPr/>
        </p:nvSpPr>
        <p:spPr bwMode="auto">
          <a:xfrm>
            <a:off x="4049635" y="1070001"/>
            <a:ext cx="5990836"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a:defRPr sz="2800">
                <a:solidFill>
                  <a:schemeClr val="tx1"/>
                </a:solidFill>
                <a:latin typeface="Calibri" panose="020F0502020204030204" charset="0"/>
              </a:defRPr>
            </a:lvl1pPr>
            <a:lvl2pPr marL="742950" indent="-285750" defTabSz="457200">
              <a:defRPr sz="2400">
                <a:solidFill>
                  <a:schemeClr val="tx1"/>
                </a:solidFill>
                <a:latin typeface="Calibri" panose="020F0502020204030204" charset="0"/>
              </a:defRPr>
            </a:lvl2pPr>
            <a:lvl3pPr defTabSz="457200">
              <a:defRPr sz="2000">
                <a:solidFill>
                  <a:schemeClr val="tx1"/>
                </a:solidFill>
                <a:latin typeface="Calibri" panose="020F0502020204030204" charset="0"/>
              </a:defRPr>
            </a:lvl3pPr>
            <a:lvl4pPr defTabSz="457200">
              <a:defRPr>
                <a:solidFill>
                  <a:schemeClr val="tx1"/>
                </a:solidFill>
                <a:latin typeface="Calibri" panose="020F0502020204030204" charset="0"/>
              </a:defRPr>
            </a:lvl4pPr>
            <a:lvl5pPr defTabSz="457200">
              <a:defRPr>
                <a:solidFill>
                  <a:schemeClr val="tx1"/>
                </a:solidFill>
                <a:latin typeface="Calibri" panose="020F0502020204030204" charset="0"/>
              </a:defRPr>
            </a:lvl5pPr>
            <a:lvl6pPr defTabSz="457200" eaLnBrk="0" fontAlgn="base" hangingPunct="0">
              <a:spcAft>
                <a:spcPct val="0"/>
              </a:spcAft>
              <a:defRPr>
                <a:solidFill>
                  <a:schemeClr val="tx1"/>
                </a:solidFill>
                <a:latin typeface="Calibri" panose="020F0502020204030204" charset="0"/>
              </a:defRPr>
            </a:lvl6pPr>
            <a:lvl7pPr defTabSz="457200" eaLnBrk="0" fontAlgn="base" hangingPunct="0">
              <a:spcAft>
                <a:spcPct val="0"/>
              </a:spcAft>
              <a:defRPr>
                <a:solidFill>
                  <a:schemeClr val="tx1"/>
                </a:solidFill>
                <a:latin typeface="Calibri" panose="020F0502020204030204" charset="0"/>
              </a:defRPr>
            </a:lvl7pPr>
            <a:lvl8pPr defTabSz="457200" eaLnBrk="0" fontAlgn="base" hangingPunct="0">
              <a:spcAft>
                <a:spcPct val="0"/>
              </a:spcAft>
              <a:defRPr>
                <a:solidFill>
                  <a:schemeClr val="tx1"/>
                </a:solidFill>
                <a:latin typeface="Calibri" panose="020F0502020204030204" charset="0"/>
              </a:defRPr>
            </a:lvl8pPr>
            <a:lvl9pPr defTabSz="457200" eaLnBrk="0" fontAlgn="base" hangingPunct="0">
              <a:spcAft>
                <a:spcPct val="0"/>
              </a:spcAft>
              <a:defRPr>
                <a:solidFill>
                  <a:schemeClr val="tx1"/>
                </a:solidFill>
                <a:latin typeface="Calibri" panose="020F0502020204030204" charset="0"/>
              </a:defRPr>
            </a:lvl9pPr>
          </a:lstStyle>
          <a:p>
            <a:pPr defTabSz="914400">
              <a:lnSpc>
                <a:spcPct val="150000"/>
              </a:lnSpc>
            </a:pPr>
            <a:r>
              <a:rPr lang="en-US" altLang="zh-CN" dirty="0">
                <a:latin typeface="微软雅黑" panose="020B0503020204020204" pitchFamily="34" charset="-122"/>
                <a:ea typeface="微软雅黑" panose="020B0503020204020204" pitchFamily="34" charset="-122"/>
                <a:cs typeface="方正小标宋简体"/>
              </a:rPr>
              <a:t>2022</a:t>
            </a:r>
            <a:r>
              <a:rPr lang="zh-CN" altLang="en-US" dirty="0">
                <a:latin typeface="微软雅黑" panose="020B0503020204020204" pitchFamily="34" charset="-122"/>
                <a:ea typeface="微软雅黑" panose="020B0503020204020204" pitchFamily="34" charset="-122"/>
                <a:cs typeface="方正小标宋简体"/>
              </a:rPr>
              <a:t>机器智能</a:t>
            </a:r>
            <a:r>
              <a:rPr lang="en-US" altLang="zh-CN" dirty="0">
                <a:latin typeface="微软雅黑" panose="020B0503020204020204" pitchFamily="34" charset="-122"/>
                <a:ea typeface="微软雅黑" panose="020B0503020204020204" pitchFamily="34" charset="-122"/>
                <a:cs typeface="方正小标宋简体"/>
              </a:rPr>
              <a:t>——</a:t>
            </a:r>
            <a:r>
              <a:rPr lang="zh-CN" altLang="en-US" dirty="0">
                <a:latin typeface="微软雅黑" panose="020B0503020204020204" pitchFamily="34" charset="-122"/>
                <a:ea typeface="微软雅黑" panose="020B0503020204020204" pitchFamily="34" charset="-122"/>
                <a:cs typeface="方正小标宋简体"/>
              </a:rPr>
              <a:t>大工研究生组会</a:t>
            </a:r>
            <a:endParaRPr lang="zh-CN" altLang="en-US" dirty="0">
              <a:latin typeface="微软雅黑" panose="020B0503020204020204" pitchFamily="34" charset="-122"/>
              <a:ea typeface="微软雅黑" panose="020B0503020204020204" pitchFamily="34" charset="-122"/>
              <a:cs typeface="方正小标宋简体"/>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646041" y="298533"/>
            <a:ext cx="1414556" cy="337529"/>
            <a:chOff x="668068" y="202823"/>
            <a:chExt cx="1414556" cy="337529"/>
          </a:xfrm>
          <a:solidFill>
            <a:srgbClr val="0F74A1"/>
          </a:solidFill>
        </p:grpSpPr>
        <p:sp>
          <p:nvSpPr>
            <p:cNvPr id="33" name="箭头: V 形 32"/>
            <p:cNvSpPr/>
            <p:nvPr/>
          </p:nvSpPr>
          <p:spPr>
            <a:xfrm>
              <a:off x="668068" y="202823"/>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7" name="箭头: V 形 36"/>
            <p:cNvSpPr/>
            <p:nvPr/>
          </p:nvSpPr>
          <p:spPr>
            <a:xfrm>
              <a:off x="1003739" y="202823"/>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8" name="箭头: V 形 37"/>
            <p:cNvSpPr/>
            <p:nvPr/>
          </p:nvSpPr>
          <p:spPr>
            <a:xfrm>
              <a:off x="1335082"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9" name="箭头: V 形 38"/>
            <p:cNvSpPr/>
            <p:nvPr/>
          </p:nvSpPr>
          <p:spPr>
            <a:xfrm>
              <a:off x="1670753"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grpSp>
      <p:sp>
        <p:nvSpPr>
          <p:cNvPr id="2" name="矩形 1"/>
          <p:cNvSpPr/>
          <p:nvPr/>
        </p:nvSpPr>
        <p:spPr>
          <a:xfrm>
            <a:off x="2185393" y="210515"/>
            <a:ext cx="1445260" cy="521970"/>
          </a:xfrm>
          <a:prstGeom prst="rect">
            <a:avLst/>
          </a:prstGeom>
        </p:spPr>
        <p:txBody>
          <a:bodyPr wrap="none">
            <a:spAutoFit/>
          </a:bodyPr>
          <a:lstStyle/>
          <a:p>
            <a:pPr algn="ctr"/>
            <a:r>
              <a:rPr lang="en-US" altLang="zh-CN" sz="2800" b="1" dirty="0">
                <a:solidFill>
                  <a:srgbClr val="1181B3"/>
                </a:solidFill>
                <a:latin typeface="微软雅黑" panose="020B0503020204020204" pitchFamily="34" charset="-122"/>
                <a:ea typeface="微软雅黑" panose="020B0503020204020204" pitchFamily="34" charset="-122"/>
              </a:rPr>
              <a:t>Theory</a:t>
            </a:r>
            <a:endParaRPr lang="en-US" altLang="zh-CN" sz="2800" b="1" dirty="0">
              <a:solidFill>
                <a:srgbClr val="1181B3"/>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a:off x="828040" y="1171575"/>
            <a:ext cx="10610850" cy="368300"/>
            <a:chOff x="1304" y="4501"/>
            <a:chExt cx="16710" cy="580"/>
          </a:xfrm>
        </p:grpSpPr>
        <p:sp>
          <p:nvSpPr>
            <p:cNvPr id="10" name="文本框 9"/>
            <p:cNvSpPr txBox="1"/>
            <p:nvPr/>
          </p:nvSpPr>
          <p:spPr>
            <a:xfrm>
              <a:off x="1304" y="4501"/>
              <a:ext cx="16710" cy="580"/>
            </a:xfrm>
            <a:prstGeom prst="rect">
              <a:avLst/>
            </a:prstGeom>
            <a:noFill/>
          </p:spPr>
          <p:txBody>
            <a:bodyPr wrap="square" rtlCol="0" anchor="t">
              <a:spAutoFit/>
            </a:bodyPr>
            <a:p>
              <a:pPr marL="285750" indent="-285750">
                <a:buFont typeface="Wingdings" panose="05000000000000000000" charset="0"/>
                <a:buChar char="Ø"/>
              </a:pPr>
              <a:r>
                <a:rPr lang="zh-CN" altLang="en-US"/>
                <a:t>在得到g提取的特征</a:t>
              </a:r>
              <a:r>
                <a:rPr lang="en-US" altLang="zh-CN"/>
                <a:t>   </a:t>
              </a:r>
              <a:r>
                <a:rPr lang="zh-CN" altLang="en-US"/>
                <a:t>后，使用核密度估计(Kernel Density Estimation, KDE)估计在</a:t>
              </a:r>
              <a:r>
                <a:rPr lang="en-US" altLang="zh-CN"/>
                <a:t>   </a:t>
              </a:r>
              <a:r>
                <a:rPr lang="zh-CN" altLang="en-US"/>
                <a:t>上的</a:t>
              </a:r>
              <a:r>
                <a:rPr lang="en-US" altLang="zh-CN"/>
                <a:t>    </a:t>
              </a:r>
              <a:r>
                <a:rPr lang="zh-CN" altLang="en-US"/>
                <a:t>和</a:t>
              </a:r>
              <a:r>
                <a:rPr lang="en-US" altLang="zh-CN"/>
                <a:t>    </a:t>
              </a:r>
              <a:r>
                <a:rPr lang="zh-CN" altLang="en-US"/>
                <a:t>。</a:t>
              </a:r>
              <a:endParaRPr lang="zh-CN" altLang="en-US"/>
            </a:p>
          </p:txBody>
        </p:sp>
        <p:pic>
          <p:nvPicPr>
            <p:cNvPr id="13" name="图片 12"/>
            <p:cNvPicPr>
              <a:picLocks noChangeAspect="1"/>
            </p:cNvPicPr>
            <p:nvPr>
              <p:custDataLst>
                <p:tags r:id="rId1"/>
              </p:custDataLst>
            </p:nvPr>
          </p:nvPicPr>
          <p:blipFill>
            <a:blip r:embed="rId2"/>
            <a:stretch>
              <a:fillRect/>
            </a:stretch>
          </p:blipFill>
          <p:spPr>
            <a:xfrm>
              <a:off x="5041" y="4653"/>
              <a:ext cx="228" cy="276"/>
            </a:xfrm>
            <a:prstGeom prst="rect">
              <a:avLst/>
            </a:prstGeom>
          </p:spPr>
        </p:pic>
        <p:pic>
          <p:nvPicPr>
            <p:cNvPr id="14" name="图片 13"/>
            <p:cNvPicPr>
              <a:picLocks noChangeAspect="1"/>
            </p:cNvPicPr>
            <p:nvPr>
              <p:custDataLst>
                <p:tags r:id="rId3"/>
              </p:custDataLst>
            </p:nvPr>
          </p:nvPicPr>
          <p:blipFill>
            <a:blip r:embed="rId2"/>
            <a:stretch>
              <a:fillRect/>
            </a:stretch>
          </p:blipFill>
          <p:spPr>
            <a:xfrm>
              <a:off x="14611" y="4653"/>
              <a:ext cx="228" cy="276"/>
            </a:xfrm>
            <a:prstGeom prst="rect">
              <a:avLst/>
            </a:prstGeom>
          </p:spPr>
        </p:pic>
        <p:pic>
          <p:nvPicPr>
            <p:cNvPr id="24" name="图片 23"/>
            <p:cNvPicPr>
              <a:picLocks noChangeAspect="1"/>
            </p:cNvPicPr>
            <p:nvPr>
              <p:custDataLst>
                <p:tags r:id="rId4"/>
              </p:custDataLst>
            </p:nvPr>
          </p:nvPicPr>
          <p:blipFill>
            <a:blip r:embed="rId5"/>
            <a:stretch>
              <a:fillRect/>
            </a:stretch>
          </p:blipFill>
          <p:spPr>
            <a:xfrm>
              <a:off x="15571" y="4562"/>
              <a:ext cx="321" cy="458"/>
            </a:xfrm>
            <a:prstGeom prst="rect">
              <a:avLst/>
            </a:prstGeom>
          </p:spPr>
        </p:pic>
        <p:pic>
          <p:nvPicPr>
            <p:cNvPr id="25" name="图片 24"/>
            <p:cNvPicPr>
              <a:picLocks noChangeAspect="1"/>
            </p:cNvPicPr>
            <p:nvPr>
              <p:custDataLst>
                <p:tags r:id="rId6"/>
              </p:custDataLst>
            </p:nvPr>
          </p:nvPicPr>
          <p:blipFill>
            <a:blip r:embed="rId7"/>
            <a:srcRect r="7190" b="-14356"/>
            <a:stretch>
              <a:fillRect/>
            </a:stretch>
          </p:blipFill>
          <p:spPr>
            <a:xfrm>
              <a:off x="16341" y="4559"/>
              <a:ext cx="284" cy="462"/>
            </a:xfrm>
            <a:prstGeom prst="rect">
              <a:avLst/>
            </a:prstGeom>
          </p:spPr>
        </p:pic>
      </p:grpSp>
      <p:grpSp>
        <p:nvGrpSpPr>
          <p:cNvPr id="19" name="组合 18"/>
          <p:cNvGrpSpPr/>
          <p:nvPr/>
        </p:nvGrpSpPr>
        <p:grpSpPr>
          <a:xfrm>
            <a:off x="830580" y="2005330"/>
            <a:ext cx="10714990" cy="645160"/>
            <a:chOff x="1308" y="5814"/>
            <a:chExt cx="16874" cy="1016"/>
          </a:xfrm>
        </p:grpSpPr>
        <p:sp>
          <p:nvSpPr>
            <p:cNvPr id="12" name="文本框 11"/>
            <p:cNvSpPr txBox="1"/>
            <p:nvPr/>
          </p:nvSpPr>
          <p:spPr>
            <a:xfrm>
              <a:off x="1308" y="5814"/>
              <a:ext cx="16874" cy="1016"/>
            </a:xfrm>
            <a:prstGeom prst="rect">
              <a:avLst/>
            </a:prstGeom>
            <a:noFill/>
          </p:spPr>
          <p:txBody>
            <a:bodyPr wrap="square" rtlCol="0" anchor="t">
              <a:spAutoFit/>
            </a:bodyPr>
            <a:p>
              <a:pPr marL="285750" indent="-285750">
                <a:buFont typeface="Wingdings" panose="05000000000000000000" charset="0"/>
                <a:buChar char="Ø"/>
              </a:pPr>
              <a:r>
                <a:rPr lang="zh-CN" altLang="en-US">
                  <a:sym typeface="+mn-ea"/>
                </a:rPr>
                <a:t>根据</a:t>
              </a:r>
              <a:r>
                <a:rPr lang="en-US" altLang="zh-CN">
                  <a:sym typeface="+mn-ea"/>
                </a:rPr>
                <a:t>                  </a:t>
              </a:r>
              <a:r>
                <a:rPr lang="zh-CN" altLang="en-US">
                  <a:sym typeface="+mn-ea"/>
                </a:rPr>
                <a:t>是否接近于零，分别对应于S和T，将</a:t>
              </a:r>
              <a:r>
                <a:rPr lang="en-US" altLang="zh-CN">
                  <a:sym typeface="+mn-ea"/>
                </a:rPr>
                <a:t>    </a:t>
              </a:r>
              <a:r>
                <a:rPr lang="zh-CN" altLang="en-US">
                  <a:sym typeface="+mn-ea"/>
                </a:rPr>
                <a:t>划分为两组分别负责Diversity Shift和</a:t>
              </a:r>
              <a:r>
                <a:rPr lang="zh-CN" altLang="en-US">
                  <a:sym typeface="+mn-ea"/>
                </a:rPr>
                <a:t>Correlation Shift的特征。</a:t>
              </a:r>
              <a:endParaRPr lang="zh-CN" altLang="en-US">
                <a:sym typeface="+mn-ea"/>
              </a:endParaRPr>
            </a:p>
          </p:txBody>
        </p:sp>
        <p:pic>
          <p:nvPicPr>
            <p:cNvPr id="15" name="图片 14"/>
            <p:cNvPicPr>
              <a:picLocks noChangeAspect="1"/>
            </p:cNvPicPr>
            <p:nvPr>
              <p:custDataLst>
                <p:tags r:id="rId8"/>
              </p:custDataLst>
            </p:nvPr>
          </p:nvPicPr>
          <p:blipFill>
            <a:blip r:embed="rId9"/>
            <a:srcRect t="21889"/>
            <a:stretch>
              <a:fillRect/>
            </a:stretch>
          </p:blipFill>
          <p:spPr>
            <a:xfrm>
              <a:off x="2716" y="5881"/>
              <a:ext cx="1653" cy="388"/>
            </a:xfrm>
            <a:prstGeom prst="rect">
              <a:avLst/>
            </a:prstGeom>
          </p:spPr>
        </p:pic>
        <p:pic>
          <p:nvPicPr>
            <p:cNvPr id="18" name="图片 17"/>
            <p:cNvPicPr>
              <a:picLocks noChangeAspect="1"/>
            </p:cNvPicPr>
            <p:nvPr>
              <p:custDataLst>
                <p:tags r:id="rId10"/>
              </p:custDataLst>
            </p:nvPr>
          </p:nvPicPr>
          <p:blipFill>
            <a:blip r:embed="rId2"/>
            <a:stretch>
              <a:fillRect/>
            </a:stretch>
          </p:blipFill>
          <p:spPr>
            <a:xfrm>
              <a:off x="10215" y="5881"/>
              <a:ext cx="320" cy="388"/>
            </a:xfrm>
            <a:prstGeom prst="rect">
              <a:avLst/>
            </a:prstGeom>
          </p:spPr>
        </p:pic>
      </p:grpSp>
      <p:sp>
        <p:nvSpPr>
          <p:cNvPr id="21" name="文本框 20"/>
          <p:cNvSpPr txBox="1"/>
          <p:nvPr/>
        </p:nvSpPr>
        <p:spPr>
          <a:xfrm>
            <a:off x="645795" y="2907665"/>
            <a:ext cx="6096000" cy="368300"/>
          </a:xfrm>
          <a:prstGeom prst="rect">
            <a:avLst/>
          </a:prstGeom>
          <a:noFill/>
        </p:spPr>
        <p:txBody>
          <a:bodyPr wrap="square" rtlCol="0" anchor="t">
            <a:spAutoFit/>
          </a:bodyPr>
          <a:p>
            <a:r>
              <a:rPr lang="en-US" altLang="zh-CN">
                <a:sym typeface="+mn-ea"/>
              </a:rPr>
              <a:t>But</a:t>
            </a:r>
            <a:r>
              <a:rPr lang="zh-CN" altLang="en-US">
                <a:sym typeface="+mn-ea"/>
              </a:rPr>
              <a:t>！</a:t>
            </a:r>
            <a:endParaRPr lang="zh-CN" altLang="en-US">
              <a:sym typeface="+mn-ea"/>
            </a:endParaRPr>
          </a:p>
        </p:txBody>
      </p:sp>
      <p:grpSp>
        <p:nvGrpSpPr>
          <p:cNvPr id="23" name="组合 22"/>
          <p:cNvGrpSpPr/>
          <p:nvPr/>
        </p:nvGrpSpPr>
        <p:grpSpPr>
          <a:xfrm>
            <a:off x="1567815" y="3457575"/>
            <a:ext cx="9541510" cy="487680"/>
            <a:chOff x="2810" y="7737"/>
            <a:chExt cx="15026" cy="768"/>
          </a:xfrm>
        </p:grpSpPr>
        <p:sp>
          <p:nvSpPr>
            <p:cNvPr id="20" name="文本框 19"/>
            <p:cNvSpPr txBox="1"/>
            <p:nvPr/>
          </p:nvSpPr>
          <p:spPr>
            <a:xfrm>
              <a:off x="9002" y="7776"/>
              <a:ext cx="8834" cy="580"/>
            </a:xfrm>
            <a:prstGeom prst="rect">
              <a:avLst/>
            </a:prstGeom>
            <a:noFill/>
          </p:spPr>
          <p:txBody>
            <a:bodyPr wrap="square" rtlCol="0" anchor="t">
              <a:spAutoFit/>
            </a:bodyPr>
            <a:p>
              <a:r>
                <a:rPr lang="zh-CN" altLang="en-US"/>
                <a:t>中，条件概率在计算上难以处理，因为z是连续的。</a:t>
              </a:r>
              <a:endParaRPr lang="zh-CN" altLang="en-US"/>
            </a:p>
          </p:txBody>
        </p:sp>
        <p:pic>
          <p:nvPicPr>
            <p:cNvPr id="22" name="图片 21"/>
            <p:cNvPicPr>
              <a:picLocks noChangeAspect="1"/>
            </p:cNvPicPr>
            <p:nvPr>
              <p:custDataLst>
                <p:tags r:id="rId11"/>
              </p:custDataLst>
            </p:nvPr>
          </p:nvPicPr>
          <p:blipFill>
            <a:blip r:embed="rId12"/>
            <a:stretch>
              <a:fillRect/>
            </a:stretch>
          </p:blipFill>
          <p:spPr>
            <a:xfrm>
              <a:off x="2810" y="7737"/>
              <a:ext cx="6192" cy="768"/>
            </a:xfrm>
            <a:prstGeom prst="rect">
              <a:avLst/>
            </a:prstGeom>
          </p:spPr>
        </p:pic>
      </p:grpSp>
      <p:sp>
        <p:nvSpPr>
          <p:cNvPr id="26" name="文本框 25"/>
          <p:cNvSpPr txBox="1"/>
          <p:nvPr/>
        </p:nvSpPr>
        <p:spPr>
          <a:xfrm>
            <a:off x="1514475" y="4236720"/>
            <a:ext cx="9163050" cy="368300"/>
          </a:xfrm>
          <a:prstGeom prst="rect">
            <a:avLst/>
          </a:prstGeom>
          <a:noFill/>
        </p:spPr>
        <p:txBody>
          <a:bodyPr wrap="square" rtlCol="0" anchor="t">
            <a:spAutoFit/>
          </a:bodyPr>
          <a:p>
            <a:r>
              <a:rPr lang="zh-CN" altLang="en-US">
                <a:sym typeface="+mn-ea"/>
              </a:rPr>
              <a:t>那么基于</a:t>
            </a:r>
            <a:r>
              <a:rPr lang="zh-CN" altLang="en-US">
                <a:sym typeface="+mn-ea"/>
              </a:rPr>
              <a:t>贝叶斯定理，</a:t>
            </a:r>
            <a:r>
              <a:rPr lang="zh-CN" altLang="en-US">
                <a:sym typeface="+mn-ea"/>
              </a:rPr>
              <a:t>这一项是由以下等价公式计算的:</a:t>
            </a:r>
            <a:endParaRPr lang="zh-CN" altLang="en-US">
              <a:sym typeface="+mn-ea"/>
            </a:endParaRPr>
          </a:p>
        </p:txBody>
      </p:sp>
      <p:pic>
        <p:nvPicPr>
          <p:cNvPr id="27" name="图片 26"/>
          <p:cNvPicPr>
            <a:picLocks noChangeAspect="1"/>
          </p:cNvPicPr>
          <p:nvPr>
            <p:custDataLst>
              <p:tags r:id="rId13"/>
            </p:custDataLst>
          </p:nvPr>
        </p:nvPicPr>
        <p:blipFill>
          <a:blip r:embed="rId14"/>
          <a:stretch>
            <a:fillRect/>
          </a:stretch>
        </p:blipFill>
        <p:spPr>
          <a:xfrm>
            <a:off x="7152005" y="4141470"/>
            <a:ext cx="2270760" cy="541020"/>
          </a:xfrm>
          <a:prstGeom prst="rect">
            <a:avLst/>
          </a:prstGeom>
        </p:spPr>
      </p:pic>
      <p:cxnSp>
        <p:nvCxnSpPr>
          <p:cNvPr id="28" name="直接箭头连接符 27"/>
          <p:cNvCxnSpPr/>
          <p:nvPr/>
        </p:nvCxnSpPr>
        <p:spPr>
          <a:xfrm>
            <a:off x="7882890" y="4401185"/>
            <a:ext cx="582930" cy="451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8578850" y="4431665"/>
            <a:ext cx="479425" cy="394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7638415" y="4932045"/>
            <a:ext cx="2125980" cy="368300"/>
          </a:xfrm>
          <a:prstGeom prst="rect">
            <a:avLst/>
          </a:prstGeom>
          <a:noFill/>
        </p:spPr>
        <p:txBody>
          <a:bodyPr wrap="square" rtlCol="0" anchor="t">
            <a:spAutoFit/>
          </a:bodyPr>
          <a:p>
            <a:r>
              <a:rPr lang="zh-CN" altLang="en-US">
                <a:sym typeface="+mn-ea"/>
              </a:rPr>
              <a:t>使用KDE近似得到</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p14:dur="0" advClick="0" advTm="2000"/>
    </mc:Choice>
    <mc:Fallback>
      <p:transition advClick="0" advTm="2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646041" y="298533"/>
            <a:ext cx="1414556" cy="337529"/>
            <a:chOff x="668068" y="202823"/>
            <a:chExt cx="1414556" cy="337529"/>
          </a:xfrm>
          <a:solidFill>
            <a:srgbClr val="0F74A1"/>
          </a:solidFill>
        </p:grpSpPr>
        <p:sp>
          <p:nvSpPr>
            <p:cNvPr id="33" name="箭头: V 形 32"/>
            <p:cNvSpPr/>
            <p:nvPr/>
          </p:nvSpPr>
          <p:spPr>
            <a:xfrm>
              <a:off x="668068" y="202823"/>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7" name="箭头: V 形 36"/>
            <p:cNvSpPr/>
            <p:nvPr/>
          </p:nvSpPr>
          <p:spPr>
            <a:xfrm>
              <a:off x="1003739" y="202823"/>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8" name="箭头: V 形 37"/>
            <p:cNvSpPr/>
            <p:nvPr/>
          </p:nvSpPr>
          <p:spPr>
            <a:xfrm>
              <a:off x="1335082"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9" name="箭头: V 形 38"/>
            <p:cNvSpPr/>
            <p:nvPr/>
          </p:nvSpPr>
          <p:spPr>
            <a:xfrm>
              <a:off x="1670753"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grpSp>
      <p:sp>
        <p:nvSpPr>
          <p:cNvPr id="2" name="矩形 1"/>
          <p:cNvSpPr/>
          <p:nvPr/>
        </p:nvSpPr>
        <p:spPr>
          <a:xfrm>
            <a:off x="2060615" y="210515"/>
            <a:ext cx="2116455" cy="521970"/>
          </a:xfrm>
          <a:prstGeom prst="rect">
            <a:avLst/>
          </a:prstGeom>
        </p:spPr>
        <p:txBody>
          <a:bodyPr wrap="none">
            <a:spAutoFit/>
          </a:bodyPr>
          <a:lstStyle/>
          <a:p>
            <a:pPr algn="ctr"/>
            <a:r>
              <a:rPr lang="en-US" altLang="zh-CN" sz="2800" b="1" dirty="0">
                <a:solidFill>
                  <a:srgbClr val="1181B3"/>
                </a:solidFill>
                <a:latin typeface="微软雅黑" panose="020B0503020204020204" pitchFamily="34" charset="-122"/>
                <a:ea typeface="微软雅黑" panose="020B0503020204020204" pitchFamily="34" charset="-122"/>
              </a:rPr>
              <a:t>Advantage</a:t>
            </a:r>
            <a:endParaRPr lang="en-US" altLang="zh-CN" sz="2800" b="1" dirty="0">
              <a:solidFill>
                <a:srgbClr val="1181B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81710" y="1112520"/>
            <a:ext cx="9528810" cy="368300"/>
          </a:xfrm>
          <a:prstGeom prst="rect">
            <a:avLst/>
          </a:prstGeom>
          <a:noFill/>
        </p:spPr>
        <p:txBody>
          <a:bodyPr wrap="square" rtlCol="0" anchor="t">
            <a:spAutoFit/>
          </a:bodyPr>
          <a:p>
            <a:pPr marL="285750" indent="-285750">
              <a:buFont typeface="Wingdings" panose="05000000000000000000" charset="0"/>
              <a:buChar char="Ø"/>
            </a:pPr>
            <a:r>
              <a:rPr lang="zh-CN" altLang="en-US"/>
              <a:t>稳定性</a:t>
            </a:r>
            <a:r>
              <a:rPr lang="en-US" altLang="zh-CN"/>
              <a:t>(</a:t>
            </a:r>
            <a:r>
              <a:rPr lang="zh-CN" altLang="en-US"/>
              <a:t>在多个数据集上都适用</a:t>
            </a:r>
            <a:r>
              <a:rPr lang="en-US" altLang="zh-CN"/>
              <a:t>)</a:t>
            </a:r>
            <a:endParaRPr lang="en-US" altLang="zh-CN"/>
          </a:p>
        </p:txBody>
      </p:sp>
      <p:pic>
        <p:nvPicPr>
          <p:cNvPr id="41" name="图片 40"/>
          <p:cNvPicPr>
            <a:picLocks noChangeAspect="1"/>
          </p:cNvPicPr>
          <p:nvPr>
            <p:custDataLst>
              <p:tags r:id="rId1"/>
            </p:custDataLst>
          </p:nvPr>
        </p:nvPicPr>
        <p:blipFill>
          <a:blip r:embed="rId2"/>
          <a:stretch>
            <a:fillRect/>
          </a:stretch>
        </p:blipFill>
        <p:spPr>
          <a:xfrm>
            <a:off x="1896110" y="1957070"/>
            <a:ext cx="3873500" cy="3155315"/>
          </a:xfrm>
          <a:prstGeom prst="rect">
            <a:avLst/>
          </a:prstGeom>
        </p:spPr>
      </p:pic>
      <p:sp>
        <p:nvSpPr>
          <p:cNvPr id="42" name="文本框 41"/>
          <p:cNvSpPr txBox="1"/>
          <p:nvPr/>
        </p:nvSpPr>
        <p:spPr>
          <a:xfrm>
            <a:off x="5962650" y="2252345"/>
            <a:ext cx="5541010" cy="2030095"/>
          </a:xfrm>
          <a:prstGeom prst="rect">
            <a:avLst/>
          </a:prstGeom>
          <a:noFill/>
        </p:spPr>
        <p:txBody>
          <a:bodyPr wrap="square" rtlCol="0" anchor="t">
            <a:spAutoFit/>
          </a:bodyPr>
          <a:p>
            <a:pPr marL="285750" indent="-285750">
              <a:buFont typeface="Wingdings" panose="05000000000000000000" charset="0"/>
              <a:buChar char="Ø"/>
            </a:pPr>
            <a:r>
              <a:rPr lang="zh-CN" altLang="en-US"/>
              <a:t>现有的OoD数据集大多位于轴上或轴附近，由一种偏移主导。</a:t>
            </a: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r>
              <a:rPr lang="zh-CN" altLang="en-US"/>
              <a:t>对于ImageNet-A、ImageNet-R、ImageNet-V2等分布偏移未知的数据集，成功地将偏移分解为多样性和相关性两个维度，因此可以根据估计选择合适的算法。</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2000"/>
    </mc:Choice>
    <mc:Fallback>
      <p:transition advClick="0" advTm="2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646041" y="298533"/>
            <a:ext cx="1414556" cy="337529"/>
            <a:chOff x="668068" y="202823"/>
            <a:chExt cx="1414556" cy="337529"/>
          </a:xfrm>
          <a:solidFill>
            <a:srgbClr val="0F74A1"/>
          </a:solidFill>
        </p:grpSpPr>
        <p:sp>
          <p:nvSpPr>
            <p:cNvPr id="33" name="箭头: V 形 32"/>
            <p:cNvSpPr/>
            <p:nvPr/>
          </p:nvSpPr>
          <p:spPr>
            <a:xfrm>
              <a:off x="668068" y="202823"/>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7" name="箭头: V 形 36"/>
            <p:cNvSpPr/>
            <p:nvPr/>
          </p:nvSpPr>
          <p:spPr>
            <a:xfrm>
              <a:off x="1003739" y="202823"/>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8" name="箭头: V 形 37"/>
            <p:cNvSpPr/>
            <p:nvPr/>
          </p:nvSpPr>
          <p:spPr>
            <a:xfrm>
              <a:off x="1335082"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9" name="箭头: V 形 38"/>
            <p:cNvSpPr/>
            <p:nvPr/>
          </p:nvSpPr>
          <p:spPr>
            <a:xfrm>
              <a:off x="1670753"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grpSp>
      <p:sp>
        <p:nvSpPr>
          <p:cNvPr id="2" name="矩形 1"/>
          <p:cNvSpPr/>
          <p:nvPr/>
        </p:nvSpPr>
        <p:spPr>
          <a:xfrm>
            <a:off x="2004418" y="210515"/>
            <a:ext cx="2228850" cy="521970"/>
          </a:xfrm>
          <a:prstGeom prst="rect">
            <a:avLst/>
          </a:prstGeom>
        </p:spPr>
        <p:txBody>
          <a:bodyPr wrap="none">
            <a:spAutoFit/>
          </a:bodyPr>
          <a:lstStyle/>
          <a:p>
            <a:pPr algn="ctr"/>
            <a:r>
              <a:rPr lang="en-US" altLang="zh-CN" sz="2800" b="1" dirty="0">
                <a:solidFill>
                  <a:srgbClr val="1181B3"/>
                </a:solidFill>
                <a:latin typeface="微软雅黑" panose="020B0503020204020204" pitchFamily="34" charset="-122"/>
                <a:ea typeface="微软雅黑" panose="020B0503020204020204" pitchFamily="34" charset="-122"/>
              </a:rPr>
              <a:t>Experiment</a:t>
            </a:r>
            <a:endParaRPr lang="en-US" altLang="zh-CN" sz="2800" b="1" dirty="0">
              <a:solidFill>
                <a:srgbClr val="1181B3"/>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762000" y="919480"/>
            <a:ext cx="6096000" cy="368300"/>
          </a:xfrm>
          <a:prstGeom prst="rect">
            <a:avLst/>
          </a:prstGeom>
          <a:noFill/>
        </p:spPr>
        <p:txBody>
          <a:bodyPr wrap="square" rtlCol="0" anchor="t">
            <a:spAutoFit/>
          </a:bodyPr>
          <a:p>
            <a:pPr marL="285750" indent="-285750">
              <a:buFont typeface="Wingdings" panose="05000000000000000000" charset="0"/>
              <a:buChar char="Ø"/>
            </a:pPr>
            <a:r>
              <a:rPr lang="zh-CN" altLang="en-US"/>
              <a:t>diversity shift的数据集:</a:t>
            </a:r>
            <a:endParaRPr lang="zh-CN" altLang="en-US"/>
          </a:p>
        </p:txBody>
      </p:sp>
      <p:sp>
        <p:nvSpPr>
          <p:cNvPr id="45" name="文本框 44"/>
          <p:cNvSpPr txBox="1"/>
          <p:nvPr/>
        </p:nvSpPr>
        <p:spPr>
          <a:xfrm>
            <a:off x="1313180" y="1474470"/>
            <a:ext cx="9284335" cy="3138170"/>
          </a:xfrm>
          <a:prstGeom prst="rect">
            <a:avLst/>
          </a:prstGeom>
          <a:noFill/>
        </p:spPr>
        <p:txBody>
          <a:bodyPr wrap="square" rtlCol="0" anchor="t">
            <a:spAutoFit/>
          </a:bodyPr>
          <a:p>
            <a:pPr marL="285750" indent="-285750">
              <a:buFont typeface="Arial" panose="020B0604020202020204" pitchFamily="34" charset="0"/>
              <a:buChar char="•"/>
            </a:pPr>
            <a:r>
              <a:rPr lang="zh-CN" altLang="en-US"/>
              <a:t>PACS：通用的DG</a:t>
            </a:r>
            <a:r>
              <a:rPr lang="en-US" altLang="zh-CN"/>
              <a:t> benchmark</a:t>
            </a:r>
            <a:r>
              <a:rPr lang="zh-CN" altLang="en-US"/>
              <a:t>。包含以四个不同风格描绘的物体和生物的图像：{photos, art, cartoons, sketches}。9</a:t>
            </a:r>
            <a:r>
              <a:rPr lang="en-US" altLang="zh-CN"/>
              <a:t>,</a:t>
            </a:r>
            <a:r>
              <a:rPr lang="zh-CN" altLang="en-US"/>
              <a:t>991个样本，(3,224,224)，7个类。</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OfficeHome：{art, clipart, product, real}，包含15,588个样本，(3,224,224)，65个类。</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Terra Incognita：包含在自然界不同位置拍摄的野生动物照片。本文只使用了四个相机位置：{L100, L38, L43, L46}，24,788个样本，(3,224,224)</a:t>
            </a:r>
            <a:r>
              <a:rPr lang="en-US" altLang="zh-CN"/>
              <a:t>, </a:t>
            </a:r>
            <a:r>
              <a:rPr lang="zh-CN" altLang="en-US"/>
              <a:t>10个类。</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Camelyon17-WILDS：包含不同医院收集和处理的组织病理学图像幻灯片。数据差异来自于患者群体或玻片染色和图像采集的差异。它包含了5家医院收集和处理的455</a:t>
            </a:r>
            <a:r>
              <a:rPr lang="en-US" altLang="zh-CN"/>
              <a:t>,</a:t>
            </a:r>
            <a:r>
              <a:rPr lang="zh-CN" altLang="en-US"/>
              <a:t>954个样本</a:t>
            </a:r>
            <a:r>
              <a:rPr lang="en-US" altLang="zh-CN"/>
              <a:t>, </a:t>
            </a:r>
            <a:r>
              <a:rPr lang="zh-CN" altLang="en-US">
                <a:sym typeface="+mn-ea"/>
              </a:rPr>
              <a:t>(3,224,224)</a:t>
            </a:r>
            <a:r>
              <a:rPr lang="en-US" altLang="zh-CN">
                <a:sym typeface="+mn-ea"/>
              </a:rPr>
              <a:t>,  2</a:t>
            </a:r>
            <a:r>
              <a:rPr lang="zh-CN" altLang="en-US">
                <a:sym typeface="+mn-ea"/>
              </a:rPr>
              <a:t>个类</a:t>
            </a:r>
            <a:r>
              <a:rPr lang="zh-CN" altLang="en-US"/>
              <a:t>。</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1951355" y="4814570"/>
            <a:ext cx="4449445" cy="1867535"/>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6400800" y="4813935"/>
            <a:ext cx="3084830" cy="18681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2000"/>
    </mc:Choice>
    <mc:Fallback>
      <p:transition advClick="0" advTm="2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646041" y="298533"/>
            <a:ext cx="1414556" cy="337529"/>
            <a:chOff x="668068" y="202823"/>
            <a:chExt cx="1414556" cy="337529"/>
          </a:xfrm>
          <a:solidFill>
            <a:srgbClr val="0F74A1"/>
          </a:solidFill>
        </p:grpSpPr>
        <p:sp>
          <p:nvSpPr>
            <p:cNvPr id="33" name="箭头: V 形 32"/>
            <p:cNvSpPr/>
            <p:nvPr/>
          </p:nvSpPr>
          <p:spPr>
            <a:xfrm>
              <a:off x="668068" y="202823"/>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7" name="箭头: V 形 36"/>
            <p:cNvSpPr/>
            <p:nvPr/>
          </p:nvSpPr>
          <p:spPr>
            <a:xfrm>
              <a:off x="1003739" y="202823"/>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8" name="箭头: V 形 37"/>
            <p:cNvSpPr/>
            <p:nvPr/>
          </p:nvSpPr>
          <p:spPr>
            <a:xfrm>
              <a:off x="1335082"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9" name="箭头: V 形 38"/>
            <p:cNvSpPr/>
            <p:nvPr/>
          </p:nvSpPr>
          <p:spPr>
            <a:xfrm>
              <a:off x="1670753"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grpSp>
      <p:sp>
        <p:nvSpPr>
          <p:cNvPr id="2" name="矩形 1"/>
          <p:cNvSpPr/>
          <p:nvPr/>
        </p:nvSpPr>
        <p:spPr>
          <a:xfrm>
            <a:off x="2004418" y="210515"/>
            <a:ext cx="2228850" cy="521970"/>
          </a:xfrm>
          <a:prstGeom prst="rect">
            <a:avLst/>
          </a:prstGeom>
        </p:spPr>
        <p:txBody>
          <a:bodyPr wrap="none">
            <a:spAutoFit/>
          </a:bodyPr>
          <a:lstStyle/>
          <a:p>
            <a:pPr algn="ctr"/>
            <a:r>
              <a:rPr lang="en-US" altLang="zh-CN" sz="2800" b="1" dirty="0">
                <a:solidFill>
                  <a:srgbClr val="1181B3"/>
                </a:solidFill>
                <a:latin typeface="微软雅黑" panose="020B0503020204020204" pitchFamily="34" charset="-122"/>
                <a:ea typeface="微软雅黑" panose="020B0503020204020204" pitchFamily="34" charset="-122"/>
              </a:rPr>
              <a:t>Experiment</a:t>
            </a:r>
            <a:endParaRPr lang="en-US" altLang="zh-CN" sz="2800" b="1" dirty="0">
              <a:solidFill>
                <a:srgbClr val="1181B3"/>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762000" y="949325"/>
            <a:ext cx="6096000" cy="368300"/>
          </a:xfrm>
          <a:prstGeom prst="rect">
            <a:avLst/>
          </a:prstGeom>
          <a:noFill/>
        </p:spPr>
        <p:txBody>
          <a:bodyPr wrap="square" rtlCol="0" anchor="t">
            <a:spAutoFit/>
          </a:bodyPr>
          <a:p>
            <a:pPr marL="285750" indent="-285750">
              <a:buFont typeface="Wingdings" panose="05000000000000000000" charset="0"/>
              <a:buChar char="Ø"/>
            </a:pPr>
            <a:r>
              <a:rPr lang="zh-CN" altLang="en-US"/>
              <a:t>correlation shift</a:t>
            </a:r>
            <a:r>
              <a:rPr lang="zh-CN" altLang="en-US">
                <a:sym typeface="+mn-ea"/>
              </a:rPr>
              <a:t>的数据集</a:t>
            </a:r>
            <a:r>
              <a:rPr lang="zh-CN" altLang="en-US"/>
              <a:t>:</a:t>
            </a:r>
            <a:endParaRPr lang="zh-CN" altLang="en-US"/>
          </a:p>
        </p:txBody>
      </p:sp>
      <p:sp>
        <p:nvSpPr>
          <p:cNvPr id="46" name="文本框 45"/>
          <p:cNvSpPr txBox="1"/>
          <p:nvPr>
            <p:custDataLst>
              <p:tags r:id="rId1"/>
            </p:custDataLst>
          </p:nvPr>
        </p:nvSpPr>
        <p:spPr>
          <a:xfrm>
            <a:off x="1313180" y="1419860"/>
            <a:ext cx="9500235" cy="4523105"/>
          </a:xfrm>
          <a:prstGeom prst="rect">
            <a:avLst/>
          </a:prstGeom>
          <a:noFill/>
        </p:spPr>
        <p:txBody>
          <a:bodyPr wrap="square" rtlCol="0" anchor="t">
            <a:spAutoFit/>
          </a:bodyPr>
          <a:p>
            <a:pPr marL="285750" indent="-285750">
              <a:buFont typeface="Arial" panose="020B0604020202020204" pitchFamily="34" charset="0"/>
              <a:buChar char="•"/>
            </a:pPr>
            <a:r>
              <a:t>彩色MNIST</a:t>
            </a:r>
            <a:r>
              <a:rPr lang="en-US"/>
              <a:t> : </a:t>
            </a:r>
            <a:r>
              <a:t>是MNIST手写数字分类数据集的变体。数字被涂成红色或绿色，每一种颜色都与一类数字紧密相关。60,000个</a:t>
            </a:r>
            <a:r>
              <a:rPr lang="zh-CN"/>
              <a:t>样本，</a:t>
            </a:r>
            <a:r>
              <a:t>(2,14,14)</a:t>
            </a:r>
            <a:r>
              <a:rPr lang="zh-CN"/>
              <a:t>，</a:t>
            </a:r>
            <a:r>
              <a:rPr>
                <a:sym typeface="+mn-ea"/>
              </a:rPr>
              <a:t>2个类</a:t>
            </a:r>
            <a:r>
              <a:t>。</a:t>
            </a:r>
          </a:p>
          <a:p>
            <a:pPr marL="285750" indent="-285750">
              <a:buFont typeface="Arial" panose="020B0604020202020204" pitchFamily="34" charset="0"/>
              <a:buChar char="•"/>
            </a:pPr>
          </a:p>
          <a:p>
            <a:pPr marL="285750" indent="-285750">
              <a:buFont typeface="Arial" panose="020B0604020202020204" pitchFamily="34" charset="0"/>
              <a:buChar char="•"/>
            </a:pPr>
            <a:r>
              <a:t>NICO</a:t>
            </a:r>
            <a:r>
              <a:rPr lang="zh-CN"/>
              <a:t>：</a:t>
            </a:r>
            <a:r>
              <a:t>包括 “in water”, “on snow” and “flying”等广泛背景下拍摄的动物和车辆的真实照片。每种动物和交通工具都有9到10种不同的语境。4,080个</a:t>
            </a:r>
            <a:r>
              <a:rPr lang="zh-CN"/>
              <a:t>样本，</a:t>
            </a:r>
            <a:r>
              <a:t>(3,224,224)</a:t>
            </a:r>
            <a:r>
              <a:rPr lang="zh-CN"/>
              <a:t>，</a:t>
            </a:r>
            <a:r>
              <a:t>2个类。</a:t>
            </a:r>
          </a:p>
          <a:p>
            <a:pPr marL="285750" indent="-285750">
              <a:buFont typeface="Arial" panose="020B0604020202020204" pitchFamily="34" charset="0"/>
              <a:buChar char="•"/>
            </a:pPr>
          </a:p>
          <a:p>
            <a:pPr marL="285750" indent="-285750">
              <a:buFont typeface="Arial" panose="020B0604020202020204" pitchFamily="34" charset="0"/>
              <a:buChar char="•"/>
            </a:pPr>
          </a:p>
          <a:p>
            <a:pPr marL="285750" indent="-285750">
              <a:buFont typeface="Arial" panose="020B0604020202020204" pitchFamily="34" charset="0"/>
              <a:buChar char="•"/>
            </a:pPr>
          </a:p>
          <a:p>
            <a:pPr marL="285750" indent="-285750">
              <a:buFont typeface="Arial" panose="020B0604020202020204" pitchFamily="34" charset="0"/>
              <a:buChar char="•"/>
            </a:pPr>
          </a:p>
          <a:p>
            <a:pPr marL="285750" indent="-285750">
              <a:buFont typeface="Arial" panose="020B0604020202020204" pitchFamily="34" charset="0"/>
              <a:buChar char="•"/>
            </a:pPr>
          </a:p>
          <a:p>
            <a:pPr marL="285750" indent="-285750">
              <a:buFont typeface="Arial" panose="020B0604020202020204" pitchFamily="34" charset="0"/>
              <a:buChar char="•"/>
            </a:pPr>
          </a:p>
          <a:p>
            <a:pPr marL="285750" indent="-285750">
              <a:buFont typeface="Arial" panose="020B0604020202020204" pitchFamily="34" charset="0"/>
              <a:buChar char="•"/>
            </a:pPr>
          </a:p>
          <a:p>
            <a:pPr marL="285750" indent="-285750">
              <a:buFont typeface="Arial" panose="020B0604020202020204" pitchFamily="34" charset="0"/>
              <a:buChar char="•"/>
            </a:pPr>
          </a:p>
          <a:p>
            <a:pPr marL="285750" indent="-285750">
              <a:buFont typeface="Arial" panose="020B0604020202020204" pitchFamily="34" charset="0"/>
              <a:buChar char="•"/>
            </a:pPr>
          </a:p>
          <a:p>
            <a:pPr marL="285750" indent="-285750">
              <a:buFont typeface="Arial" panose="020B0604020202020204" pitchFamily="34" charset="0"/>
              <a:buChar char="•"/>
            </a:pPr>
            <a:r>
              <a:t>CelebA</a:t>
            </a:r>
            <a:r>
              <a:rPr lang="zh-CN"/>
              <a:t>：</a:t>
            </a:r>
            <a:r>
              <a:t>是一个拥有超过200K张名人图片的大规模面部属性数据集，每张图片有40个属性注释。将“发色”作为分类目标，将“性别”作为伪属性。27,040</a:t>
            </a:r>
            <a:r>
              <a:rPr>
                <a:sym typeface="+mn-ea"/>
              </a:rPr>
              <a:t>张</a:t>
            </a:r>
            <a:r>
              <a:rPr lang="zh-CN"/>
              <a:t>样本</a:t>
            </a:r>
            <a:r>
              <a:t>。</a:t>
            </a:r>
          </a:p>
        </p:txBody>
      </p:sp>
      <p:pic>
        <p:nvPicPr>
          <p:cNvPr id="48" name="图片 47"/>
          <p:cNvPicPr>
            <a:picLocks noChangeAspect="1"/>
          </p:cNvPicPr>
          <p:nvPr>
            <p:custDataLst>
              <p:tags r:id="rId2"/>
            </p:custDataLst>
          </p:nvPr>
        </p:nvPicPr>
        <p:blipFill>
          <a:blip r:embed="rId3"/>
          <a:stretch>
            <a:fillRect/>
          </a:stretch>
        </p:blipFill>
        <p:spPr>
          <a:xfrm>
            <a:off x="3456305" y="2928620"/>
            <a:ext cx="5962015" cy="22015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2000"/>
    </mc:Choice>
    <mc:Fallback>
      <p:transition advClick="0" advTm="2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646041" y="298533"/>
            <a:ext cx="1414556" cy="337529"/>
            <a:chOff x="668068" y="202823"/>
            <a:chExt cx="1414556" cy="337529"/>
          </a:xfrm>
          <a:solidFill>
            <a:srgbClr val="0F74A1"/>
          </a:solidFill>
        </p:grpSpPr>
        <p:sp>
          <p:nvSpPr>
            <p:cNvPr id="33" name="箭头: V 形 32"/>
            <p:cNvSpPr/>
            <p:nvPr/>
          </p:nvSpPr>
          <p:spPr>
            <a:xfrm>
              <a:off x="668068" y="202823"/>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7" name="箭头: V 形 36"/>
            <p:cNvSpPr/>
            <p:nvPr/>
          </p:nvSpPr>
          <p:spPr>
            <a:xfrm>
              <a:off x="1003739" y="202823"/>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8" name="箭头: V 形 37"/>
            <p:cNvSpPr/>
            <p:nvPr/>
          </p:nvSpPr>
          <p:spPr>
            <a:xfrm>
              <a:off x="1335082"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9" name="箭头: V 形 38"/>
            <p:cNvSpPr/>
            <p:nvPr/>
          </p:nvSpPr>
          <p:spPr>
            <a:xfrm>
              <a:off x="1670753"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grpSp>
      <p:sp>
        <p:nvSpPr>
          <p:cNvPr id="2" name="矩形 1"/>
          <p:cNvSpPr/>
          <p:nvPr/>
        </p:nvSpPr>
        <p:spPr>
          <a:xfrm>
            <a:off x="2004418" y="210515"/>
            <a:ext cx="2228850" cy="521970"/>
          </a:xfrm>
          <a:prstGeom prst="rect">
            <a:avLst/>
          </a:prstGeom>
        </p:spPr>
        <p:txBody>
          <a:bodyPr wrap="none">
            <a:spAutoFit/>
          </a:bodyPr>
          <a:lstStyle/>
          <a:p>
            <a:pPr algn="ctr"/>
            <a:r>
              <a:rPr lang="en-US" altLang="zh-CN" sz="2800" b="1" dirty="0">
                <a:solidFill>
                  <a:srgbClr val="1181B3"/>
                </a:solidFill>
                <a:latin typeface="微软雅黑" panose="020B0503020204020204" pitchFamily="34" charset="-122"/>
                <a:ea typeface="微软雅黑" panose="020B0503020204020204" pitchFamily="34" charset="-122"/>
              </a:rPr>
              <a:t>Experiment</a:t>
            </a:r>
            <a:endParaRPr lang="en-US" altLang="zh-CN" sz="2800" b="1" dirty="0">
              <a:solidFill>
                <a:srgbClr val="1181B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18210" y="896620"/>
            <a:ext cx="8362950" cy="368300"/>
          </a:xfrm>
          <a:prstGeom prst="rect">
            <a:avLst/>
          </a:prstGeom>
          <a:noFill/>
        </p:spPr>
        <p:txBody>
          <a:bodyPr wrap="square" rtlCol="0" anchor="t">
            <a:spAutoFit/>
          </a:bodyPr>
          <a:p>
            <a:r>
              <a:rPr lang="zh-CN" altLang="en-US"/>
              <a:t>对 16 种不同算法在 7 种不同 OoD 数据集上的表现进行了测试和分析。</a:t>
            </a:r>
            <a:endParaRPr lang="zh-CN" altLang="en-US"/>
          </a:p>
        </p:txBody>
      </p:sp>
      <p:pic>
        <p:nvPicPr>
          <p:cNvPr id="100" name="图片 99"/>
          <p:cNvPicPr/>
          <p:nvPr>
            <p:custDataLst>
              <p:tags r:id="rId1"/>
            </p:custDataLst>
          </p:nvPr>
        </p:nvPicPr>
        <p:blipFill>
          <a:blip r:embed="rId2"/>
          <a:stretch>
            <a:fillRect/>
          </a:stretch>
        </p:blipFill>
        <p:spPr>
          <a:xfrm>
            <a:off x="370205" y="1525270"/>
            <a:ext cx="5998210" cy="3007995"/>
          </a:xfrm>
          <a:prstGeom prst="rect">
            <a:avLst/>
          </a:prstGeom>
          <a:noFill/>
          <a:ln w="9525">
            <a:noFill/>
          </a:ln>
        </p:spPr>
      </p:pic>
      <p:pic>
        <p:nvPicPr>
          <p:cNvPr id="101" name="图片 100"/>
          <p:cNvPicPr/>
          <p:nvPr>
            <p:custDataLst>
              <p:tags r:id="rId3"/>
            </p:custDataLst>
          </p:nvPr>
        </p:nvPicPr>
        <p:blipFill>
          <a:blip r:embed="rId4"/>
          <a:stretch>
            <a:fillRect/>
          </a:stretch>
        </p:blipFill>
        <p:spPr>
          <a:xfrm>
            <a:off x="6368415" y="1525270"/>
            <a:ext cx="5384165" cy="3018790"/>
          </a:xfrm>
          <a:prstGeom prst="rect">
            <a:avLst/>
          </a:prstGeom>
          <a:noFill/>
          <a:ln w="9525">
            <a:noFill/>
          </a:ln>
        </p:spPr>
      </p:pic>
      <p:sp>
        <p:nvSpPr>
          <p:cNvPr id="4" name="文本框 3"/>
          <p:cNvSpPr txBox="1"/>
          <p:nvPr/>
        </p:nvSpPr>
        <p:spPr>
          <a:xfrm>
            <a:off x="1724660" y="4850130"/>
            <a:ext cx="9369425" cy="1783715"/>
          </a:xfrm>
          <a:prstGeom prst="rect">
            <a:avLst/>
          </a:prstGeom>
          <a:noFill/>
        </p:spPr>
        <p:txBody>
          <a:bodyPr wrap="square" rtlCol="0" anchor="t">
            <a:spAutoFit/>
          </a:bodyPr>
          <a:p>
            <a:pPr marL="285750" indent="-285750">
              <a:buFont typeface="Wingdings" panose="05000000000000000000" charset="0"/>
              <a:buChar char="Ø"/>
            </a:pPr>
            <a:r>
              <a:rPr lang="zh-CN" altLang="en-US"/>
              <a:t>除了平均准确度和标准误差，该研究还计算了每个算法相对于 ERM 的排名分数。</a:t>
            </a:r>
            <a:endParaRPr lang="zh-CN" altLang="en-US"/>
          </a:p>
          <a:p>
            <a:endParaRPr lang="zh-CN" altLang="en-US"/>
          </a:p>
          <a:p>
            <a:pPr marL="285750" indent="-285750">
              <a:buFont typeface="Wingdings" panose="05000000000000000000" charset="0"/>
              <a:buChar char="Ø"/>
            </a:pPr>
            <a:r>
              <a:rPr lang="zh-CN" altLang="en-US"/>
              <a:t>从中可以看出，</a:t>
            </a:r>
            <a:r>
              <a:rPr lang="en-US" altLang="zh-CN" sz="2000" dirty="0">
                <a:solidFill>
                  <a:srgbClr val="0F74A1"/>
                </a:solidFill>
                <a:latin typeface="微软雅黑" panose="020B0503020204020204" pitchFamily="34" charset="-122"/>
                <a:ea typeface="微软雅黑" panose="020B0503020204020204" pitchFamily="34" charset="-122"/>
                <a:cs typeface="微软雅黑" panose="020B0503020204020204" pitchFamily="34" charset="-122"/>
              </a:rPr>
              <a:t>没有</a:t>
            </a:r>
            <a:r>
              <a:t>一种OoD泛化算法在两个OoD方向上的性能始终优于ERM。</a:t>
            </a: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r>
              <a:rPr lang="zh-CN" altLang="en-US"/>
              <a:t>是否存在一种算法在两种偏移下都能表现良好</a:t>
            </a:r>
            <a:r>
              <a:rPr lang="en-US" altLang="zh-CN"/>
              <a:t>? </a:t>
            </a:r>
            <a:r>
              <a:rPr lang="zh-CN" altLang="en-US"/>
              <a:t>如果不是，那么本文的方法可以用来选择适当的算法。</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2000"/>
    </mc:Choice>
    <mc:Fallback>
      <p:transition advClick="0" advTm="2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646041" y="298533"/>
            <a:ext cx="1414556" cy="337529"/>
            <a:chOff x="668068" y="202823"/>
            <a:chExt cx="1414556" cy="337529"/>
          </a:xfrm>
          <a:solidFill>
            <a:srgbClr val="0F74A1"/>
          </a:solidFill>
        </p:grpSpPr>
        <p:sp>
          <p:nvSpPr>
            <p:cNvPr id="33" name="箭头: V 形 32"/>
            <p:cNvSpPr/>
            <p:nvPr/>
          </p:nvSpPr>
          <p:spPr>
            <a:xfrm>
              <a:off x="668068" y="202823"/>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7" name="箭头: V 形 36"/>
            <p:cNvSpPr/>
            <p:nvPr/>
          </p:nvSpPr>
          <p:spPr>
            <a:xfrm>
              <a:off x="1003739" y="202823"/>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8" name="箭头: V 形 37"/>
            <p:cNvSpPr/>
            <p:nvPr/>
          </p:nvSpPr>
          <p:spPr>
            <a:xfrm>
              <a:off x="1335082"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9" name="箭头: V 形 38"/>
            <p:cNvSpPr/>
            <p:nvPr/>
          </p:nvSpPr>
          <p:spPr>
            <a:xfrm>
              <a:off x="1670753"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grpSp>
      <p:sp>
        <p:nvSpPr>
          <p:cNvPr id="2" name="矩形 1"/>
          <p:cNvSpPr/>
          <p:nvPr/>
        </p:nvSpPr>
        <p:spPr>
          <a:xfrm>
            <a:off x="2004418" y="210515"/>
            <a:ext cx="2228850" cy="521970"/>
          </a:xfrm>
          <a:prstGeom prst="rect">
            <a:avLst/>
          </a:prstGeom>
        </p:spPr>
        <p:txBody>
          <a:bodyPr wrap="none">
            <a:spAutoFit/>
          </a:bodyPr>
          <a:lstStyle/>
          <a:p>
            <a:pPr algn="ctr"/>
            <a:r>
              <a:rPr lang="en-US" altLang="zh-CN" sz="2800" b="1" dirty="0">
                <a:solidFill>
                  <a:srgbClr val="1181B3"/>
                </a:solidFill>
                <a:latin typeface="微软雅黑" panose="020B0503020204020204" pitchFamily="34" charset="-122"/>
                <a:ea typeface="微软雅黑" panose="020B0503020204020204" pitchFamily="34" charset="-122"/>
              </a:rPr>
              <a:t>Experiment</a:t>
            </a:r>
            <a:endParaRPr lang="en-US" altLang="zh-CN" sz="2800" b="1" dirty="0">
              <a:solidFill>
                <a:srgbClr val="1181B3"/>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119505" y="771525"/>
            <a:ext cx="7506970" cy="398780"/>
          </a:xfrm>
          <a:prstGeom prst="rect">
            <a:avLst/>
          </a:prstGeom>
          <a:noFill/>
        </p:spPr>
        <p:txBody>
          <a:bodyPr wrap="square" rtlCol="0" anchor="t">
            <a:spAutoFit/>
          </a:bodyPr>
          <a:p>
            <a:pPr indent="0">
              <a:buFont typeface="Wingdings" panose="05000000000000000000" charset="0"/>
              <a:buNone/>
            </a:pPr>
            <a:r>
              <a:rPr lang="zh-CN" altLang="en-US">
                <a:sym typeface="+mn-ea"/>
              </a:rPr>
              <a:t>当代OoD泛化算法在很大程度上仍然容易受到</a:t>
            </a:r>
            <a:r>
              <a:rPr lang="en-US" altLang="zh-CN" sz="2000" dirty="0">
                <a:solidFill>
                  <a:srgbClr val="0F74A1"/>
                </a:solidFill>
                <a:latin typeface="微软雅黑" panose="020B0503020204020204" pitchFamily="34" charset="-122"/>
                <a:ea typeface="微软雅黑" panose="020B0503020204020204" pitchFamily="34" charset="-122"/>
                <a:cs typeface="微软雅黑" panose="020B0503020204020204" pitchFamily="34" charset="-122"/>
                <a:sym typeface="+mn-ea"/>
              </a:rPr>
              <a:t>伪相关性</a:t>
            </a:r>
            <a:r>
              <a:rPr lang="zh-CN" altLang="en-US">
                <a:sym typeface="+mn-ea"/>
              </a:rPr>
              <a:t>的影响。</a:t>
            </a:r>
            <a:endParaRPr lang="en-US" altLang="zh-CN">
              <a:sym typeface="+mn-ea"/>
            </a:endParaRPr>
          </a:p>
        </p:txBody>
      </p:sp>
      <p:pic>
        <p:nvPicPr>
          <p:cNvPr id="102" name="图片 101"/>
          <p:cNvPicPr/>
          <p:nvPr>
            <p:custDataLst>
              <p:tags r:id="rId1"/>
            </p:custDataLst>
          </p:nvPr>
        </p:nvPicPr>
        <p:blipFill>
          <a:blip r:embed="rId2"/>
          <a:stretch>
            <a:fillRect/>
          </a:stretch>
        </p:blipFill>
        <p:spPr>
          <a:xfrm>
            <a:off x="4444365" y="2148840"/>
            <a:ext cx="3302635" cy="3385185"/>
          </a:xfrm>
          <a:prstGeom prst="rect">
            <a:avLst/>
          </a:prstGeom>
          <a:noFill/>
          <a:ln w="9525">
            <a:noFill/>
          </a:ln>
        </p:spPr>
      </p:pic>
      <p:sp>
        <p:nvSpPr>
          <p:cNvPr id="6" name="文本框 5"/>
          <p:cNvSpPr txBox="1"/>
          <p:nvPr/>
        </p:nvSpPr>
        <p:spPr>
          <a:xfrm>
            <a:off x="475615" y="2586990"/>
            <a:ext cx="4072255" cy="2584450"/>
          </a:xfrm>
          <a:prstGeom prst="rect">
            <a:avLst/>
          </a:prstGeom>
          <a:noFill/>
        </p:spPr>
        <p:txBody>
          <a:bodyPr wrap="square" rtlCol="0" anchor="t">
            <a:spAutoFit/>
          </a:bodyPr>
          <a:p>
            <a:r>
              <a:rPr lang="zh-CN" altLang="en-US"/>
              <a:t>RSC在前两列显示出比 ERM 和 VREx 更好的效果，因为 RSC 具有更广的关注范围，因此能捕捉到更多的全局结构信息而不是局部细节。</a:t>
            </a:r>
            <a:endParaRPr lang="zh-CN" altLang="en-US"/>
          </a:p>
          <a:p>
            <a:endParaRPr lang="zh-CN" altLang="en-US">
              <a:sym typeface="+mn-ea"/>
            </a:endParaRPr>
          </a:p>
          <a:p>
            <a:endParaRPr lang="zh-CN" altLang="en-US">
              <a:sym typeface="+mn-ea"/>
            </a:endParaRPr>
          </a:p>
          <a:p>
            <a:r>
              <a:rPr lang="en-US" altLang="zh-CN">
                <a:sym typeface="+mn-ea"/>
              </a:rPr>
              <a:t>But</a:t>
            </a:r>
            <a:r>
              <a:rPr lang="zh-CN" altLang="en-US">
                <a:sym typeface="+mn-ea"/>
              </a:rPr>
              <a:t>，在后两列中，RSC 的注意力被非因果和局部特征（如背景和身体部分）吸引。</a:t>
            </a:r>
            <a:endParaRPr lang="zh-CN" altLang="en-US"/>
          </a:p>
        </p:txBody>
      </p:sp>
      <p:sp>
        <p:nvSpPr>
          <p:cNvPr id="7" name="文本框 6"/>
          <p:cNvSpPr txBox="1"/>
          <p:nvPr/>
        </p:nvSpPr>
        <p:spPr>
          <a:xfrm>
            <a:off x="394970" y="1315085"/>
            <a:ext cx="6096000" cy="368300"/>
          </a:xfrm>
          <a:prstGeom prst="rect">
            <a:avLst/>
          </a:prstGeom>
          <a:noFill/>
        </p:spPr>
        <p:txBody>
          <a:bodyPr wrap="square" rtlCol="0" anchor="t">
            <a:spAutoFit/>
          </a:bodyPr>
          <a:p>
            <a:pPr indent="0">
              <a:buFont typeface="Wingdings" panose="05000000000000000000" charset="0"/>
              <a:buNone/>
            </a:pPr>
            <a:r>
              <a:rPr lang="zh-CN" altLang="en-US">
                <a:sym typeface="+mn-ea"/>
              </a:rPr>
              <a:t>展示不同算法所学到表征的可视化效果</a:t>
            </a:r>
            <a:r>
              <a:rPr lang="en-US" altLang="zh-CN">
                <a:sym typeface="+mn-ea"/>
              </a:rPr>
              <a:t>:</a:t>
            </a:r>
            <a:endParaRPr lang="en-US" altLang="zh-CN">
              <a:sym typeface="+mn-ea"/>
            </a:endParaRPr>
          </a:p>
        </p:txBody>
      </p:sp>
      <p:sp>
        <p:nvSpPr>
          <p:cNvPr id="8" name="文本框 7"/>
          <p:cNvSpPr txBox="1"/>
          <p:nvPr/>
        </p:nvSpPr>
        <p:spPr>
          <a:xfrm>
            <a:off x="5230495" y="1791335"/>
            <a:ext cx="734060" cy="368300"/>
          </a:xfrm>
          <a:prstGeom prst="rect">
            <a:avLst/>
          </a:prstGeom>
          <a:noFill/>
        </p:spPr>
        <p:txBody>
          <a:bodyPr wrap="square" rtlCol="0" anchor="t">
            <a:spAutoFit/>
          </a:bodyPr>
          <a:p>
            <a:r>
              <a:rPr lang="zh-CN" altLang="en-US">
                <a:sym typeface="+mn-ea"/>
              </a:rPr>
              <a:t>PACS </a:t>
            </a:r>
            <a:endParaRPr lang="zh-CN" altLang="en-US">
              <a:sym typeface="+mn-ea"/>
            </a:endParaRPr>
          </a:p>
        </p:txBody>
      </p:sp>
      <p:sp>
        <p:nvSpPr>
          <p:cNvPr id="9" name="文本框 8"/>
          <p:cNvSpPr txBox="1"/>
          <p:nvPr/>
        </p:nvSpPr>
        <p:spPr>
          <a:xfrm>
            <a:off x="6678930" y="1791335"/>
            <a:ext cx="1068705" cy="368300"/>
          </a:xfrm>
          <a:prstGeom prst="rect">
            <a:avLst/>
          </a:prstGeom>
          <a:noFill/>
        </p:spPr>
        <p:txBody>
          <a:bodyPr wrap="square" rtlCol="0" anchor="t">
            <a:spAutoFit/>
          </a:bodyPr>
          <a:p>
            <a:r>
              <a:rPr lang="en-US" altLang="zh-CN">
                <a:sym typeface="+mn-ea"/>
              </a:rPr>
              <a:t>NICO</a:t>
            </a:r>
            <a:endParaRPr lang="en-US" altLang="zh-CN">
              <a:sym typeface="+mn-ea"/>
            </a:endParaRPr>
          </a:p>
        </p:txBody>
      </p:sp>
      <p:sp>
        <p:nvSpPr>
          <p:cNvPr id="10" name="文本框 9"/>
          <p:cNvSpPr txBox="1"/>
          <p:nvPr/>
        </p:nvSpPr>
        <p:spPr>
          <a:xfrm>
            <a:off x="7963535" y="2586990"/>
            <a:ext cx="3716655" cy="2306955"/>
          </a:xfrm>
          <a:prstGeom prst="rect">
            <a:avLst/>
          </a:prstGeom>
          <a:noFill/>
        </p:spPr>
        <p:txBody>
          <a:bodyPr wrap="square" rtlCol="0" anchor="t">
            <a:spAutoFit/>
          </a:bodyPr>
          <a:p>
            <a:r>
              <a:rPr lang="zh-CN" altLang="en-US"/>
              <a:t>ERM 覆盖了更多的区域，包括感兴趣的目标位置</a:t>
            </a:r>
            <a:endParaRPr lang="zh-CN" altLang="en-US"/>
          </a:p>
          <a:p>
            <a:endParaRPr lang="zh-CN" altLang="en-US"/>
          </a:p>
          <a:p>
            <a:endParaRPr lang="zh-CN" altLang="en-US"/>
          </a:p>
          <a:p>
            <a:r>
              <a:rPr lang="zh-CN" altLang="en-US"/>
              <a:t> VREx 的注意力更加多样化，覆盖分散在整个图像中的不同区域。注意力强度较弱，表明 VREx 不容易对虚假相关性过度自信。</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2000"/>
    </mc:Choice>
    <mc:Fallback>
      <p:transition advClick="0" advTm="2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646041" y="298533"/>
            <a:ext cx="1414556" cy="337529"/>
            <a:chOff x="668068" y="202823"/>
            <a:chExt cx="1414556" cy="337529"/>
          </a:xfrm>
          <a:solidFill>
            <a:srgbClr val="0F74A1"/>
          </a:solidFill>
        </p:grpSpPr>
        <p:sp>
          <p:nvSpPr>
            <p:cNvPr id="33" name="箭头: V 形 32"/>
            <p:cNvSpPr/>
            <p:nvPr/>
          </p:nvSpPr>
          <p:spPr>
            <a:xfrm>
              <a:off x="668068" y="202823"/>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7" name="箭头: V 形 36"/>
            <p:cNvSpPr/>
            <p:nvPr/>
          </p:nvSpPr>
          <p:spPr>
            <a:xfrm>
              <a:off x="1003739" y="202823"/>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8" name="箭头: V 形 37"/>
            <p:cNvSpPr/>
            <p:nvPr/>
          </p:nvSpPr>
          <p:spPr>
            <a:xfrm>
              <a:off x="1335082"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9" name="箭头: V 形 38"/>
            <p:cNvSpPr/>
            <p:nvPr/>
          </p:nvSpPr>
          <p:spPr>
            <a:xfrm>
              <a:off x="1670753"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grpSp>
      <p:sp>
        <p:nvSpPr>
          <p:cNvPr id="2" name="矩形 1"/>
          <p:cNvSpPr/>
          <p:nvPr/>
        </p:nvSpPr>
        <p:spPr>
          <a:xfrm>
            <a:off x="2060615" y="210515"/>
            <a:ext cx="2116455" cy="521970"/>
          </a:xfrm>
          <a:prstGeom prst="rect">
            <a:avLst/>
          </a:prstGeom>
        </p:spPr>
        <p:txBody>
          <a:bodyPr wrap="none">
            <a:spAutoFit/>
          </a:bodyPr>
          <a:lstStyle/>
          <a:p>
            <a:pPr algn="ctr"/>
            <a:r>
              <a:rPr lang="en-US" altLang="zh-CN" sz="2800" b="1" dirty="0">
                <a:solidFill>
                  <a:srgbClr val="1181B3"/>
                </a:solidFill>
                <a:latin typeface="微软雅黑" panose="020B0503020204020204" pitchFamily="34" charset="-122"/>
                <a:ea typeface="微软雅黑" panose="020B0503020204020204" pitchFamily="34" charset="-122"/>
              </a:rPr>
              <a:t>Advantage</a:t>
            </a:r>
            <a:endParaRPr lang="en-US" altLang="zh-CN" sz="2800" b="1" dirty="0">
              <a:solidFill>
                <a:srgbClr val="1181B3"/>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18515" y="887095"/>
            <a:ext cx="9792970" cy="368300"/>
          </a:xfrm>
          <a:prstGeom prst="rect">
            <a:avLst/>
          </a:prstGeom>
          <a:noFill/>
        </p:spPr>
        <p:txBody>
          <a:bodyPr wrap="square" rtlCol="0" anchor="t">
            <a:spAutoFit/>
          </a:bodyPr>
          <a:p>
            <a:r>
              <a:rPr lang="zh-CN" altLang="en-US">
                <a:sym typeface="+mn-ea"/>
              </a:rPr>
              <a:t>OoD泛化算法应该在同时体现</a:t>
            </a:r>
            <a:r>
              <a:rPr lang="zh-CN" altLang="en-US">
                <a:sym typeface="+mn-ea"/>
              </a:rPr>
              <a:t>diversity shift</a:t>
            </a:r>
            <a:r>
              <a:rPr lang="zh-CN" altLang="en-US">
                <a:sym typeface="+mn-ea"/>
              </a:rPr>
              <a:t>和</a:t>
            </a:r>
            <a:r>
              <a:rPr lang="zh-CN" altLang="en-US">
                <a:sym typeface="+mn-ea"/>
              </a:rPr>
              <a:t>correlation shift</a:t>
            </a:r>
            <a:r>
              <a:rPr lang="zh-CN" altLang="en-US">
                <a:sym typeface="+mn-ea"/>
              </a:rPr>
              <a:t>的数据集上进行评估。</a:t>
            </a:r>
            <a:endParaRPr lang="zh-CN" altLang="en-US"/>
          </a:p>
        </p:txBody>
      </p:sp>
      <p:sp>
        <p:nvSpPr>
          <p:cNvPr id="3" name="文本框 2"/>
          <p:cNvSpPr txBox="1"/>
          <p:nvPr/>
        </p:nvSpPr>
        <p:spPr>
          <a:xfrm>
            <a:off x="818515" y="3561715"/>
            <a:ext cx="10573385" cy="2584450"/>
          </a:xfrm>
          <a:prstGeom prst="rect">
            <a:avLst/>
          </a:prstGeom>
          <a:noFill/>
        </p:spPr>
        <p:txBody>
          <a:bodyPr wrap="square" rtlCol="0" anchor="t">
            <a:spAutoFit/>
          </a:bodyPr>
          <a:p>
            <a:pPr marL="285750" indent="-285750">
              <a:buFont typeface="Wingdings" panose="05000000000000000000" charset="0"/>
              <a:buChar char="Ø"/>
            </a:pPr>
            <a:r>
              <a:rPr lang="zh-CN" altLang="en-US"/>
              <a:t>Non-i.i.d. Index (NI)用单一公式量化了训练集和测试集之间的分布偏移程度。关于分布的一般距离测量还有很多</a:t>
            </a:r>
            <a:r>
              <a:rPr lang="en-US" altLang="zh-CN"/>
              <a:t> </a:t>
            </a:r>
            <a:r>
              <a:rPr lang="zh-CN" altLang="en-US"/>
              <a:t>:</a:t>
            </a:r>
            <a:r>
              <a:rPr lang="en-US" altLang="zh-CN"/>
              <a:t> </a:t>
            </a:r>
            <a:r>
              <a:rPr lang="zh-CN" altLang="en-US"/>
              <a:t>Kullback-Leibler (KL)散度、EMD、MMD、a-distance等。</a:t>
            </a:r>
            <a:endParaRPr lang="zh-CN" altLang="en-US"/>
          </a:p>
          <a:p>
            <a:endParaRPr lang="zh-CN" altLang="en-US"/>
          </a:p>
          <a:p>
            <a:pPr marL="285750" indent="-285750">
              <a:buFont typeface="Wingdings" panose="05000000000000000000" charset="0"/>
              <a:buChar char="Ø"/>
            </a:pPr>
            <a:r>
              <a:rPr lang="en-US" altLang="zh-CN"/>
              <a:t>But</a:t>
            </a:r>
            <a:r>
              <a:rPr lang="zh-CN" altLang="en-US"/>
              <a:t>，它们都受到NI相同的限制，不能辨别不同类型的分布转移。</a:t>
            </a:r>
            <a:endParaRPr lang="zh-CN" altLang="en-US"/>
          </a:p>
          <a:p>
            <a:endParaRPr lang="zh-CN" altLang="en-US"/>
          </a:p>
          <a:p>
            <a:pPr marL="285750" indent="-285750">
              <a:buFont typeface="Wingdings" panose="05000000000000000000" charset="0"/>
              <a:buChar char="Ø"/>
            </a:pPr>
            <a:r>
              <a:rPr lang="zh-CN" altLang="en-US"/>
              <a:t>一项并行工作研究了三种</a:t>
            </a:r>
            <a:r>
              <a:rPr lang="en-US" altLang="zh-CN"/>
              <a:t>distribution shift</a:t>
            </a:r>
            <a:r>
              <a:rPr lang="zh-CN" altLang="en-US"/>
              <a:t>，即伪相关(spurious correlation)、低数据偏移(lowdata drift)和看不见的数据偏移(invisible data shift)，</a:t>
            </a:r>
            <a:r>
              <a:rPr lang="zh-CN" altLang="en-US">
                <a:sym typeface="+mn-ea"/>
              </a:rPr>
              <a:t>他们的发现与本文基本一致</a:t>
            </a:r>
            <a:r>
              <a:rPr lang="zh-CN" altLang="en-US"/>
              <a:t>。</a:t>
            </a: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r>
              <a:rPr lang="en-US" altLang="zh-CN"/>
              <a:t>But</a:t>
            </a:r>
            <a:r>
              <a:rPr lang="zh-CN" altLang="en-US"/>
              <a:t>，他们没有提供任何关于</a:t>
            </a:r>
            <a:r>
              <a:rPr lang="en-US" altLang="zh-CN"/>
              <a:t>shift</a:t>
            </a:r>
            <a:r>
              <a:rPr lang="zh-CN" altLang="en-US"/>
              <a:t>的量化公式或估计方法。</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2885440" y="1505585"/>
            <a:ext cx="6431280" cy="18059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2000"/>
    </mc:Choice>
    <mc:Fallback>
      <p:transition advClick="0" advTm="2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646041" y="298533"/>
            <a:ext cx="1414556" cy="337529"/>
            <a:chOff x="668068" y="202823"/>
            <a:chExt cx="1414556" cy="337529"/>
          </a:xfrm>
          <a:solidFill>
            <a:srgbClr val="0F74A1"/>
          </a:solidFill>
        </p:grpSpPr>
        <p:sp>
          <p:nvSpPr>
            <p:cNvPr id="33" name="箭头: V 形 32"/>
            <p:cNvSpPr/>
            <p:nvPr/>
          </p:nvSpPr>
          <p:spPr>
            <a:xfrm>
              <a:off x="668068" y="202823"/>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7" name="箭头: V 形 36"/>
            <p:cNvSpPr/>
            <p:nvPr/>
          </p:nvSpPr>
          <p:spPr>
            <a:xfrm>
              <a:off x="1003739" y="202823"/>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8" name="箭头: V 形 37"/>
            <p:cNvSpPr/>
            <p:nvPr/>
          </p:nvSpPr>
          <p:spPr>
            <a:xfrm>
              <a:off x="1335082"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9" name="箭头: V 形 38"/>
            <p:cNvSpPr/>
            <p:nvPr/>
          </p:nvSpPr>
          <p:spPr>
            <a:xfrm>
              <a:off x="1670753"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grpSp>
      <p:sp>
        <p:nvSpPr>
          <p:cNvPr id="2" name="矩形 1"/>
          <p:cNvSpPr/>
          <p:nvPr/>
        </p:nvSpPr>
        <p:spPr>
          <a:xfrm>
            <a:off x="2060615" y="210515"/>
            <a:ext cx="2116455" cy="521970"/>
          </a:xfrm>
          <a:prstGeom prst="rect">
            <a:avLst/>
          </a:prstGeom>
        </p:spPr>
        <p:txBody>
          <a:bodyPr wrap="none">
            <a:spAutoFit/>
          </a:bodyPr>
          <a:lstStyle/>
          <a:p>
            <a:pPr algn="ctr"/>
            <a:r>
              <a:rPr lang="en-US" altLang="zh-CN" sz="2800" b="1" dirty="0">
                <a:solidFill>
                  <a:srgbClr val="1181B3"/>
                </a:solidFill>
                <a:latin typeface="微软雅黑" panose="020B0503020204020204" pitchFamily="34" charset="-122"/>
                <a:ea typeface="微软雅黑" panose="020B0503020204020204" pitchFamily="34" charset="-122"/>
              </a:rPr>
              <a:t>Advantage</a:t>
            </a:r>
            <a:endParaRPr lang="en-US" altLang="zh-CN" sz="2800" b="1" dirty="0">
              <a:solidFill>
                <a:srgbClr val="1181B3"/>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08990" y="823595"/>
            <a:ext cx="9792970" cy="398780"/>
          </a:xfrm>
          <a:prstGeom prst="rect">
            <a:avLst/>
          </a:prstGeom>
          <a:noFill/>
        </p:spPr>
        <p:txBody>
          <a:bodyPr wrap="square" rtlCol="0" anchor="t">
            <a:spAutoFit/>
          </a:bodyPr>
          <a:p>
            <a:r>
              <a:rPr lang="en-US" altLang="zh-CN" sz="2000" dirty="0">
                <a:solidFill>
                  <a:srgbClr val="0F74A1"/>
                </a:solidFill>
                <a:latin typeface="微软雅黑" panose="020B0503020204020204" pitchFamily="34" charset="-122"/>
                <a:ea typeface="微软雅黑" panose="020B0503020204020204" pitchFamily="34" charset="-122"/>
                <a:cs typeface="微软雅黑" panose="020B0503020204020204" pitchFamily="34" charset="-122"/>
                <a:sym typeface="+mn-ea"/>
              </a:rPr>
              <a:t>可以和各领域结合</a:t>
            </a:r>
            <a:endParaRPr lang="en-US" altLang="zh-CN" sz="2000" dirty="0">
              <a:solidFill>
                <a:srgbClr val="0F74A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08990" y="1409700"/>
            <a:ext cx="10573385" cy="4369435"/>
          </a:xfrm>
          <a:prstGeom prst="rect">
            <a:avLst/>
          </a:prstGeom>
          <a:noFill/>
        </p:spPr>
        <p:txBody>
          <a:bodyPr wrap="square" rtlCol="0" anchor="t">
            <a:spAutoFit/>
          </a:bodyPr>
          <a:p>
            <a:pPr indent="0">
              <a:buFont typeface="Wingdings" panose="05000000000000000000" charset="0"/>
              <a:buNone/>
            </a:pPr>
            <a:r>
              <a:rPr lang="zh-CN" altLang="en-US"/>
              <a:t>在无法访问测试分布示例的情况下，OoD 泛化总是需要额外的假设或领域信息。在 DG  的设置中，通常假设从相似但不同的域中采样的多个训练数据集可用。因此，大多数 DG 算法旨在学习跨训练域的域不变数据表示。这些算法采用各种方法，包括</a:t>
            </a:r>
            <a:r>
              <a:rPr lang="en-US" altLang="zh-CN" sz="2000" dirty="0">
                <a:solidFill>
                  <a:srgbClr val="0F74A1"/>
                </a:solidFill>
                <a:latin typeface="微软雅黑" panose="020B0503020204020204" pitchFamily="34" charset="-122"/>
                <a:ea typeface="微软雅黑" panose="020B0503020204020204" pitchFamily="34" charset="-122"/>
                <a:cs typeface="微软雅黑" panose="020B0503020204020204" pitchFamily="34" charset="-122"/>
              </a:rPr>
              <a:t>域对抗性学习</a:t>
            </a:r>
            <a:r>
              <a:rPr lang="zh-CN" altLang="en-US"/>
              <a:t>、图像级和特征级域混合 、</a:t>
            </a:r>
            <a:r>
              <a:rPr lang="en-US" altLang="zh-CN" sz="2000" dirty="0">
                <a:solidFill>
                  <a:srgbClr val="0F74A1"/>
                </a:solidFill>
                <a:latin typeface="微软雅黑" panose="020B0503020204020204" pitchFamily="34" charset="-122"/>
                <a:ea typeface="微软雅黑" panose="020B0503020204020204" pitchFamily="34" charset="-122"/>
                <a:cs typeface="微软雅黑" panose="020B0503020204020204" pitchFamily="34" charset="-122"/>
              </a:rPr>
              <a:t>对抗性数据增强</a:t>
            </a:r>
            <a:r>
              <a:rPr lang="zh-CN" altLang="en-US"/>
              <a:t>、域转换/随机化、特征对齐、梯度对齐、梯度正交化、不变风险最小化 、自监督学习。</a:t>
            </a:r>
            <a:endParaRPr lang="zh-CN" altLang="en-US"/>
          </a:p>
          <a:p>
            <a:pPr indent="0">
              <a:buFont typeface="Wingdings" panose="05000000000000000000" charset="0"/>
              <a:buNone/>
            </a:pPr>
            <a:endParaRPr lang="zh-CN" altLang="en-US"/>
          </a:p>
          <a:p>
            <a:pPr indent="0">
              <a:buFont typeface="Wingdings" panose="05000000000000000000" charset="0"/>
              <a:buNone/>
            </a:pPr>
            <a:r>
              <a:rPr lang="zh-CN" altLang="en-US"/>
              <a:t>还有一些 DG 算法不假设多个训练域。他们中的许多反而假设图像风格/纹理的变化是分布变化的主要原因。这些算法主要利用 AdaIN或类似操作来执行样式扰动，以便学习的分类器对跨域的各种样式具有不变性。</a:t>
            </a:r>
            <a:endParaRPr lang="zh-CN" altLang="en-US"/>
          </a:p>
          <a:p>
            <a:pPr indent="0">
              <a:buFont typeface="Wingdings" panose="05000000000000000000" charset="0"/>
              <a:buNone/>
            </a:pPr>
            <a:endParaRPr lang="zh-CN" altLang="en-US"/>
          </a:p>
          <a:p>
            <a:pPr indent="0">
              <a:buFont typeface="Wingdings" panose="05000000000000000000" charset="0"/>
              <a:buNone/>
            </a:pPr>
            <a:r>
              <a:rPr lang="zh-CN" altLang="en-US"/>
              <a:t>其他方法包括 设计了一个自监督目标执行模型以关注全局图像结构，例如物体的形状，以及引入了一个明确的</a:t>
            </a:r>
            <a:r>
              <a:rPr lang="en-US" altLang="zh-CN" sz="2000" dirty="0">
                <a:solidFill>
                  <a:srgbClr val="0F74A1"/>
                </a:solidFill>
                <a:latin typeface="微软雅黑" panose="020B0503020204020204" pitchFamily="34" charset="-122"/>
                <a:ea typeface="微软雅黑" panose="020B0503020204020204" pitchFamily="34" charset="-122"/>
                <a:cs typeface="微软雅黑" panose="020B0503020204020204" pitchFamily="34" charset="-122"/>
              </a:rPr>
              <a:t>对抗性</a:t>
            </a:r>
            <a:r>
              <a:rPr lang="zh-CN" altLang="en-US"/>
              <a:t>学习目标，以便学习的模型对局部模式具有不变性。</a:t>
            </a:r>
            <a:endParaRPr lang="zh-CN" altLang="en-US"/>
          </a:p>
          <a:p>
            <a:pPr indent="0">
              <a:buFont typeface="Wingdings" panose="05000000000000000000" charset="0"/>
              <a:buNone/>
            </a:pPr>
            <a:endParaRPr lang="zh-CN" altLang="en-US"/>
          </a:p>
          <a:p>
            <a:pPr indent="0">
              <a:buFont typeface="Wingdings" panose="05000000000000000000" charset="0"/>
              <a:buNone/>
            </a:pPr>
            <a:r>
              <a:rPr lang="zh-CN" altLang="en-US"/>
              <a:t>更通用的单源 DG 算法（不假设样式/纹理偏差）和其他 OoD 泛化算法包括分布式鲁棒优化、自我挑战 、</a:t>
            </a:r>
            <a:r>
              <a:rPr lang="en-US" altLang="zh-CN" sz="2000" dirty="0">
                <a:solidFill>
                  <a:srgbClr val="0F74A1"/>
                </a:solidFill>
                <a:latin typeface="微软雅黑" panose="020B0503020204020204" pitchFamily="34" charset="-122"/>
                <a:ea typeface="微软雅黑" panose="020B0503020204020204" pitchFamily="34" charset="-122"/>
                <a:cs typeface="微软雅黑" panose="020B0503020204020204" pitchFamily="34" charset="-122"/>
              </a:rPr>
              <a:t>光谱解耦</a:t>
            </a:r>
            <a:r>
              <a:rPr lang="zh-CN" altLang="en-US"/>
              <a:t> 、</a:t>
            </a:r>
            <a:r>
              <a:rPr lang="en-US" altLang="zh-CN" sz="2000" dirty="0">
                <a:solidFill>
                  <a:srgbClr val="0F74A1"/>
                </a:solidFill>
                <a:latin typeface="微软雅黑" panose="020B0503020204020204" pitchFamily="34" charset="-122"/>
                <a:ea typeface="微软雅黑" panose="020B0503020204020204" pitchFamily="34" charset="-122"/>
                <a:cs typeface="微软雅黑" panose="020B0503020204020204" pitchFamily="34" charset="-122"/>
              </a:rPr>
              <a:t>特征增强</a:t>
            </a:r>
            <a:r>
              <a:rPr lang="zh-CN" altLang="en-US"/>
              <a:t>、</a:t>
            </a:r>
            <a:r>
              <a:rPr lang="en-US" altLang="zh-CN" sz="2000" dirty="0">
                <a:solidFill>
                  <a:srgbClr val="0F74A1"/>
                </a:solidFill>
                <a:latin typeface="微软雅黑" panose="020B0503020204020204" pitchFamily="34" charset="-122"/>
                <a:ea typeface="微软雅黑" panose="020B0503020204020204" pitchFamily="34" charset="-122"/>
                <a:cs typeface="微软雅黑" panose="020B0503020204020204" pitchFamily="34" charset="-122"/>
              </a:rPr>
              <a:t>对抗性数据增强</a:t>
            </a:r>
            <a:r>
              <a:rPr lang="zh-CN" altLang="en-US"/>
              <a:t>、梯度对齐 、样本重新加权、测试时间训练、用偏差消除偏差、对比学习、因果发现，以及利用数据因果结构的变分贝叶斯。</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2000"/>
    </mc:Choice>
    <mc:Fallback>
      <p:transition advClick="0" advTm="2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646041" y="298533"/>
            <a:ext cx="1414556" cy="337529"/>
            <a:chOff x="668068" y="202823"/>
            <a:chExt cx="1414556" cy="337529"/>
          </a:xfrm>
          <a:solidFill>
            <a:srgbClr val="0F74A1"/>
          </a:solidFill>
        </p:grpSpPr>
        <p:sp>
          <p:nvSpPr>
            <p:cNvPr id="33" name="箭头: V 形 32"/>
            <p:cNvSpPr/>
            <p:nvPr/>
          </p:nvSpPr>
          <p:spPr>
            <a:xfrm>
              <a:off x="668068" y="202823"/>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7" name="箭头: V 形 36"/>
            <p:cNvSpPr/>
            <p:nvPr/>
          </p:nvSpPr>
          <p:spPr>
            <a:xfrm>
              <a:off x="1003739" y="202823"/>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8" name="箭头: V 形 37"/>
            <p:cNvSpPr/>
            <p:nvPr/>
          </p:nvSpPr>
          <p:spPr>
            <a:xfrm>
              <a:off x="1335082"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9" name="箭头: V 形 38"/>
            <p:cNvSpPr/>
            <p:nvPr/>
          </p:nvSpPr>
          <p:spPr>
            <a:xfrm>
              <a:off x="1670753"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grpSp>
      <p:sp>
        <p:nvSpPr>
          <p:cNvPr id="2" name="矩形 1"/>
          <p:cNvSpPr/>
          <p:nvPr/>
        </p:nvSpPr>
        <p:spPr>
          <a:xfrm>
            <a:off x="2242543" y="242900"/>
            <a:ext cx="3849370" cy="521970"/>
          </a:xfrm>
          <a:prstGeom prst="rect">
            <a:avLst/>
          </a:prstGeom>
        </p:spPr>
        <p:txBody>
          <a:bodyPr wrap="none">
            <a:spAutoFit/>
          </a:bodyPr>
          <a:lstStyle/>
          <a:p>
            <a:pPr algn="ctr"/>
            <a:r>
              <a:rPr lang="en-US" altLang="zh-CN" sz="2800" b="1" dirty="0">
                <a:solidFill>
                  <a:srgbClr val="1181B3"/>
                </a:solidFill>
                <a:latin typeface="微软雅黑" panose="020B0503020204020204" pitchFamily="34" charset="-122"/>
                <a:ea typeface="微软雅黑" panose="020B0503020204020204" pitchFamily="34" charset="-122"/>
              </a:rPr>
              <a:t>Future &amp; Conclusion</a:t>
            </a:r>
            <a:endParaRPr lang="en-US" altLang="zh-CN" sz="2800" b="1" dirty="0">
              <a:solidFill>
                <a:srgbClr val="1181B3"/>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72795" y="894080"/>
            <a:ext cx="3838575" cy="398780"/>
          </a:xfrm>
          <a:prstGeom prst="rect">
            <a:avLst/>
          </a:prstGeom>
          <a:noFill/>
        </p:spPr>
        <p:txBody>
          <a:bodyPr wrap="none" rtlCol="0" anchor="t">
            <a:spAutoFit/>
          </a:bodyPr>
          <a:p>
            <a:pPr indent="0" algn="l">
              <a:buFont typeface="Arial" panose="020B0604020202020204" pitchFamily="34" charset="0"/>
              <a:buNone/>
            </a:pPr>
            <a:r>
              <a:rPr lang="zh-CN" sz="2000" dirty="0">
                <a:solidFill>
                  <a:srgbClr val="0F74A1"/>
                </a:solidFill>
                <a:latin typeface="微软雅黑" panose="020B0503020204020204" pitchFamily="34" charset="-122"/>
                <a:ea typeface="微软雅黑" panose="020B0503020204020204" pitchFamily="34" charset="-122"/>
                <a:cs typeface="微软雅黑" panose="020B0503020204020204" pitchFamily="34" charset="-122"/>
              </a:rPr>
              <a:t>本文对</a:t>
            </a:r>
            <a:r>
              <a:rPr lang="en-US" altLang="zh-CN" sz="2000" dirty="0">
                <a:solidFill>
                  <a:srgbClr val="0F74A1"/>
                </a:solidFill>
                <a:latin typeface="微软雅黑" panose="020B0503020204020204" pitchFamily="34" charset="-122"/>
                <a:ea typeface="微软雅黑" panose="020B0503020204020204" pitchFamily="34" charset="-122"/>
                <a:cs typeface="微软雅黑" panose="020B0503020204020204" pitchFamily="34" charset="-122"/>
              </a:rPr>
              <a:t>OOD</a:t>
            </a:r>
            <a:r>
              <a:rPr lang="zh-CN" altLang="en-US" sz="2000" dirty="0">
                <a:solidFill>
                  <a:srgbClr val="0F74A1"/>
                </a:solidFill>
                <a:latin typeface="微软雅黑" panose="020B0503020204020204" pitchFamily="34" charset="-122"/>
                <a:ea typeface="微软雅黑" panose="020B0503020204020204" pitchFamily="34" charset="-122"/>
                <a:cs typeface="微软雅黑" panose="020B0503020204020204" pitchFamily="34" charset="-122"/>
              </a:rPr>
              <a:t>泛化领域的一点建议</a:t>
            </a:r>
            <a:endParaRPr lang="zh-CN" altLang="en-US" sz="2000" dirty="0">
              <a:solidFill>
                <a:srgbClr val="0F74A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nvSpPr>
        <p:spPr>
          <a:xfrm>
            <a:off x="981710" y="1502410"/>
            <a:ext cx="10325100" cy="1476375"/>
          </a:xfrm>
          <a:prstGeom prst="rect">
            <a:avLst/>
          </a:prstGeom>
          <a:noFill/>
        </p:spPr>
        <p:txBody>
          <a:bodyPr wrap="square" rtlCol="0" anchor="t">
            <a:spAutoFit/>
          </a:bodyPr>
          <a:p>
            <a:pPr marL="285750" indent="-285750">
              <a:buFont typeface="Arial" panose="020B0604020202020204" pitchFamily="34" charset="0"/>
              <a:buChar char="•"/>
            </a:pPr>
            <a:r>
              <a:rPr lang="zh-CN" altLang="en-US"/>
              <a:t>综合评估OoD泛化算法，是diversity shift为主，还以correlation shift为主。</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在设计算法之前，要研究OoD问题中distribution shift的性质。</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设计更巧妙地捕捉现实世界</a:t>
            </a:r>
            <a:r>
              <a:rPr lang="zh-CN" altLang="en-US">
                <a:sym typeface="+mn-ea"/>
              </a:rPr>
              <a:t>distribution shift</a:t>
            </a:r>
            <a:r>
              <a:rPr lang="zh-CN" altLang="en-US"/>
              <a:t>的大规模数据集</a:t>
            </a:r>
            <a:endParaRPr lang="zh-CN" altLang="en-US"/>
          </a:p>
        </p:txBody>
      </p:sp>
      <p:sp>
        <p:nvSpPr>
          <p:cNvPr id="3" name="文本框 2"/>
          <p:cNvSpPr txBox="1"/>
          <p:nvPr/>
        </p:nvSpPr>
        <p:spPr>
          <a:xfrm>
            <a:off x="981710" y="3796665"/>
            <a:ext cx="9906000" cy="1198880"/>
          </a:xfrm>
          <a:prstGeom prst="rect">
            <a:avLst/>
          </a:prstGeom>
          <a:noFill/>
        </p:spPr>
        <p:txBody>
          <a:bodyPr wrap="square" rtlCol="0" anchor="t">
            <a:spAutoFit/>
          </a:bodyPr>
          <a:p>
            <a:pPr marL="285750" indent="-285750">
              <a:buFont typeface="Arial" panose="020B0604020202020204" pitchFamily="34" charset="0"/>
              <a:buChar char="•"/>
            </a:pPr>
            <a:r>
              <a:rPr lang="zh-CN" altLang="en-US"/>
              <a:t>识别和量化 OoD 数据集两种主要的分布偏移: diversity shift 和 correlation shift</a:t>
            </a:r>
            <a:endParaRPr lang="zh-CN" altLang="en-US"/>
          </a:p>
          <a:p>
            <a:endParaRPr lang="zh-CN" altLang="en-US"/>
          </a:p>
          <a:p>
            <a:pPr marL="285750" indent="-285750">
              <a:buFont typeface="Arial" panose="020B0604020202020204" pitchFamily="34" charset="0"/>
              <a:buChar char="•"/>
            </a:pPr>
            <a:r>
              <a:rPr lang="zh-CN" altLang="en-US"/>
              <a:t>此外，还通过大量实验，展示了现有 OoD 算法的优势与劣势。结果表明，未来的算法必须同时在两种类型数据集进行综合评估，以便完整的评估 OoD 算法的性能。</a:t>
            </a:r>
            <a:endParaRPr lang="zh-CN" altLang="en-US"/>
          </a:p>
        </p:txBody>
      </p:sp>
      <p:sp>
        <p:nvSpPr>
          <p:cNvPr id="5" name="文本框 4"/>
          <p:cNvSpPr txBox="1"/>
          <p:nvPr>
            <p:custDataLst>
              <p:tags r:id="rId1"/>
            </p:custDataLst>
          </p:nvPr>
        </p:nvSpPr>
        <p:spPr>
          <a:xfrm>
            <a:off x="772795" y="3188335"/>
            <a:ext cx="1198880" cy="398780"/>
          </a:xfrm>
          <a:prstGeom prst="rect">
            <a:avLst/>
          </a:prstGeom>
          <a:noFill/>
        </p:spPr>
        <p:txBody>
          <a:bodyPr wrap="none" rtlCol="0" anchor="t">
            <a:spAutoFit/>
          </a:bodyPr>
          <a:p>
            <a:pPr indent="0" algn="l">
              <a:buFont typeface="Arial" panose="020B0604020202020204" pitchFamily="34" charset="0"/>
              <a:buNone/>
            </a:pPr>
            <a:r>
              <a:rPr lang="zh-CN" sz="2000" dirty="0">
                <a:solidFill>
                  <a:srgbClr val="0F74A1"/>
                </a:solidFill>
                <a:latin typeface="微软雅黑" panose="020B0503020204020204" pitchFamily="34" charset="-122"/>
                <a:ea typeface="微软雅黑" panose="020B0503020204020204" pitchFamily="34" charset="-122"/>
                <a:cs typeface="微软雅黑" panose="020B0503020204020204" pitchFamily="34" charset="-122"/>
              </a:rPr>
              <a:t>本文总结</a:t>
            </a:r>
            <a:endParaRPr lang="en-US" sz="2000" dirty="0">
              <a:solidFill>
                <a:srgbClr val="0F74A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0" advClick="0" advTm="2000"/>
    </mc:Choice>
    <mc:Fallback>
      <p:transition advClick="0" advTm="2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1" name="组合 160"/>
          <p:cNvGrpSpPr/>
          <p:nvPr/>
        </p:nvGrpSpPr>
        <p:grpSpPr>
          <a:xfrm>
            <a:off x="-75376" y="-419598"/>
            <a:ext cx="6096000" cy="6858000"/>
            <a:chOff x="0" y="0"/>
            <a:chExt cx="6096000" cy="6858000"/>
          </a:xfrm>
        </p:grpSpPr>
        <p:cxnSp>
          <p:nvCxnSpPr>
            <p:cNvPr id="56" name="直接连接符 55"/>
            <p:cNvCxnSpPr/>
            <p:nvPr/>
          </p:nvCxnSpPr>
          <p:spPr>
            <a:xfrm>
              <a:off x="0" y="161364"/>
              <a:ext cx="6096000" cy="0"/>
            </a:xfrm>
            <a:prstGeom prst="line">
              <a:avLst/>
            </a:prstGeom>
            <a:ln w="3175">
              <a:solidFill>
                <a:srgbClr val="D9E3FF"/>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0" y="289507"/>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0" y="417649"/>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0" y="545792"/>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0" y="673934"/>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0" y="802077"/>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0" y="930220"/>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0" y="1058362"/>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0" y="1186505"/>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0" y="1314647"/>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0" y="1442790"/>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0" y="1570933"/>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0" y="1699075"/>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0" y="1827218"/>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0" y="1955360"/>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0" y="2083503"/>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0" y="2211645"/>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0" y="2339788"/>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0" y="2467931"/>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0" y="2596073"/>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0" y="2724216"/>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0" y="2852358"/>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0" y="2980501"/>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0" y="3108644"/>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0" y="3236786"/>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0" y="3364929"/>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0" y="3493071"/>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0" y="3621214"/>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0" y="3749356"/>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0" y="3877499"/>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0" y="4005642"/>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0" y="4133785"/>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0" y="4261927"/>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0" y="4390070"/>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0" y="4518212"/>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0" y="4646355"/>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0" y="4774497"/>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0" y="4902640"/>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0" y="5030782"/>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0" y="5158925"/>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0" y="5287068"/>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0" y="5415210"/>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0" y="5543353"/>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0" y="5671495"/>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0" y="5799638"/>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0" y="5927781"/>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0" y="6055923"/>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0" y="6184066"/>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0" y="6312209"/>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0" y="6440351"/>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0" y="6568494"/>
              <a:ext cx="6096000" cy="0"/>
            </a:xfrm>
            <a:prstGeom prst="line">
              <a:avLst/>
            </a:prstGeom>
            <a:ln w="3175"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0" y="6696636"/>
              <a:ext cx="6096000" cy="0"/>
            </a:xfrm>
            <a:prstGeom prst="line">
              <a:avLst/>
            </a:prstGeom>
            <a:ln w="3175">
              <a:solidFill>
                <a:srgbClr val="D9E3FF"/>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143436" y="0"/>
              <a:ext cx="0" cy="6858000"/>
            </a:xfrm>
            <a:prstGeom prst="line">
              <a:avLst/>
            </a:prstGeom>
            <a:ln>
              <a:solidFill>
                <a:srgbClr val="D9E3FF"/>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257165"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370893"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484622"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598351"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712080"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825808"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939537"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1053266"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1166995"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280723"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1394452"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1508181"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1621909"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1735638"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1849367"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1963096"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2076824"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2190553"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2304282"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2418011"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2531739"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2645468"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2759197"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2872925"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2986654"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3100383"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3214112"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3327840"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3441569"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3555298"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3669026"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3782755"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3896484"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4010213"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4123942"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a:off x="4237670"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4351399"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4465128"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4578857"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4692585"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4806314"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4920043"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5033771"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5147500"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5261229"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5374958"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a:off x="5488686"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5602415"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5716144"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5829872" y="0"/>
              <a:ext cx="0" cy="6858000"/>
            </a:xfrm>
            <a:prstGeom prst="line">
              <a:avLst/>
            </a:prstGeom>
            <a:ln w="6350" cap="flat" cmpd="sng" algn="ctr">
              <a:solidFill>
                <a:srgbClr val="D9E3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a:off x="5943601" y="0"/>
              <a:ext cx="0" cy="6858000"/>
            </a:xfrm>
            <a:prstGeom prst="line">
              <a:avLst/>
            </a:prstGeom>
            <a:ln>
              <a:solidFill>
                <a:srgbClr val="D9E3FF"/>
              </a:solidFill>
            </a:ln>
          </p:spPr>
          <p:style>
            <a:lnRef idx="1">
              <a:schemeClr val="accent1"/>
            </a:lnRef>
            <a:fillRef idx="0">
              <a:schemeClr val="accent1"/>
            </a:fillRef>
            <a:effectRef idx="0">
              <a:schemeClr val="accent1"/>
            </a:effectRef>
            <a:fontRef idx="minor">
              <a:schemeClr val="tx1"/>
            </a:fontRef>
          </p:style>
        </p:cxnSp>
      </p:grpSp>
      <p:sp>
        <p:nvSpPr>
          <p:cNvPr id="162" name="矩形 161"/>
          <p:cNvSpPr/>
          <p:nvPr/>
        </p:nvSpPr>
        <p:spPr>
          <a:xfrm>
            <a:off x="6115874" y="0"/>
            <a:ext cx="6095995" cy="6858000"/>
          </a:xfrm>
          <a:prstGeom prst="rect">
            <a:avLst/>
          </a:prstGeom>
          <a:solidFill>
            <a:srgbClr val="0F74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rgbClr val="FF0000"/>
              </a:solidFill>
            </a:endParaRPr>
          </a:p>
        </p:txBody>
      </p:sp>
      <p:sp>
        <p:nvSpPr>
          <p:cNvPr id="4" name="矩形: 圆角 3"/>
          <p:cNvSpPr/>
          <p:nvPr/>
        </p:nvSpPr>
        <p:spPr>
          <a:xfrm>
            <a:off x="825809" y="1638511"/>
            <a:ext cx="10516822" cy="4501214"/>
          </a:xfrm>
          <a:prstGeom prst="roundRect">
            <a:avLst>
              <a:gd name="adj" fmla="val 6751"/>
            </a:avLst>
          </a:prstGeom>
          <a:solidFill>
            <a:schemeClr val="bg1"/>
          </a:solidFill>
          <a:ln>
            <a:noFill/>
          </a:ln>
          <a:effectLst>
            <a:outerShdw blurRad="190500" dist="25400" sx="102000" sy="102000" algn="ctr"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7" name="文本框 166"/>
          <p:cNvSpPr txBox="1"/>
          <p:nvPr/>
        </p:nvSpPr>
        <p:spPr>
          <a:xfrm>
            <a:off x="4169229" y="465451"/>
            <a:ext cx="3853542" cy="1015663"/>
          </a:xfrm>
          <a:prstGeom prst="rect">
            <a:avLst/>
          </a:prstGeom>
          <a:noFill/>
        </p:spPr>
        <p:txBody>
          <a:bodyPr wrap="square" rtlCol="0">
            <a:spAutoFit/>
          </a:bodyPr>
          <a:lstStyle/>
          <a:p>
            <a:pPr algn="ctr"/>
            <a:r>
              <a:rPr lang="zh-CN" altLang="en-US" sz="3600" b="1" dirty="0">
                <a:solidFill>
                  <a:srgbClr val="0F74A1"/>
                </a:solidFill>
                <a:latin typeface="微软雅黑" panose="020B0503020204020204" pitchFamily="34" charset="-122"/>
                <a:ea typeface="微软雅黑" panose="020B0503020204020204" pitchFamily="34" charset="-122"/>
              </a:rPr>
              <a:t>目</a:t>
            </a:r>
            <a:r>
              <a:rPr lang="zh-CN" altLang="en-US" sz="3600" b="1" dirty="0">
                <a:gradFill>
                  <a:gsLst>
                    <a:gs pos="30000">
                      <a:srgbClr val="0D4E81"/>
                    </a:gs>
                    <a:gs pos="100000">
                      <a:srgbClr val="037FBD"/>
                    </a:gs>
                  </a:gsLst>
                  <a:lin ang="2700000" scaled="1"/>
                </a:gradFill>
                <a:latin typeface="微软雅黑" panose="020B0503020204020204" pitchFamily="34" charset="-122"/>
                <a:ea typeface="微软雅黑" panose="020B0503020204020204" pitchFamily="34" charset="-122"/>
              </a:rPr>
              <a:t>  </a:t>
            </a:r>
            <a:r>
              <a:rPr lang="zh-CN" altLang="en-US" sz="3600" b="1" dirty="0">
                <a:solidFill>
                  <a:schemeClr val="bg1"/>
                </a:solidFill>
                <a:latin typeface="微软雅黑" panose="020B0503020204020204" pitchFamily="34" charset="-122"/>
                <a:ea typeface="微软雅黑" panose="020B0503020204020204" pitchFamily="34" charset="-122"/>
              </a:rPr>
              <a:t>录</a:t>
            </a:r>
            <a:endParaRPr lang="en-US" altLang="zh-CN" sz="3600" b="1" dirty="0">
              <a:solidFill>
                <a:schemeClr val="bg1"/>
              </a:solidFill>
              <a:latin typeface="微软雅黑" panose="020B0503020204020204" pitchFamily="34" charset="-122"/>
              <a:ea typeface="微软雅黑" panose="020B0503020204020204" pitchFamily="34" charset="-122"/>
            </a:endParaRPr>
          </a:p>
          <a:p>
            <a:pPr algn="ctr"/>
            <a:r>
              <a:rPr lang="en-US" altLang="zh-CN" sz="2400" dirty="0">
                <a:solidFill>
                  <a:schemeClr val="accent5">
                    <a:lumMod val="50000"/>
                  </a:schemeClr>
                </a:solidFill>
                <a:latin typeface="微软雅黑 Light" panose="020B0502040204020203" pitchFamily="34" charset="-122"/>
                <a:ea typeface="微软雅黑 Light" panose="020B0502040204020203" pitchFamily="34" charset="-122"/>
              </a:rPr>
              <a:t>cont</a:t>
            </a:r>
            <a:r>
              <a:rPr lang="en-US" altLang="zh-CN" sz="2400" dirty="0">
                <a:solidFill>
                  <a:schemeClr val="bg1"/>
                </a:solidFill>
                <a:latin typeface="微软雅黑 Light" panose="020B0502040204020203" pitchFamily="34" charset="-122"/>
                <a:ea typeface="微软雅黑 Light" panose="020B0502040204020203" pitchFamily="34" charset="-122"/>
              </a:rPr>
              <a:t>ents</a:t>
            </a:r>
            <a:endParaRPr lang="zh-CN" altLang="en-US" sz="2400" dirty="0">
              <a:solidFill>
                <a:schemeClr val="bg1"/>
              </a:solidFill>
              <a:latin typeface="微软雅黑 Light" panose="020B0502040204020203" pitchFamily="34" charset="-122"/>
              <a:ea typeface="微软雅黑 Light" panose="020B0502040204020203" pitchFamily="34" charset="-122"/>
            </a:endParaRPr>
          </a:p>
        </p:txBody>
      </p:sp>
      <p:grpSp>
        <p:nvGrpSpPr>
          <p:cNvPr id="168" name="组合 167"/>
          <p:cNvGrpSpPr/>
          <p:nvPr/>
        </p:nvGrpSpPr>
        <p:grpSpPr>
          <a:xfrm>
            <a:off x="5317674" y="436197"/>
            <a:ext cx="190500" cy="135318"/>
            <a:chOff x="5372100" y="500744"/>
            <a:chExt cx="190500" cy="135318"/>
          </a:xfrm>
        </p:grpSpPr>
        <p:cxnSp>
          <p:nvCxnSpPr>
            <p:cNvPr id="169" name="直接连接符 168"/>
            <p:cNvCxnSpPr/>
            <p:nvPr/>
          </p:nvCxnSpPr>
          <p:spPr>
            <a:xfrm>
              <a:off x="5372100" y="500744"/>
              <a:ext cx="190500" cy="0"/>
            </a:xfrm>
            <a:prstGeom prst="line">
              <a:avLst/>
            </a:prstGeom>
            <a:ln>
              <a:solidFill>
                <a:srgbClr val="0D4E81"/>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a:off x="5372100" y="500744"/>
              <a:ext cx="0" cy="135318"/>
            </a:xfrm>
            <a:prstGeom prst="line">
              <a:avLst/>
            </a:prstGeom>
            <a:ln>
              <a:solidFill>
                <a:srgbClr val="0D4E81"/>
              </a:solidFill>
            </a:ln>
          </p:spPr>
          <p:style>
            <a:lnRef idx="1">
              <a:schemeClr val="accent1"/>
            </a:lnRef>
            <a:fillRef idx="0">
              <a:schemeClr val="accent1"/>
            </a:fillRef>
            <a:effectRef idx="0">
              <a:schemeClr val="accent1"/>
            </a:effectRef>
            <a:fontRef idx="minor">
              <a:schemeClr val="tx1"/>
            </a:fontRef>
          </p:style>
        </p:cxnSp>
      </p:grpSp>
      <p:grpSp>
        <p:nvGrpSpPr>
          <p:cNvPr id="171" name="组合 170"/>
          <p:cNvGrpSpPr/>
          <p:nvPr/>
        </p:nvGrpSpPr>
        <p:grpSpPr>
          <a:xfrm flipH="1" flipV="1">
            <a:off x="6697438" y="1313308"/>
            <a:ext cx="190500" cy="135318"/>
            <a:chOff x="5372100" y="500744"/>
            <a:chExt cx="190500" cy="135318"/>
          </a:xfrm>
        </p:grpSpPr>
        <p:cxnSp>
          <p:nvCxnSpPr>
            <p:cNvPr id="172" name="直接连接符 171"/>
            <p:cNvCxnSpPr/>
            <p:nvPr/>
          </p:nvCxnSpPr>
          <p:spPr>
            <a:xfrm>
              <a:off x="5372100" y="500744"/>
              <a:ext cx="1905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a:off x="5372100" y="500744"/>
              <a:ext cx="0" cy="1353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4" name="文本框 173"/>
          <p:cNvSpPr txBox="1"/>
          <p:nvPr/>
        </p:nvSpPr>
        <p:spPr>
          <a:xfrm>
            <a:off x="2110720" y="2990709"/>
            <a:ext cx="1992084" cy="1107996"/>
          </a:xfrm>
          <a:prstGeom prst="rect">
            <a:avLst/>
          </a:prstGeom>
          <a:noFill/>
        </p:spPr>
        <p:txBody>
          <a:bodyPr wrap="square" rtlCol="0">
            <a:spAutoFit/>
          </a:bodyPr>
          <a:lstStyle/>
          <a:p>
            <a:r>
              <a:rPr lang="en-US" altLang="zh-CN" sz="6600" i="1" dirty="0">
                <a:ln>
                  <a:solidFill>
                    <a:schemeClr val="accent5">
                      <a:lumMod val="50000"/>
                    </a:schemeClr>
                  </a:solidFill>
                </a:ln>
                <a:noFill/>
                <a:latin typeface="微软雅黑" panose="020B0503020204020204" pitchFamily="34" charset="-122"/>
                <a:ea typeface="微软雅黑" panose="020B0503020204020204" pitchFamily="34" charset="-122"/>
              </a:rPr>
              <a:t>01</a:t>
            </a:r>
            <a:endParaRPr lang="zh-CN" altLang="en-US" sz="6600" i="1" dirty="0">
              <a:ln>
                <a:solidFill>
                  <a:schemeClr val="accent5">
                    <a:lumMod val="50000"/>
                  </a:schemeClr>
                </a:solidFill>
              </a:ln>
              <a:noFill/>
              <a:latin typeface="微软雅黑" panose="020B0503020204020204" pitchFamily="34" charset="-122"/>
              <a:ea typeface="微软雅黑" panose="020B0503020204020204" pitchFamily="34" charset="-122"/>
            </a:endParaRPr>
          </a:p>
        </p:txBody>
      </p:sp>
      <p:sp>
        <p:nvSpPr>
          <p:cNvPr id="175" name="文本框 174"/>
          <p:cNvSpPr txBox="1"/>
          <p:nvPr/>
        </p:nvSpPr>
        <p:spPr>
          <a:xfrm>
            <a:off x="1360493" y="4201429"/>
            <a:ext cx="3026229" cy="429895"/>
          </a:xfrm>
          <a:prstGeom prst="rect">
            <a:avLst/>
          </a:prstGeom>
          <a:noFill/>
        </p:spPr>
        <p:txBody>
          <a:bodyPr wrap="square" rtlCol="0">
            <a:spAutoFit/>
          </a:bodyPr>
          <a:lstStyle/>
          <a:p>
            <a:pPr algn="ctr"/>
            <a:r>
              <a:rPr lang="en-US" altLang="zh-CN" sz="2200" b="1" dirty="0">
                <a:solidFill>
                  <a:schemeClr val="accent5">
                    <a:lumMod val="50000"/>
                  </a:schemeClr>
                </a:solidFill>
                <a:latin typeface="微软雅黑" panose="020B0503020204020204" pitchFamily="34" charset="-122"/>
                <a:ea typeface="微软雅黑" panose="020B0503020204020204" pitchFamily="34" charset="-122"/>
              </a:rPr>
              <a:t>Motivation</a:t>
            </a:r>
            <a:endParaRPr lang="en-US" altLang="zh-CN" sz="2200" b="1"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176" name="文本框 175"/>
          <p:cNvSpPr txBox="1"/>
          <p:nvPr/>
        </p:nvSpPr>
        <p:spPr>
          <a:xfrm>
            <a:off x="4162167" y="2990709"/>
            <a:ext cx="1992084" cy="1107996"/>
          </a:xfrm>
          <a:prstGeom prst="rect">
            <a:avLst/>
          </a:prstGeom>
          <a:noFill/>
        </p:spPr>
        <p:txBody>
          <a:bodyPr wrap="square" rtlCol="0">
            <a:spAutoFit/>
          </a:bodyPr>
          <a:lstStyle/>
          <a:p>
            <a:r>
              <a:rPr lang="en-US" altLang="zh-CN" sz="6600" i="1" dirty="0">
                <a:ln>
                  <a:solidFill>
                    <a:schemeClr val="accent5">
                      <a:lumMod val="50000"/>
                    </a:schemeClr>
                  </a:solidFill>
                </a:ln>
                <a:noFill/>
                <a:latin typeface="微软雅黑" panose="020B0503020204020204" pitchFamily="34" charset="-122"/>
                <a:ea typeface="微软雅黑" panose="020B0503020204020204" pitchFamily="34" charset="-122"/>
              </a:rPr>
              <a:t>02</a:t>
            </a:r>
            <a:endParaRPr lang="zh-CN" altLang="en-US" sz="6600" i="1" dirty="0">
              <a:ln>
                <a:solidFill>
                  <a:schemeClr val="accent5">
                    <a:lumMod val="50000"/>
                  </a:schemeClr>
                </a:solidFill>
              </a:ln>
              <a:noFill/>
              <a:latin typeface="微软雅黑" panose="020B0503020204020204" pitchFamily="34" charset="-122"/>
              <a:ea typeface="微软雅黑" panose="020B0503020204020204" pitchFamily="34" charset="-122"/>
            </a:endParaRPr>
          </a:p>
        </p:txBody>
      </p:sp>
      <p:sp>
        <p:nvSpPr>
          <p:cNvPr id="177" name="文本框 176"/>
          <p:cNvSpPr txBox="1"/>
          <p:nvPr/>
        </p:nvSpPr>
        <p:spPr>
          <a:xfrm>
            <a:off x="7883846" y="4226831"/>
            <a:ext cx="3026229" cy="429895"/>
          </a:xfrm>
          <a:prstGeom prst="rect">
            <a:avLst/>
          </a:prstGeom>
          <a:noFill/>
        </p:spPr>
        <p:txBody>
          <a:bodyPr wrap="square" rtlCol="0">
            <a:spAutoFit/>
          </a:bodyPr>
          <a:lstStyle/>
          <a:p>
            <a:pPr algn="ctr"/>
            <a:r>
              <a:rPr lang="en-US" altLang="zh-CN" sz="2200" b="1" dirty="0">
                <a:solidFill>
                  <a:schemeClr val="accent5">
                    <a:lumMod val="50000"/>
                  </a:schemeClr>
                </a:solidFill>
                <a:latin typeface="微软雅黑" panose="020B0503020204020204" pitchFamily="34" charset="-122"/>
                <a:ea typeface="微软雅黑" panose="020B0503020204020204" pitchFamily="34" charset="-122"/>
              </a:rPr>
              <a:t>Advantage</a:t>
            </a:r>
            <a:endParaRPr lang="en-US" altLang="zh-CN" sz="2200" b="1"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178" name="文本框 177"/>
          <p:cNvSpPr txBox="1"/>
          <p:nvPr/>
        </p:nvSpPr>
        <p:spPr>
          <a:xfrm>
            <a:off x="6329785" y="2990709"/>
            <a:ext cx="1992084" cy="1107996"/>
          </a:xfrm>
          <a:prstGeom prst="rect">
            <a:avLst/>
          </a:prstGeom>
          <a:noFill/>
        </p:spPr>
        <p:txBody>
          <a:bodyPr wrap="square" rtlCol="0">
            <a:spAutoFit/>
          </a:bodyPr>
          <a:lstStyle/>
          <a:p>
            <a:r>
              <a:rPr lang="en-US" altLang="zh-CN" sz="6600" i="1" dirty="0">
                <a:ln>
                  <a:solidFill>
                    <a:schemeClr val="accent5">
                      <a:lumMod val="50000"/>
                    </a:schemeClr>
                  </a:solidFill>
                </a:ln>
                <a:noFill/>
                <a:latin typeface="微软雅黑" panose="020B0503020204020204" pitchFamily="34" charset="-122"/>
                <a:ea typeface="微软雅黑" panose="020B0503020204020204" pitchFamily="34" charset="-122"/>
              </a:rPr>
              <a:t>03</a:t>
            </a:r>
            <a:endParaRPr lang="zh-CN" altLang="en-US" sz="6600" i="1" dirty="0">
              <a:ln>
                <a:solidFill>
                  <a:schemeClr val="accent5">
                    <a:lumMod val="50000"/>
                  </a:schemeClr>
                </a:solidFill>
              </a:ln>
              <a:noFill/>
              <a:latin typeface="微软雅黑" panose="020B0503020204020204" pitchFamily="34" charset="-122"/>
              <a:ea typeface="微软雅黑" panose="020B0503020204020204" pitchFamily="34" charset="-122"/>
            </a:endParaRPr>
          </a:p>
        </p:txBody>
      </p:sp>
      <p:sp>
        <p:nvSpPr>
          <p:cNvPr id="179" name="文本框 178"/>
          <p:cNvSpPr txBox="1"/>
          <p:nvPr/>
        </p:nvSpPr>
        <p:spPr>
          <a:xfrm>
            <a:off x="5908675" y="4226560"/>
            <a:ext cx="2282825" cy="429895"/>
          </a:xfrm>
          <a:prstGeom prst="rect">
            <a:avLst/>
          </a:prstGeom>
          <a:noFill/>
        </p:spPr>
        <p:txBody>
          <a:bodyPr wrap="square" rtlCol="0">
            <a:spAutoFit/>
          </a:bodyPr>
          <a:lstStyle/>
          <a:p>
            <a:pPr algn="ctr"/>
            <a:r>
              <a:rPr lang="en-US" altLang="zh-CN" sz="2200" b="1" dirty="0">
                <a:solidFill>
                  <a:schemeClr val="accent5">
                    <a:lumMod val="50000"/>
                  </a:schemeClr>
                </a:solidFill>
                <a:latin typeface="微软雅黑" panose="020B0503020204020204" pitchFamily="34" charset="-122"/>
                <a:ea typeface="微软雅黑" panose="020B0503020204020204" pitchFamily="34" charset="-122"/>
              </a:rPr>
              <a:t>Experienment</a:t>
            </a:r>
            <a:endParaRPr lang="en-US" altLang="zh-CN" sz="2200" b="1"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180" name="文本框 179"/>
          <p:cNvSpPr txBox="1"/>
          <p:nvPr/>
        </p:nvSpPr>
        <p:spPr>
          <a:xfrm>
            <a:off x="8497403" y="2990709"/>
            <a:ext cx="1992084" cy="1107996"/>
          </a:xfrm>
          <a:prstGeom prst="rect">
            <a:avLst/>
          </a:prstGeom>
          <a:noFill/>
        </p:spPr>
        <p:txBody>
          <a:bodyPr wrap="square" rtlCol="0">
            <a:spAutoFit/>
          </a:bodyPr>
          <a:lstStyle/>
          <a:p>
            <a:r>
              <a:rPr lang="en-US" altLang="zh-CN" sz="6600" i="1" dirty="0">
                <a:ln>
                  <a:solidFill>
                    <a:schemeClr val="accent5">
                      <a:lumMod val="50000"/>
                    </a:schemeClr>
                  </a:solidFill>
                </a:ln>
                <a:noFill/>
                <a:latin typeface="微软雅黑" panose="020B0503020204020204" pitchFamily="34" charset="-122"/>
                <a:ea typeface="微软雅黑" panose="020B0503020204020204" pitchFamily="34" charset="-122"/>
              </a:rPr>
              <a:t>04</a:t>
            </a:r>
            <a:endParaRPr lang="zh-CN" altLang="en-US" sz="6600" i="1" dirty="0">
              <a:ln>
                <a:solidFill>
                  <a:schemeClr val="accent5">
                    <a:lumMod val="50000"/>
                  </a:schemeClr>
                </a:solidFill>
              </a:ln>
              <a:noFill/>
              <a:latin typeface="微软雅黑" panose="020B0503020204020204" pitchFamily="34" charset="-122"/>
              <a:ea typeface="微软雅黑" panose="020B0503020204020204" pitchFamily="34" charset="-122"/>
            </a:endParaRPr>
          </a:p>
        </p:txBody>
      </p:sp>
      <p:cxnSp>
        <p:nvCxnSpPr>
          <p:cNvPr id="182" name="直接连接符 181"/>
          <p:cNvCxnSpPr/>
          <p:nvPr/>
        </p:nvCxnSpPr>
        <p:spPr>
          <a:xfrm>
            <a:off x="3818377" y="3067170"/>
            <a:ext cx="0" cy="970804"/>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a:off x="5908838" y="3067170"/>
            <a:ext cx="0" cy="970804"/>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a:off x="8110424" y="3067170"/>
            <a:ext cx="0" cy="970804"/>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442023" y="4185554"/>
            <a:ext cx="3026229" cy="429895"/>
          </a:xfrm>
          <a:prstGeom prst="rect">
            <a:avLst/>
          </a:prstGeom>
          <a:noFill/>
        </p:spPr>
        <p:txBody>
          <a:bodyPr wrap="square" rtlCol="0">
            <a:spAutoFit/>
          </a:bodyPr>
          <a:p>
            <a:pPr algn="ctr"/>
            <a:r>
              <a:rPr lang="en-US" altLang="zh-CN" sz="2200" b="1" dirty="0">
                <a:solidFill>
                  <a:schemeClr val="accent5">
                    <a:lumMod val="50000"/>
                  </a:schemeClr>
                </a:solidFill>
                <a:latin typeface="微软雅黑" panose="020B0503020204020204" pitchFamily="34" charset="-122"/>
                <a:ea typeface="微软雅黑" panose="020B0503020204020204" pitchFamily="34" charset="-122"/>
              </a:rPr>
              <a:t>Theory</a:t>
            </a:r>
            <a:endParaRPr lang="en-US" altLang="zh-CN" sz="2200" b="1" dirty="0">
              <a:solidFill>
                <a:schemeClr val="accent5">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646041" y="298533"/>
            <a:ext cx="1414556" cy="337529"/>
            <a:chOff x="668068" y="202823"/>
            <a:chExt cx="1414556" cy="337529"/>
          </a:xfrm>
          <a:solidFill>
            <a:srgbClr val="0F74A1"/>
          </a:solidFill>
        </p:grpSpPr>
        <p:sp>
          <p:nvSpPr>
            <p:cNvPr id="33" name="箭头: V 形 32"/>
            <p:cNvSpPr/>
            <p:nvPr/>
          </p:nvSpPr>
          <p:spPr>
            <a:xfrm>
              <a:off x="668068" y="202823"/>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7" name="箭头: V 形 36"/>
            <p:cNvSpPr/>
            <p:nvPr/>
          </p:nvSpPr>
          <p:spPr>
            <a:xfrm>
              <a:off x="1003739" y="202823"/>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8" name="箭头: V 形 37"/>
            <p:cNvSpPr/>
            <p:nvPr/>
          </p:nvSpPr>
          <p:spPr>
            <a:xfrm>
              <a:off x="1335082"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9" name="箭头: V 形 38"/>
            <p:cNvSpPr/>
            <p:nvPr/>
          </p:nvSpPr>
          <p:spPr>
            <a:xfrm>
              <a:off x="1670753"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grpSp>
      <p:sp>
        <p:nvSpPr>
          <p:cNvPr id="2" name="矩形 1"/>
          <p:cNvSpPr/>
          <p:nvPr/>
        </p:nvSpPr>
        <p:spPr>
          <a:xfrm>
            <a:off x="2071410" y="210515"/>
            <a:ext cx="2155825" cy="521970"/>
          </a:xfrm>
          <a:prstGeom prst="rect">
            <a:avLst/>
          </a:prstGeom>
        </p:spPr>
        <p:txBody>
          <a:bodyPr wrap="none">
            <a:spAutoFit/>
          </a:bodyPr>
          <a:lstStyle/>
          <a:p>
            <a:pPr algn="ctr"/>
            <a:r>
              <a:rPr lang="en-US" altLang="zh-CN" sz="2800" b="1" dirty="0">
                <a:solidFill>
                  <a:srgbClr val="1181B3"/>
                </a:solidFill>
                <a:latin typeface="微软雅黑" panose="020B0503020204020204" pitchFamily="34" charset="-122"/>
                <a:ea typeface="微软雅黑" panose="020B0503020204020204" pitchFamily="34" charset="-122"/>
              </a:rPr>
              <a:t>Motivation</a:t>
            </a:r>
            <a:endParaRPr lang="en-US" altLang="zh-CN" sz="2800" b="1" dirty="0">
              <a:solidFill>
                <a:srgbClr val="1181B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819910" y="1301750"/>
            <a:ext cx="10095230" cy="368300"/>
          </a:xfrm>
          <a:prstGeom prst="rect">
            <a:avLst/>
          </a:prstGeom>
          <a:noFill/>
        </p:spPr>
        <p:txBody>
          <a:bodyPr wrap="square" rtlCol="0" anchor="t">
            <a:spAutoFit/>
          </a:bodyPr>
          <a:p>
            <a:r>
              <a:rPr lang="zh-CN"/>
              <a:t>现有</a:t>
            </a:r>
            <a:r>
              <a:t>深度学习</a:t>
            </a:r>
            <a:r>
              <a:rPr lang="zh-CN"/>
              <a:t>的隐含假设：</a:t>
            </a:r>
            <a:r>
              <a:t>训练数据和测试数据来自相同的分布</a:t>
            </a:r>
            <a:r>
              <a:rPr lang="zh-CN"/>
              <a:t>（</a:t>
            </a:r>
            <a:r>
              <a:rPr>
                <a:sym typeface="+mn-ea"/>
              </a:rPr>
              <a:t>i.i.d假设</a:t>
            </a:r>
            <a:r>
              <a:rPr lang="zh-CN">
                <a:sym typeface="+mn-ea"/>
              </a:rPr>
              <a:t>）。</a:t>
            </a:r>
            <a:endParaRPr lang="zh-CN">
              <a:sym typeface="+mn-ea"/>
            </a:endParaRPr>
          </a:p>
        </p:txBody>
      </p:sp>
      <p:sp>
        <p:nvSpPr>
          <p:cNvPr id="8" name="文本框 7"/>
          <p:cNvSpPr txBox="1"/>
          <p:nvPr/>
        </p:nvSpPr>
        <p:spPr>
          <a:xfrm>
            <a:off x="645795" y="765175"/>
            <a:ext cx="4392295" cy="398780"/>
          </a:xfrm>
          <a:prstGeom prst="rect">
            <a:avLst/>
          </a:prstGeom>
          <a:noFill/>
        </p:spPr>
        <p:txBody>
          <a:bodyPr wrap="none" rtlCol="0" anchor="t">
            <a:spAutoFit/>
          </a:bodyPr>
          <a:p>
            <a:pPr indent="0" algn="l">
              <a:buFont typeface="Arial" panose="020B0604020202020204" pitchFamily="34" charset="0"/>
              <a:buNone/>
            </a:pPr>
            <a:r>
              <a:rPr lang="zh-CN" altLang="en-US" sz="2000" dirty="0">
                <a:solidFill>
                  <a:srgbClr val="0F74A1"/>
                </a:solidFill>
                <a:latin typeface="微软雅黑" panose="020B0503020204020204" pitchFamily="34" charset="-122"/>
                <a:ea typeface="微软雅黑" panose="020B0503020204020204" pitchFamily="34" charset="-122"/>
                <a:cs typeface="微软雅黑" panose="020B0503020204020204" pitchFamily="34" charset="-122"/>
              </a:rPr>
              <a:t>大多</a:t>
            </a:r>
            <a:r>
              <a:rPr lang="en-US" altLang="zh-CN" sz="2000" dirty="0">
                <a:solidFill>
                  <a:srgbClr val="0F74A1"/>
                </a:solidFill>
                <a:latin typeface="微软雅黑" panose="020B0503020204020204" pitchFamily="34" charset="-122"/>
                <a:ea typeface="微软雅黑" panose="020B0503020204020204" pitchFamily="34" charset="-122"/>
                <a:cs typeface="微软雅黑" panose="020B0503020204020204" pitchFamily="34" charset="-122"/>
              </a:rPr>
              <a:t>OOD</a:t>
            </a:r>
            <a:r>
              <a:rPr lang="zh-CN" altLang="en-US" sz="2000" dirty="0">
                <a:solidFill>
                  <a:srgbClr val="0F74A1"/>
                </a:solidFill>
                <a:latin typeface="微软雅黑" panose="020B0503020204020204" pitchFamily="34" charset="-122"/>
                <a:ea typeface="微软雅黑" panose="020B0503020204020204" pitchFamily="34" charset="-122"/>
                <a:cs typeface="微软雅黑" panose="020B0503020204020204" pitchFamily="34" charset="-122"/>
              </a:rPr>
              <a:t>泛化算法效果上等同于</a:t>
            </a:r>
            <a:r>
              <a:rPr lang="en-US" altLang="zh-CN" sz="2000" dirty="0">
                <a:solidFill>
                  <a:srgbClr val="0F74A1"/>
                </a:solidFill>
                <a:latin typeface="微软雅黑" panose="020B0503020204020204" pitchFamily="34" charset="-122"/>
                <a:ea typeface="微软雅黑" panose="020B0503020204020204" pitchFamily="34" charset="-122"/>
                <a:cs typeface="微软雅黑" panose="020B0503020204020204" pitchFamily="34" charset="-122"/>
              </a:rPr>
              <a:t>ERM</a:t>
            </a:r>
            <a:endParaRPr lang="en-US" altLang="zh-CN" sz="2000" dirty="0">
              <a:solidFill>
                <a:srgbClr val="0F74A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3" name="直接箭头连接符 2"/>
          <p:cNvCxnSpPr/>
          <p:nvPr/>
        </p:nvCxnSpPr>
        <p:spPr>
          <a:xfrm>
            <a:off x="5973445" y="1694180"/>
            <a:ext cx="20320" cy="5575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243830" y="1758315"/>
            <a:ext cx="1697355" cy="368300"/>
          </a:xfrm>
          <a:prstGeom prst="rect">
            <a:avLst/>
          </a:prstGeom>
          <a:noFill/>
        </p:spPr>
        <p:txBody>
          <a:bodyPr wrap="square" rtlCol="0">
            <a:spAutoFit/>
          </a:bodyPr>
          <a:p>
            <a:r>
              <a:rPr lang="zh-CN" altLang="en-US"/>
              <a:t>二者不同分布</a:t>
            </a:r>
            <a:endParaRPr lang="zh-CN" altLang="en-US"/>
          </a:p>
        </p:txBody>
      </p:sp>
      <p:sp>
        <p:nvSpPr>
          <p:cNvPr id="13" name="文本框 12"/>
          <p:cNvSpPr txBox="1"/>
          <p:nvPr/>
        </p:nvSpPr>
        <p:spPr>
          <a:xfrm>
            <a:off x="3927475" y="2275840"/>
            <a:ext cx="6096000" cy="368300"/>
          </a:xfrm>
          <a:prstGeom prst="rect">
            <a:avLst/>
          </a:prstGeom>
          <a:noFill/>
        </p:spPr>
        <p:txBody>
          <a:bodyPr wrap="square" rtlCol="0" anchor="t">
            <a:spAutoFit/>
          </a:bodyPr>
          <a:p>
            <a:r>
              <a:rPr lang="zh-CN" altLang="en-US"/>
              <a:t>导致：许多深度学习算法的性能显著下降</a:t>
            </a:r>
            <a:endParaRPr lang="zh-CN" altLang="en-US"/>
          </a:p>
        </p:txBody>
      </p:sp>
      <p:sp>
        <p:nvSpPr>
          <p:cNvPr id="14" name="文本框 13"/>
          <p:cNvSpPr txBox="1"/>
          <p:nvPr/>
        </p:nvSpPr>
        <p:spPr>
          <a:xfrm>
            <a:off x="2074545" y="3131185"/>
            <a:ext cx="8042910" cy="645160"/>
          </a:xfrm>
          <a:prstGeom prst="rect">
            <a:avLst/>
          </a:prstGeom>
          <a:noFill/>
        </p:spPr>
        <p:txBody>
          <a:bodyPr wrap="square" rtlCol="0" anchor="t">
            <a:spAutoFit/>
          </a:bodyPr>
          <a:p>
            <a:pPr algn="ctr"/>
            <a:r>
              <a:rPr lang="en-US" altLang="zh-CN"/>
              <a:t>OOD</a:t>
            </a:r>
            <a:r>
              <a:rPr lang="zh-CN" altLang="en-US"/>
              <a:t>泛化：模型通过访问不同环境下收集的同一任务的多个训练数据集，</a:t>
            </a:r>
            <a:endParaRPr lang="zh-CN" altLang="en-US"/>
          </a:p>
          <a:p>
            <a:pPr algn="ctr"/>
            <a:r>
              <a:rPr lang="zh-CN" altLang="en-US">
                <a:sym typeface="+mn-ea"/>
              </a:rPr>
              <a:t>然后推断到未见的测试环境</a:t>
            </a:r>
            <a:endParaRPr lang="zh-CN" altLang="en-US"/>
          </a:p>
        </p:txBody>
      </p:sp>
      <p:cxnSp>
        <p:nvCxnSpPr>
          <p:cNvPr id="16" name="直接箭头连接符 15"/>
          <p:cNvCxnSpPr/>
          <p:nvPr/>
        </p:nvCxnSpPr>
        <p:spPr>
          <a:xfrm>
            <a:off x="6003925" y="2633980"/>
            <a:ext cx="10160" cy="4972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395980" y="4263390"/>
            <a:ext cx="8074025" cy="368300"/>
          </a:xfrm>
          <a:prstGeom prst="rect">
            <a:avLst/>
          </a:prstGeom>
          <a:noFill/>
        </p:spPr>
        <p:txBody>
          <a:bodyPr wrap="square" rtlCol="0" anchor="t">
            <a:spAutoFit/>
          </a:bodyPr>
          <a:p>
            <a:r>
              <a:rPr lang="zh-CN" altLang="en-US"/>
              <a:t>效果上：OoD泛化算法</a:t>
            </a:r>
            <a:r>
              <a:rPr lang="en-US" altLang="zh-CN"/>
              <a:t> == </a:t>
            </a:r>
            <a:r>
              <a:rPr lang="zh-CN" altLang="en-US"/>
              <a:t>经验风险最小化(ERM)。</a:t>
            </a:r>
            <a:endParaRPr lang="zh-CN" altLang="en-US"/>
          </a:p>
        </p:txBody>
      </p:sp>
      <p:cxnSp>
        <p:nvCxnSpPr>
          <p:cNvPr id="18" name="直接箭头连接符 17"/>
          <p:cNvCxnSpPr/>
          <p:nvPr/>
        </p:nvCxnSpPr>
        <p:spPr>
          <a:xfrm flipH="1">
            <a:off x="6003925" y="3756025"/>
            <a:ext cx="635" cy="5245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3914775" y="4655820"/>
            <a:ext cx="2058670" cy="4152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5993765" y="4655820"/>
            <a:ext cx="2089785" cy="3752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917700" y="5237480"/>
            <a:ext cx="4397375" cy="645160"/>
          </a:xfrm>
          <a:prstGeom prst="rect">
            <a:avLst/>
          </a:prstGeom>
          <a:noFill/>
        </p:spPr>
        <p:txBody>
          <a:bodyPr wrap="square" rtlCol="0" anchor="t">
            <a:spAutoFit/>
          </a:bodyPr>
          <a:p>
            <a:r>
              <a:rPr lang="zh-CN" altLang="en-US">
                <a:sym typeface="+mn-ea"/>
              </a:rPr>
              <a:t>量化</a:t>
            </a:r>
            <a:r>
              <a:rPr lang="zh-CN" altLang="en-US"/>
              <a:t>来自不同研究领域的OoD数据集中的分布偏移</a:t>
            </a:r>
            <a:endParaRPr lang="zh-CN" altLang="en-US"/>
          </a:p>
        </p:txBody>
      </p:sp>
      <p:sp>
        <p:nvSpPr>
          <p:cNvPr id="22" name="文本框 21"/>
          <p:cNvSpPr txBox="1"/>
          <p:nvPr/>
        </p:nvSpPr>
        <p:spPr>
          <a:xfrm>
            <a:off x="6657975" y="5237480"/>
            <a:ext cx="4551680" cy="368300"/>
          </a:xfrm>
          <a:prstGeom prst="rect">
            <a:avLst/>
          </a:prstGeom>
          <a:noFill/>
        </p:spPr>
        <p:txBody>
          <a:bodyPr wrap="square" rtlCol="0" anchor="t">
            <a:spAutoFit/>
          </a:bodyPr>
          <a:p>
            <a:r>
              <a:rPr lang="zh-CN" altLang="en-US"/>
              <a:t>评估OoD泛化算法在这些数据集上的有效性</a:t>
            </a:r>
            <a:endParaRPr lang="zh-CN" altLang="en-US"/>
          </a:p>
        </p:txBody>
      </p:sp>
      <p:sp>
        <p:nvSpPr>
          <p:cNvPr id="24" name="文本框 23"/>
          <p:cNvSpPr txBox="1"/>
          <p:nvPr/>
        </p:nvSpPr>
        <p:spPr>
          <a:xfrm>
            <a:off x="5695315" y="4750435"/>
            <a:ext cx="6096000" cy="368300"/>
          </a:xfrm>
          <a:prstGeom prst="rect">
            <a:avLst/>
          </a:prstGeom>
          <a:noFill/>
        </p:spPr>
        <p:txBody>
          <a:bodyPr wrap="square" rtlCol="0" anchor="t">
            <a:spAutoFit/>
          </a:bodyPr>
          <a:p>
            <a:r>
              <a:rPr lang="zh-CN" altLang="en-US">
                <a:sym typeface="+mn-ea"/>
              </a:rPr>
              <a:t>贡献</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p14:dur="0" advClick="0" advTm="2000"/>
    </mc:Choice>
    <mc:Fallback>
      <p:transition advClick="0" advTm="2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646041" y="298533"/>
            <a:ext cx="1414556" cy="337529"/>
            <a:chOff x="668068" y="202823"/>
            <a:chExt cx="1414556" cy="337529"/>
          </a:xfrm>
          <a:solidFill>
            <a:srgbClr val="0F74A1"/>
          </a:solidFill>
        </p:grpSpPr>
        <p:sp>
          <p:nvSpPr>
            <p:cNvPr id="33" name="箭头: V 形 32"/>
            <p:cNvSpPr/>
            <p:nvPr/>
          </p:nvSpPr>
          <p:spPr>
            <a:xfrm>
              <a:off x="668068" y="202823"/>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7" name="箭头: V 形 36"/>
            <p:cNvSpPr/>
            <p:nvPr/>
          </p:nvSpPr>
          <p:spPr>
            <a:xfrm>
              <a:off x="1003739" y="202823"/>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8" name="箭头: V 形 37"/>
            <p:cNvSpPr/>
            <p:nvPr/>
          </p:nvSpPr>
          <p:spPr>
            <a:xfrm>
              <a:off x="1335082"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9" name="箭头: V 形 38"/>
            <p:cNvSpPr/>
            <p:nvPr/>
          </p:nvSpPr>
          <p:spPr>
            <a:xfrm>
              <a:off x="1670753"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grpSp>
      <p:sp>
        <p:nvSpPr>
          <p:cNvPr id="2" name="矩形 1"/>
          <p:cNvSpPr/>
          <p:nvPr/>
        </p:nvSpPr>
        <p:spPr>
          <a:xfrm>
            <a:off x="2071410" y="210515"/>
            <a:ext cx="2155825" cy="521970"/>
          </a:xfrm>
          <a:prstGeom prst="rect">
            <a:avLst/>
          </a:prstGeom>
        </p:spPr>
        <p:txBody>
          <a:bodyPr wrap="none">
            <a:spAutoFit/>
          </a:bodyPr>
          <a:lstStyle/>
          <a:p>
            <a:pPr algn="ctr"/>
            <a:r>
              <a:rPr lang="en-US" altLang="zh-CN" sz="2800" b="1" dirty="0">
                <a:solidFill>
                  <a:srgbClr val="1181B3"/>
                </a:solidFill>
                <a:latin typeface="微软雅黑" panose="020B0503020204020204" pitchFamily="34" charset="-122"/>
                <a:ea typeface="微软雅黑" panose="020B0503020204020204" pitchFamily="34" charset="-122"/>
              </a:rPr>
              <a:t>Motivation</a:t>
            </a:r>
            <a:endParaRPr lang="en-US" altLang="zh-CN" sz="2800" b="1" dirty="0">
              <a:solidFill>
                <a:srgbClr val="1181B3"/>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45795" y="765175"/>
            <a:ext cx="4346575" cy="398780"/>
          </a:xfrm>
          <a:prstGeom prst="rect">
            <a:avLst/>
          </a:prstGeom>
          <a:noFill/>
        </p:spPr>
        <p:txBody>
          <a:bodyPr wrap="none" rtlCol="0" anchor="t">
            <a:spAutoFit/>
          </a:bodyPr>
          <a:p>
            <a:pPr indent="0">
              <a:buFont typeface="Arial" panose="020B0604020202020204" pitchFamily="34" charset="0"/>
              <a:buNone/>
            </a:pPr>
            <a:r>
              <a:rPr lang="zh-CN" altLang="en-US" sz="2000" dirty="0">
                <a:solidFill>
                  <a:srgbClr val="0F74A1"/>
                </a:solidFill>
                <a:latin typeface="微软雅黑" panose="020B0503020204020204" pitchFamily="34" charset="-122"/>
                <a:ea typeface="微软雅黑" panose="020B0503020204020204" pitchFamily="34" charset="-122"/>
                <a:cs typeface="微软雅黑" panose="020B0503020204020204" pitchFamily="34" charset="-122"/>
              </a:rPr>
              <a:t>大多</a:t>
            </a:r>
            <a:r>
              <a:rPr lang="en-US" altLang="zh-CN" sz="2000" dirty="0">
                <a:solidFill>
                  <a:srgbClr val="0F74A1"/>
                </a:solidFill>
                <a:latin typeface="微软雅黑" panose="020B0503020204020204" pitchFamily="34" charset="-122"/>
                <a:ea typeface="微软雅黑" panose="020B0503020204020204" pitchFamily="34" charset="-122"/>
                <a:cs typeface="微软雅黑" panose="020B0503020204020204" pitchFamily="34" charset="-122"/>
              </a:rPr>
              <a:t>OOD</a:t>
            </a:r>
            <a:r>
              <a:rPr lang="zh-CN" altLang="en-US" sz="2000" dirty="0">
                <a:solidFill>
                  <a:srgbClr val="0F74A1"/>
                </a:solidFill>
                <a:latin typeface="微软雅黑" panose="020B0503020204020204" pitchFamily="34" charset="-122"/>
                <a:ea typeface="微软雅黑" panose="020B0503020204020204" pitchFamily="34" charset="-122"/>
                <a:cs typeface="微软雅黑" panose="020B0503020204020204" pitchFamily="34" charset="-122"/>
              </a:rPr>
              <a:t>泛化算法</a:t>
            </a:r>
            <a:r>
              <a:rPr lang="zh-CN" sz="2000" dirty="0">
                <a:solidFill>
                  <a:srgbClr val="0F74A1"/>
                </a:solidFill>
                <a:latin typeface="微软雅黑" panose="020B0503020204020204" pitchFamily="34" charset="-122"/>
                <a:ea typeface="微软雅黑" panose="020B0503020204020204" pitchFamily="34" charset="-122"/>
                <a:cs typeface="微软雅黑" panose="020B0503020204020204" pitchFamily="34" charset="-122"/>
              </a:rPr>
              <a:t>只能兼容一种偏移</a:t>
            </a:r>
            <a:endParaRPr lang="zh-CN" sz="2000" dirty="0">
              <a:solidFill>
                <a:srgbClr val="0F74A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nvSpPr>
        <p:spPr>
          <a:xfrm>
            <a:off x="981710" y="1196340"/>
            <a:ext cx="10325100" cy="398780"/>
          </a:xfrm>
          <a:prstGeom prst="rect">
            <a:avLst/>
          </a:prstGeom>
          <a:noFill/>
        </p:spPr>
        <p:txBody>
          <a:bodyPr wrap="square" rtlCol="0" anchor="t">
            <a:spAutoFit/>
          </a:bodyPr>
          <a:p>
            <a:r>
              <a:rPr lang="zh-CN" altLang="en-US"/>
              <a:t>现有的数据集表现出分布偏移，通常认为受</a:t>
            </a:r>
            <a:r>
              <a:rPr lang="en-US" altLang="zh-CN" sz="2000" dirty="0">
                <a:solidFill>
                  <a:srgbClr val="0F74A1"/>
                </a:solidFill>
                <a:latin typeface="微软雅黑" panose="020B0503020204020204" pitchFamily="34" charset="-122"/>
                <a:ea typeface="微软雅黑" panose="020B0503020204020204" pitchFamily="34" charset="-122"/>
                <a:cs typeface="微软雅黑" panose="020B0503020204020204" pitchFamily="34" charset="-122"/>
              </a:rPr>
              <a:t>两种</a:t>
            </a:r>
            <a:r>
              <a:rPr lang="zh-CN" altLang="en-US"/>
              <a:t>偏移的影响，而大多数算法只能在其中种上超过ERM。</a:t>
            </a:r>
            <a:endParaRPr lang="zh-CN" altLang="en-US"/>
          </a:p>
        </p:txBody>
      </p:sp>
      <p:sp>
        <p:nvSpPr>
          <p:cNvPr id="5" name="文本框 4"/>
          <p:cNvSpPr txBox="1"/>
          <p:nvPr/>
        </p:nvSpPr>
        <p:spPr>
          <a:xfrm>
            <a:off x="645795" y="3808730"/>
            <a:ext cx="6096000" cy="398780"/>
          </a:xfrm>
          <a:prstGeom prst="rect">
            <a:avLst/>
          </a:prstGeom>
          <a:noFill/>
        </p:spPr>
        <p:txBody>
          <a:bodyPr wrap="square" rtlCol="0" anchor="t">
            <a:spAutoFit/>
          </a:bodyPr>
          <a:p>
            <a:pPr marL="285750" indent="-285750">
              <a:buFont typeface="Arial" panose="020B0604020202020204" pitchFamily="34" charset="0"/>
              <a:buChar char="•"/>
            </a:pPr>
            <a:r>
              <a:rPr lang="zh-CN" altLang="en-US" sz="2000">
                <a:sym typeface="+mn-ea"/>
              </a:rPr>
              <a:t>diversity shift</a:t>
            </a:r>
            <a:r>
              <a:rPr lang="en-US" altLang="zh-CN" sz="2000">
                <a:sym typeface="+mn-ea"/>
              </a:rPr>
              <a:t>(跨域偏移)</a:t>
            </a:r>
            <a:endParaRPr lang="en-US" altLang="zh-CN" sz="2000">
              <a:sym typeface="+mn-ea"/>
            </a:endParaRPr>
          </a:p>
        </p:txBody>
      </p:sp>
      <p:pic>
        <p:nvPicPr>
          <p:cNvPr id="9" name="图片 8"/>
          <p:cNvPicPr>
            <a:picLocks noChangeAspect="1"/>
          </p:cNvPicPr>
          <p:nvPr/>
        </p:nvPicPr>
        <p:blipFill>
          <a:blip r:embed="rId1"/>
          <a:stretch>
            <a:fillRect/>
          </a:stretch>
        </p:blipFill>
        <p:spPr>
          <a:xfrm>
            <a:off x="2071370" y="1627505"/>
            <a:ext cx="7993380" cy="2148840"/>
          </a:xfrm>
          <a:prstGeom prst="rect">
            <a:avLst/>
          </a:prstGeom>
        </p:spPr>
      </p:pic>
      <p:pic>
        <p:nvPicPr>
          <p:cNvPr id="100" name="图片 99"/>
          <p:cNvPicPr/>
          <p:nvPr/>
        </p:nvPicPr>
        <p:blipFill>
          <a:blip r:embed="rId2"/>
          <a:stretch>
            <a:fillRect/>
          </a:stretch>
        </p:blipFill>
        <p:spPr>
          <a:xfrm>
            <a:off x="1230630" y="4207510"/>
            <a:ext cx="10076180" cy="245046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0" advClick="0" advTm="2000"/>
    </mc:Choice>
    <mc:Fallback>
      <p:transition advClick="0" advTm="2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646041" y="298533"/>
            <a:ext cx="1414556" cy="337529"/>
            <a:chOff x="668068" y="202823"/>
            <a:chExt cx="1414556" cy="337529"/>
          </a:xfrm>
          <a:solidFill>
            <a:srgbClr val="0F74A1"/>
          </a:solidFill>
        </p:grpSpPr>
        <p:sp>
          <p:nvSpPr>
            <p:cNvPr id="33" name="箭头: V 形 32"/>
            <p:cNvSpPr/>
            <p:nvPr/>
          </p:nvSpPr>
          <p:spPr>
            <a:xfrm>
              <a:off x="668068" y="202823"/>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7" name="箭头: V 形 36"/>
            <p:cNvSpPr/>
            <p:nvPr/>
          </p:nvSpPr>
          <p:spPr>
            <a:xfrm>
              <a:off x="1003739" y="202823"/>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8" name="箭头: V 形 37"/>
            <p:cNvSpPr/>
            <p:nvPr/>
          </p:nvSpPr>
          <p:spPr>
            <a:xfrm>
              <a:off x="1335082"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9" name="箭头: V 形 38"/>
            <p:cNvSpPr/>
            <p:nvPr/>
          </p:nvSpPr>
          <p:spPr>
            <a:xfrm>
              <a:off x="1670753"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grpSp>
      <p:sp>
        <p:nvSpPr>
          <p:cNvPr id="2" name="矩形 1"/>
          <p:cNvSpPr/>
          <p:nvPr/>
        </p:nvSpPr>
        <p:spPr>
          <a:xfrm>
            <a:off x="2071410" y="210515"/>
            <a:ext cx="2155825" cy="521970"/>
          </a:xfrm>
          <a:prstGeom prst="rect">
            <a:avLst/>
          </a:prstGeom>
        </p:spPr>
        <p:txBody>
          <a:bodyPr wrap="none">
            <a:spAutoFit/>
          </a:bodyPr>
          <a:lstStyle/>
          <a:p>
            <a:pPr algn="ctr"/>
            <a:r>
              <a:rPr lang="en-US" altLang="zh-CN" sz="2800" b="1" dirty="0">
                <a:solidFill>
                  <a:srgbClr val="1181B3"/>
                </a:solidFill>
                <a:latin typeface="微软雅黑" panose="020B0503020204020204" pitchFamily="34" charset="-122"/>
                <a:ea typeface="微软雅黑" panose="020B0503020204020204" pitchFamily="34" charset="-122"/>
              </a:rPr>
              <a:t>Motivation</a:t>
            </a:r>
            <a:endParaRPr lang="en-US" altLang="zh-CN" sz="2800" b="1" dirty="0">
              <a:solidFill>
                <a:srgbClr val="1181B3"/>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45795" y="765175"/>
            <a:ext cx="4346575" cy="398780"/>
          </a:xfrm>
          <a:prstGeom prst="rect">
            <a:avLst/>
          </a:prstGeom>
          <a:noFill/>
        </p:spPr>
        <p:txBody>
          <a:bodyPr wrap="none" rtlCol="0" anchor="t">
            <a:spAutoFit/>
          </a:bodyPr>
          <a:p>
            <a:pPr indent="0">
              <a:buFont typeface="Arial" panose="020B0604020202020204" pitchFamily="34" charset="0"/>
              <a:buNone/>
            </a:pPr>
            <a:r>
              <a:rPr lang="zh-CN" altLang="en-US" sz="2000" dirty="0">
                <a:solidFill>
                  <a:srgbClr val="0F74A1"/>
                </a:solidFill>
                <a:latin typeface="微软雅黑" panose="020B0503020204020204" pitchFamily="34" charset="-122"/>
                <a:ea typeface="微软雅黑" panose="020B0503020204020204" pitchFamily="34" charset="-122"/>
                <a:cs typeface="微软雅黑" panose="020B0503020204020204" pitchFamily="34" charset="-122"/>
              </a:rPr>
              <a:t>大多</a:t>
            </a:r>
            <a:r>
              <a:rPr lang="en-US" altLang="zh-CN" sz="2000" dirty="0">
                <a:solidFill>
                  <a:srgbClr val="0F74A1"/>
                </a:solidFill>
                <a:latin typeface="微软雅黑" panose="020B0503020204020204" pitchFamily="34" charset="-122"/>
                <a:ea typeface="微软雅黑" panose="020B0503020204020204" pitchFamily="34" charset="-122"/>
                <a:cs typeface="微软雅黑" panose="020B0503020204020204" pitchFamily="34" charset="-122"/>
              </a:rPr>
              <a:t>OOD</a:t>
            </a:r>
            <a:r>
              <a:rPr lang="zh-CN" altLang="en-US" sz="2000" dirty="0">
                <a:solidFill>
                  <a:srgbClr val="0F74A1"/>
                </a:solidFill>
                <a:latin typeface="微软雅黑" panose="020B0503020204020204" pitchFamily="34" charset="-122"/>
                <a:ea typeface="微软雅黑" panose="020B0503020204020204" pitchFamily="34" charset="-122"/>
                <a:cs typeface="微软雅黑" panose="020B0503020204020204" pitchFamily="34" charset="-122"/>
              </a:rPr>
              <a:t>泛化算法</a:t>
            </a:r>
            <a:r>
              <a:rPr lang="zh-CN" sz="2000" dirty="0">
                <a:solidFill>
                  <a:srgbClr val="0F74A1"/>
                </a:solidFill>
                <a:latin typeface="微软雅黑" panose="020B0503020204020204" pitchFamily="34" charset="-122"/>
                <a:ea typeface="微软雅黑" panose="020B0503020204020204" pitchFamily="34" charset="-122"/>
                <a:cs typeface="微软雅黑" panose="020B0503020204020204" pitchFamily="34" charset="-122"/>
              </a:rPr>
              <a:t>只能兼容一种偏移</a:t>
            </a:r>
            <a:endParaRPr lang="zh-CN" sz="2000" dirty="0">
              <a:solidFill>
                <a:srgbClr val="0F74A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文本框 4"/>
          <p:cNvSpPr txBox="1"/>
          <p:nvPr/>
        </p:nvSpPr>
        <p:spPr>
          <a:xfrm>
            <a:off x="645795" y="1196340"/>
            <a:ext cx="6096000" cy="398780"/>
          </a:xfrm>
          <a:prstGeom prst="rect">
            <a:avLst/>
          </a:prstGeom>
          <a:noFill/>
        </p:spPr>
        <p:txBody>
          <a:bodyPr wrap="square" rtlCol="0" anchor="t">
            <a:spAutoFit/>
          </a:bodyPr>
          <a:p>
            <a:pPr marL="285750" indent="-285750">
              <a:buFont typeface="Arial" panose="020B0604020202020204" pitchFamily="34" charset="0"/>
              <a:buChar char="•"/>
            </a:pPr>
            <a:r>
              <a:rPr lang="zh-CN" altLang="en-US" sz="2000">
                <a:sym typeface="+mn-ea"/>
              </a:rPr>
              <a:t>correlation shift</a:t>
            </a:r>
            <a:r>
              <a:rPr lang="en-US" altLang="zh-CN" sz="2000">
                <a:sym typeface="+mn-ea"/>
              </a:rPr>
              <a:t>(相关性外推)</a:t>
            </a:r>
            <a:endParaRPr lang="en-US" altLang="zh-CN" sz="2000">
              <a:sym typeface="+mn-ea"/>
            </a:endParaRPr>
          </a:p>
        </p:txBody>
      </p:sp>
      <p:pic>
        <p:nvPicPr>
          <p:cNvPr id="7" name="图片 6"/>
          <p:cNvPicPr>
            <a:picLocks noChangeAspect="1"/>
          </p:cNvPicPr>
          <p:nvPr/>
        </p:nvPicPr>
        <p:blipFill>
          <a:blip r:embed="rId1"/>
          <a:stretch>
            <a:fillRect/>
          </a:stretch>
        </p:blipFill>
        <p:spPr>
          <a:xfrm>
            <a:off x="2802255" y="1703070"/>
            <a:ext cx="2261870" cy="1204595"/>
          </a:xfrm>
          <a:prstGeom prst="rect">
            <a:avLst/>
          </a:prstGeom>
        </p:spPr>
      </p:pic>
      <p:pic>
        <p:nvPicPr>
          <p:cNvPr id="10" name="图片 9"/>
          <p:cNvPicPr>
            <a:picLocks noChangeAspect="1"/>
          </p:cNvPicPr>
          <p:nvPr/>
        </p:nvPicPr>
        <p:blipFill>
          <a:blip r:embed="rId2"/>
          <a:srcRect l="1304" t="4135"/>
          <a:stretch>
            <a:fillRect/>
          </a:stretch>
        </p:blipFill>
        <p:spPr>
          <a:xfrm>
            <a:off x="6774180" y="1703070"/>
            <a:ext cx="2279650" cy="1204595"/>
          </a:xfrm>
          <a:prstGeom prst="rect">
            <a:avLst/>
          </a:prstGeom>
        </p:spPr>
      </p:pic>
      <p:cxnSp>
        <p:nvCxnSpPr>
          <p:cNvPr id="11" name="直接箭头连接符 10"/>
          <p:cNvCxnSpPr/>
          <p:nvPr/>
        </p:nvCxnSpPr>
        <p:spPr>
          <a:xfrm flipH="1">
            <a:off x="3918585" y="2907665"/>
            <a:ext cx="9525" cy="601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7956550" y="2907665"/>
            <a:ext cx="13970" cy="6108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3"/>
          <a:stretch>
            <a:fillRect/>
          </a:stretch>
        </p:blipFill>
        <p:spPr>
          <a:xfrm>
            <a:off x="2715895" y="3509010"/>
            <a:ext cx="2348230" cy="1189355"/>
          </a:xfrm>
          <a:prstGeom prst="rect">
            <a:avLst/>
          </a:prstGeom>
        </p:spPr>
      </p:pic>
      <p:pic>
        <p:nvPicPr>
          <p:cNvPr id="14" name="图片 13"/>
          <p:cNvPicPr>
            <a:picLocks noChangeAspect="1"/>
          </p:cNvPicPr>
          <p:nvPr/>
        </p:nvPicPr>
        <p:blipFill>
          <a:blip r:embed="rId4"/>
          <a:stretch>
            <a:fillRect/>
          </a:stretch>
        </p:blipFill>
        <p:spPr>
          <a:xfrm>
            <a:off x="6883400" y="3509645"/>
            <a:ext cx="2160270" cy="1152525"/>
          </a:xfrm>
          <a:prstGeom prst="rect">
            <a:avLst/>
          </a:prstGeom>
        </p:spPr>
      </p:pic>
      <p:sp>
        <p:nvSpPr>
          <p:cNvPr id="15" name="文本框 14"/>
          <p:cNvSpPr txBox="1"/>
          <p:nvPr/>
        </p:nvSpPr>
        <p:spPr>
          <a:xfrm>
            <a:off x="5149215" y="3024505"/>
            <a:ext cx="1734185" cy="368300"/>
          </a:xfrm>
          <a:prstGeom prst="rect">
            <a:avLst/>
          </a:prstGeom>
          <a:noFill/>
        </p:spPr>
        <p:txBody>
          <a:bodyPr wrap="square" rtlCol="0" anchor="t">
            <a:spAutoFit/>
          </a:bodyPr>
          <a:p>
            <a:r>
              <a:rPr lang="zh-CN" altLang="en-US">
                <a:sym typeface="+mn-ea"/>
              </a:rPr>
              <a:t>虚假相关性</a:t>
            </a:r>
            <a:endParaRPr lang="zh-CN" altLang="en-US">
              <a:sym typeface="+mn-ea"/>
            </a:endParaRPr>
          </a:p>
        </p:txBody>
      </p:sp>
      <p:sp>
        <p:nvSpPr>
          <p:cNvPr id="18" name="文本框 17"/>
          <p:cNvSpPr txBox="1"/>
          <p:nvPr/>
        </p:nvSpPr>
        <p:spPr>
          <a:xfrm>
            <a:off x="585470" y="4889500"/>
            <a:ext cx="6096000" cy="398780"/>
          </a:xfrm>
          <a:prstGeom prst="rect">
            <a:avLst/>
          </a:prstGeom>
          <a:noFill/>
        </p:spPr>
        <p:txBody>
          <a:bodyPr wrap="square" rtlCol="0" anchor="t">
            <a:spAutoFit/>
          </a:bodyPr>
          <a:p>
            <a:pPr marL="285750" indent="-285750">
              <a:buFont typeface="Arial" panose="020B0604020202020204" pitchFamily="34" charset="0"/>
              <a:buChar char="•"/>
            </a:pPr>
            <a:r>
              <a:rPr lang="zh-CN" altLang="en-US" sz="2000">
                <a:sym typeface="+mn-ea"/>
              </a:rPr>
              <a:t>无法判别的distribution</a:t>
            </a:r>
            <a:r>
              <a:rPr lang="en-US" altLang="zh-CN" sz="2000">
                <a:sym typeface="+mn-ea"/>
              </a:rPr>
              <a:t> shift</a:t>
            </a:r>
            <a:endParaRPr lang="en-US" altLang="zh-CN" sz="2000">
              <a:sym typeface="+mn-ea"/>
            </a:endParaRPr>
          </a:p>
        </p:txBody>
      </p:sp>
    </p:spTree>
  </p:cSld>
  <p:clrMapOvr>
    <a:masterClrMapping/>
  </p:clrMapOvr>
  <mc:AlternateContent xmlns:mc="http://schemas.openxmlformats.org/markup-compatibility/2006">
    <mc:Choice xmlns:p14="http://schemas.microsoft.com/office/powerpoint/2010/main" Requires="p14">
      <p:transition p14:dur="0" advClick="0" advTm="2000"/>
    </mc:Choice>
    <mc:Fallback>
      <p:transition advClick="0" advTm="2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646041" y="298533"/>
            <a:ext cx="1414556" cy="337529"/>
            <a:chOff x="668068" y="202823"/>
            <a:chExt cx="1414556" cy="337529"/>
          </a:xfrm>
          <a:solidFill>
            <a:srgbClr val="0F74A1"/>
          </a:solidFill>
        </p:grpSpPr>
        <p:sp>
          <p:nvSpPr>
            <p:cNvPr id="33" name="箭头: V 形 32"/>
            <p:cNvSpPr/>
            <p:nvPr/>
          </p:nvSpPr>
          <p:spPr>
            <a:xfrm>
              <a:off x="668068" y="202823"/>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7" name="箭头: V 形 36"/>
            <p:cNvSpPr/>
            <p:nvPr/>
          </p:nvSpPr>
          <p:spPr>
            <a:xfrm>
              <a:off x="1003739" y="202823"/>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8" name="箭头: V 形 37"/>
            <p:cNvSpPr/>
            <p:nvPr/>
          </p:nvSpPr>
          <p:spPr>
            <a:xfrm>
              <a:off x="1335082"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9" name="箭头: V 形 38"/>
            <p:cNvSpPr/>
            <p:nvPr/>
          </p:nvSpPr>
          <p:spPr>
            <a:xfrm>
              <a:off x="1670753"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grpSp>
      <p:sp>
        <p:nvSpPr>
          <p:cNvPr id="2" name="矩形 1"/>
          <p:cNvSpPr/>
          <p:nvPr/>
        </p:nvSpPr>
        <p:spPr>
          <a:xfrm>
            <a:off x="2185393" y="210515"/>
            <a:ext cx="1445260" cy="521970"/>
          </a:xfrm>
          <a:prstGeom prst="rect">
            <a:avLst/>
          </a:prstGeom>
        </p:spPr>
        <p:txBody>
          <a:bodyPr wrap="none">
            <a:spAutoFit/>
          </a:bodyPr>
          <a:lstStyle/>
          <a:p>
            <a:pPr algn="ctr"/>
            <a:r>
              <a:rPr lang="en-US" altLang="zh-CN" sz="2800" b="1" dirty="0">
                <a:solidFill>
                  <a:srgbClr val="1181B3"/>
                </a:solidFill>
                <a:latin typeface="微软雅黑" panose="020B0503020204020204" pitchFamily="34" charset="-122"/>
                <a:ea typeface="微软雅黑" panose="020B0503020204020204" pitchFamily="34" charset="-122"/>
              </a:rPr>
              <a:t>Theory</a:t>
            </a:r>
            <a:endParaRPr lang="en-US" altLang="zh-CN" sz="2800" b="1" dirty="0">
              <a:solidFill>
                <a:srgbClr val="1181B3"/>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custDataLst>
              <p:tags r:id="rId1"/>
            </p:custDataLst>
          </p:nvPr>
        </p:nvPicPr>
        <p:blipFill>
          <a:blip r:embed="rId2"/>
          <a:stretch>
            <a:fillRect/>
          </a:stretch>
        </p:blipFill>
        <p:spPr>
          <a:xfrm>
            <a:off x="4887595" y="1057910"/>
            <a:ext cx="2586355" cy="2778760"/>
          </a:xfrm>
          <a:prstGeom prst="rect">
            <a:avLst/>
          </a:prstGeom>
        </p:spPr>
      </p:pic>
      <p:grpSp>
        <p:nvGrpSpPr>
          <p:cNvPr id="20" name="组合 19"/>
          <p:cNvGrpSpPr/>
          <p:nvPr/>
        </p:nvGrpSpPr>
        <p:grpSpPr>
          <a:xfrm>
            <a:off x="1092835" y="4279900"/>
            <a:ext cx="6096000" cy="368300"/>
            <a:chOff x="1370" y="6615"/>
            <a:chExt cx="9600" cy="580"/>
          </a:xfrm>
        </p:grpSpPr>
        <p:grpSp>
          <p:nvGrpSpPr>
            <p:cNvPr id="17" name="组合 16"/>
            <p:cNvGrpSpPr/>
            <p:nvPr/>
          </p:nvGrpSpPr>
          <p:grpSpPr>
            <a:xfrm>
              <a:off x="1370" y="6615"/>
              <a:ext cx="9600" cy="580"/>
              <a:chOff x="1370" y="6615"/>
              <a:chExt cx="9600" cy="580"/>
            </a:xfrm>
          </p:grpSpPr>
          <p:sp>
            <p:nvSpPr>
              <p:cNvPr id="4" name="文本框 3"/>
              <p:cNvSpPr txBox="1"/>
              <p:nvPr/>
            </p:nvSpPr>
            <p:spPr>
              <a:xfrm>
                <a:off x="1370" y="6615"/>
                <a:ext cx="9600" cy="580"/>
              </a:xfrm>
              <a:prstGeom prst="rect">
                <a:avLst/>
              </a:prstGeom>
              <a:noFill/>
            </p:spPr>
            <p:txBody>
              <a:bodyPr wrap="square" rtlCol="0" anchor="t">
                <a:spAutoFit/>
              </a:bodyPr>
              <a:p>
                <a:r>
                  <a:rPr lang="zh-CN" altLang="en-US">
                    <a:sym typeface="+mn-ea"/>
                  </a:rPr>
                  <a:t>本次推导因果关系的前提：</a:t>
                </a:r>
                <a:endParaRPr lang="zh-CN" altLang="en-US">
                  <a:sym typeface="+mn-ea"/>
                </a:endParaRPr>
              </a:p>
            </p:txBody>
          </p:sp>
          <p:pic>
            <p:nvPicPr>
              <p:cNvPr id="6" name="图片 5"/>
              <p:cNvPicPr>
                <a:picLocks noChangeAspect="1"/>
              </p:cNvPicPr>
              <p:nvPr/>
            </p:nvPicPr>
            <p:blipFill>
              <a:blip r:embed="rId3"/>
              <a:stretch>
                <a:fillRect/>
              </a:stretch>
            </p:blipFill>
            <p:spPr>
              <a:xfrm>
                <a:off x="5996" y="6725"/>
                <a:ext cx="348" cy="360"/>
              </a:xfrm>
              <a:prstGeom prst="rect">
                <a:avLst/>
              </a:prstGeom>
            </p:spPr>
          </p:pic>
          <p:sp>
            <p:nvSpPr>
              <p:cNvPr id="9" name="文本框 8"/>
              <p:cNvSpPr txBox="1"/>
              <p:nvPr/>
            </p:nvSpPr>
            <p:spPr>
              <a:xfrm>
                <a:off x="5995" y="6615"/>
                <a:ext cx="4641" cy="580"/>
              </a:xfrm>
              <a:prstGeom prst="rect">
                <a:avLst/>
              </a:prstGeom>
              <a:noFill/>
            </p:spPr>
            <p:txBody>
              <a:bodyPr wrap="square" rtlCol="0" anchor="t">
                <a:spAutoFit/>
              </a:bodyPr>
              <a:p>
                <a:r>
                  <a:rPr lang="zh-CN" altLang="en-US"/>
                  <a:t> </a:t>
                </a:r>
                <a:r>
                  <a:rPr lang="en-US" altLang="zh-CN"/>
                  <a:t> </a:t>
                </a:r>
                <a:r>
                  <a:rPr lang="zh-CN" altLang="en-US" sz="1600"/>
                  <a:t>：p</a:t>
                </a:r>
                <a:r>
                  <a:rPr lang="en-US" altLang="zh-CN" sz="1600"/>
                  <a:t>         : q</a:t>
                </a:r>
                <a:r>
                  <a:rPr lang="zh-CN" altLang="en-US"/>
                  <a:t> </a:t>
                </a:r>
                <a:endParaRPr lang="zh-CN" altLang="en-US"/>
              </a:p>
            </p:txBody>
          </p:sp>
        </p:grpSp>
        <p:pic>
          <p:nvPicPr>
            <p:cNvPr id="19" name="图片 18"/>
            <p:cNvPicPr>
              <a:picLocks noChangeAspect="1"/>
            </p:cNvPicPr>
            <p:nvPr/>
          </p:nvPicPr>
          <p:blipFill>
            <a:blip r:embed="rId4"/>
            <a:stretch>
              <a:fillRect/>
            </a:stretch>
          </p:blipFill>
          <p:spPr>
            <a:xfrm>
              <a:off x="7114" y="6677"/>
              <a:ext cx="394" cy="408"/>
            </a:xfrm>
            <a:prstGeom prst="rect">
              <a:avLst/>
            </a:prstGeom>
          </p:spPr>
        </p:pic>
      </p:grpSp>
      <p:grpSp>
        <p:nvGrpSpPr>
          <p:cNvPr id="28" name="组合 27"/>
          <p:cNvGrpSpPr/>
          <p:nvPr/>
        </p:nvGrpSpPr>
        <p:grpSpPr>
          <a:xfrm>
            <a:off x="3380105" y="4773295"/>
            <a:ext cx="6096000" cy="368300"/>
            <a:chOff x="5554" y="7885"/>
            <a:chExt cx="9600" cy="580"/>
          </a:xfrm>
        </p:grpSpPr>
        <p:sp>
          <p:nvSpPr>
            <p:cNvPr id="23" name="文本框 22"/>
            <p:cNvSpPr txBox="1"/>
            <p:nvPr/>
          </p:nvSpPr>
          <p:spPr>
            <a:xfrm>
              <a:off x="5554" y="7885"/>
              <a:ext cx="9600" cy="580"/>
            </a:xfrm>
            <a:prstGeom prst="rect">
              <a:avLst/>
            </a:prstGeom>
            <a:noFill/>
          </p:spPr>
          <p:txBody>
            <a:bodyPr wrap="square" rtlCol="0" anchor="t">
              <a:spAutoFit/>
            </a:bodyPr>
            <a:p>
              <a:r>
                <a:rPr lang="en-US" altLang="zh-CN"/>
                <a:t>         </a:t>
              </a:r>
              <a:r>
                <a:rPr lang="zh-CN" altLang="en-US"/>
                <a:t>和</a:t>
              </a:r>
              <a:r>
                <a:rPr lang="en-US" altLang="zh-CN"/>
                <a:t>     </a:t>
              </a:r>
              <a:r>
                <a:rPr lang="zh-CN" altLang="en-US"/>
                <a:t>共享相同的标记规则</a:t>
              </a:r>
              <a:r>
                <a:rPr lang="en-US" altLang="zh-CN"/>
                <a:t>   </a:t>
              </a:r>
              <a:endParaRPr lang="en-US" altLang="zh-CN"/>
            </a:p>
          </p:txBody>
        </p:sp>
        <p:pic>
          <p:nvPicPr>
            <p:cNvPr id="25" name="图片 24"/>
            <p:cNvPicPr>
              <a:picLocks noChangeAspect="1"/>
            </p:cNvPicPr>
            <p:nvPr/>
          </p:nvPicPr>
          <p:blipFill>
            <a:blip r:embed="rId5"/>
            <a:stretch>
              <a:fillRect/>
            </a:stretch>
          </p:blipFill>
          <p:spPr>
            <a:xfrm>
              <a:off x="6202" y="8008"/>
              <a:ext cx="375" cy="334"/>
            </a:xfrm>
            <a:prstGeom prst="rect">
              <a:avLst/>
            </a:prstGeom>
          </p:spPr>
        </p:pic>
        <p:pic>
          <p:nvPicPr>
            <p:cNvPr id="26" name="图片 25"/>
            <p:cNvPicPr>
              <a:picLocks noChangeAspect="1"/>
            </p:cNvPicPr>
            <p:nvPr/>
          </p:nvPicPr>
          <p:blipFill>
            <a:blip r:embed="rId6"/>
            <a:stretch>
              <a:fillRect/>
            </a:stretch>
          </p:blipFill>
          <p:spPr>
            <a:xfrm>
              <a:off x="6993" y="7965"/>
              <a:ext cx="400" cy="363"/>
            </a:xfrm>
            <a:prstGeom prst="rect">
              <a:avLst/>
            </a:prstGeom>
          </p:spPr>
        </p:pic>
        <p:pic>
          <p:nvPicPr>
            <p:cNvPr id="27" name="图片 26"/>
            <p:cNvPicPr>
              <a:picLocks noChangeAspect="1"/>
            </p:cNvPicPr>
            <p:nvPr/>
          </p:nvPicPr>
          <p:blipFill>
            <a:blip r:embed="rId7"/>
            <a:srcRect r="16364" b="279"/>
            <a:stretch>
              <a:fillRect/>
            </a:stretch>
          </p:blipFill>
          <p:spPr>
            <a:xfrm>
              <a:off x="10740" y="7954"/>
              <a:ext cx="230" cy="357"/>
            </a:xfrm>
            <a:prstGeom prst="rect">
              <a:avLst/>
            </a:prstGeom>
          </p:spPr>
        </p:pic>
      </p:grpSp>
      <mc:AlternateContent xmlns:mc="http://schemas.openxmlformats.org/markup-compatibility/2006">
        <mc:Choice xmlns:a14="http://schemas.microsoft.com/office/drawing/2010/main" Requires="a14">
          <p:sp>
            <p:nvSpPr>
              <p:cNvPr id="30" name="文本框 29"/>
              <p:cNvSpPr txBox="1"/>
              <p:nvPr/>
            </p:nvSpPr>
            <p:spPr>
              <a:xfrm>
                <a:off x="2479040" y="5212715"/>
                <a:ext cx="9415145" cy="368300"/>
              </a:xfrm>
              <a:prstGeom prst="rect">
                <a:avLst/>
              </a:prstGeom>
              <a:noFill/>
            </p:spPr>
            <p:txBody>
              <a:bodyPr wrap="square" rtlCol="0" anchor="t">
                <a:spAutoFit/>
              </a:bodyPr>
              <a:p>
                <a14:m>
                  <m:oMath xmlns:m="http://schemas.openxmlformats.org/officeDocument/2006/math">
                    <m:r>
                      <m:rPr>
                        <m:sty m:val="p"/>
                      </m:rPr>
                      <a:rPr lang="en-US" altLang="zh-CN">
                        <a:latin typeface="Cambria Math" panose="02040503050406030204" charset="0"/>
                        <a:cs typeface="Cambria Math" panose="02040503050406030204" charset="0"/>
                      </a:rPr>
                      <m:t>Y</m:t>
                    </m:r>
                  </m:oMath>
                </a14:m>
                <a:r>
                  <a:rPr lang="zh-CN" altLang="en-US"/>
                  <a:t>(即</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𝑍</m:t>
                        </m:r>
                      </m:e>
                      <m:sub>
                        <m:r>
                          <a:rPr lang="en-US" altLang="zh-CN" i="1">
                            <a:latin typeface="Cambria Math" panose="02040503050406030204" charset="0"/>
                            <a:cs typeface="Cambria Math" panose="02040503050406030204" charset="0"/>
                          </a:rPr>
                          <m:t>1</m:t>
                        </m:r>
                      </m:sub>
                    </m:sSub>
                  </m:oMath>
                </a14:m>
                <a:r>
                  <a:rPr lang="zh-CN" altLang="en-US"/>
                  <a:t>)的直接原因在两个环境中都是可见的，</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𝑍</m:t>
                        </m:r>
                      </m:e>
                      <m:sub>
                        <m:r>
                          <a:rPr lang="en-US" altLang="zh-CN" i="1">
                            <a:latin typeface="Cambria Math" panose="02040503050406030204" charset="0"/>
                            <a:cs typeface="Cambria Math" panose="02040503050406030204" charset="0"/>
                          </a:rPr>
                          <m:t>1</m:t>
                        </m:r>
                      </m:sub>
                    </m:sSub>
                  </m:oMath>
                </a14:m>
                <a:r>
                  <a:rPr lang="zh-CN" altLang="en-US"/>
                  <a:t>对</a:t>
                </a:r>
                <a14:m>
                  <m:oMath xmlns:m="http://schemas.openxmlformats.org/officeDocument/2006/math">
                    <m:r>
                      <m:rPr>
                        <m:sty m:val="p"/>
                      </m:rPr>
                      <a:rPr lang="en-US" altLang="zh-CN">
                        <a:latin typeface="Cambria Math" panose="02040503050406030204" charset="0"/>
                        <a:cs typeface="Cambria Math" panose="02040503050406030204" charset="0"/>
                      </a:rPr>
                      <m:t>Y</m:t>
                    </m:r>
                  </m:oMath>
                </a14:m>
                <a:r>
                  <a:rPr lang="zh-CN" altLang="en-US"/>
                  <a:t>施加的因果机制在任何时候都是稳定的。</a:t>
                </a:r>
                <a:endParaRPr lang="zh-CN" altLang="en-US"/>
              </a:p>
            </p:txBody>
          </p:sp>
        </mc:Choice>
        <mc:Fallback>
          <p:sp>
            <p:nvSpPr>
              <p:cNvPr id="30" name="文本框 29"/>
              <p:cNvSpPr txBox="1">
                <a:spLocks noRot="1" noChangeAspect="1" noMove="1" noResize="1" noEditPoints="1" noAdjustHandles="1" noChangeArrowheads="1" noChangeShapeType="1" noTextEdit="1"/>
              </p:cNvSpPr>
              <p:nvPr/>
            </p:nvSpPr>
            <p:spPr>
              <a:xfrm>
                <a:off x="2479040" y="5212715"/>
                <a:ext cx="9415145" cy="368300"/>
              </a:xfrm>
              <a:prstGeom prst="rect">
                <a:avLst/>
              </a:prstGeom>
              <a:blipFill rotWithShape="1">
                <a:blip r:embed="rId8"/>
                <a:stretch>
                  <a:fillRect r="-74"/>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p14:dur="0" advClick="0" advTm="2000"/>
    </mc:Choice>
    <mc:Fallback>
      <p:transition advClick="0" advTm="2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646041" y="298533"/>
            <a:ext cx="1414556" cy="337529"/>
            <a:chOff x="668068" y="202823"/>
            <a:chExt cx="1414556" cy="337529"/>
          </a:xfrm>
          <a:solidFill>
            <a:srgbClr val="0F74A1"/>
          </a:solidFill>
        </p:grpSpPr>
        <p:sp>
          <p:nvSpPr>
            <p:cNvPr id="33" name="箭头: V 形 32"/>
            <p:cNvSpPr/>
            <p:nvPr/>
          </p:nvSpPr>
          <p:spPr>
            <a:xfrm>
              <a:off x="668068" y="202823"/>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7" name="箭头: V 形 36"/>
            <p:cNvSpPr/>
            <p:nvPr/>
          </p:nvSpPr>
          <p:spPr>
            <a:xfrm>
              <a:off x="1003739" y="202823"/>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8" name="箭头: V 形 37"/>
            <p:cNvSpPr/>
            <p:nvPr/>
          </p:nvSpPr>
          <p:spPr>
            <a:xfrm>
              <a:off x="1335082"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9" name="箭头: V 形 38"/>
            <p:cNvSpPr/>
            <p:nvPr/>
          </p:nvSpPr>
          <p:spPr>
            <a:xfrm>
              <a:off x="1670753"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grpSp>
      <p:sp>
        <p:nvSpPr>
          <p:cNvPr id="2" name="矩形 1"/>
          <p:cNvSpPr/>
          <p:nvPr/>
        </p:nvSpPr>
        <p:spPr>
          <a:xfrm>
            <a:off x="2185393" y="210515"/>
            <a:ext cx="1445260" cy="521970"/>
          </a:xfrm>
          <a:prstGeom prst="rect">
            <a:avLst/>
          </a:prstGeom>
        </p:spPr>
        <p:txBody>
          <a:bodyPr wrap="none">
            <a:spAutoFit/>
          </a:bodyPr>
          <a:lstStyle/>
          <a:p>
            <a:pPr algn="ctr"/>
            <a:r>
              <a:rPr lang="en-US" altLang="zh-CN" sz="2800" b="1" dirty="0">
                <a:solidFill>
                  <a:srgbClr val="1181B3"/>
                </a:solidFill>
                <a:latin typeface="微软雅黑" panose="020B0503020204020204" pitchFamily="34" charset="-122"/>
                <a:ea typeface="微软雅黑" panose="020B0503020204020204" pitchFamily="34" charset="-122"/>
              </a:rPr>
              <a:t>Theory</a:t>
            </a:r>
            <a:endParaRPr lang="en-US" altLang="zh-CN" sz="2800" b="1" dirty="0">
              <a:solidFill>
                <a:srgbClr val="1181B3"/>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7" name="文本框 6"/>
              <p:cNvSpPr txBox="1"/>
              <p:nvPr/>
            </p:nvSpPr>
            <p:spPr>
              <a:xfrm>
                <a:off x="1137920" y="1099820"/>
                <a:ext cx="6096000" cy="398780"/>
              </a:xfrm>
              <a:prstGeom prst="rect">
                <a:avLst/>
              </a:prstGeom>
              <a:noFill/>
            </p:spPr>
            <p:txBody>
              <a:bodyPr wrap="square" rtlCol="0" anchor="t">
                <a:spAutoFit/>
              </a:bodyPr>
              <a:p>
                <a:r>
                  <a:rPr lang="zh-CN" altLang="en-US"/>
                  <a:t>对于</a:t>
                </a:r>
                <a14:m>
                  <m:oMath xmlns:m="http://schemas.openxmlformats.org/officeDocument/2006/math">
                    <m:r>
                      <m:rPr>
                        <m:sty m:val="p"/>
                      </m:rPr>
                      <a:rPr lang="en-US" altLang="zh-CN">
                        <a:latin typeface="Cambria Math" panose="02040503050406030204" charset="0"/>
                        <a:cs typeface="Cambria Math" panose="02040503050406030204" charset="0"/>
                      </a:rPr>
                      <m:t>z</m:t>
                    </m:r>
                  </m:oMath>
                </a14:m>
                <a:r>
                  <a:rPr lang="en-US" altLang="zh-CN"/>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𝑍</m:t>
                        </m:r>
                      </m:e>
                      <m:sub>
                        <m:r>
                          <a:rPr lang="en-US" altLang="zh-CN" i="1">
                            <a:latin typeface="Cambria Math" panose="02040503050406030204" charset="0"/>
                            <a:cs typeface="Cambria Math" panose="02040503050406030204" charset="0"/>
                          </a:rPr>
                          <m:t>1</m:t>
                        </m:r>
                      </m:sub>
                    </m:sSub>
                  </m:oMath>
                </a14:m>
                <a:r>
                  <a:rPr lang="zh-CN" altLang="en-US">
                    <a:latin typeface="Cambria Math" panose="02040503050406030204" charset="0"/>
                    <a:cs typeface="Cambria Math" panose="02040503050406030204" charset="0"/>
                  </a:rPr>
                  <a:t>，这种</a:t>
                </a:r>
                <a:r>
                  <a:rPr lang="en-US" altLang="zh-CN" sz="2000" dirty="0">
                    <a:solidFill>
                      <a:srgbClr val="0F74A1"/>
                    </a:solidFill>
                    <a:latin typeface="微软雅黑" panose="020B0503020204020204" pitchFamily="34" charset="-122"/>
                    <a:ea typeface="微软雅黑" panose="020B0503020204020204" pitchFamily="34" charset="-122"/>
                    <a:cs typeface="微软雅黑" panose="020B0503020204020204" pitchFamily="34" charset="-122"/>
                  </a:rPr>
                  <a:t>不变特征</a:t>
                </a:r>
                <a:r>
                  <a:rPr lang="zh-CN" altLang="en-US">
                    <a:latin typeface="Cambria Math" panose="02040503050406030204" charset="0"/>
                    <a:cs typeface="Cambria Math" panose="02040503050406030204" charset="0"/>
                  </a:rPr>
                  <a:t>的存在使得OoD泛化成为可能：</a:t>
                </a:r>
                <a:endParaRPr lang="zh-CN" altLang="en-US">
                  <a:latin typeface="Cambria Math" panose="02040503050406030204" charset="0"/>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1137920" y="1099820"/>
                <a:ext cx="6096000" cy="398780"/>
              </a:xfrm>
              <a:prstGeom prst="rect">
                <a:avLst/>
              </a:prstGeom>
              <a:blipFill rotWithShape="1">
                <a:blip r:embed="rId1"/>
                <a:stretch>
                  <a:fillRect/>
                </a:stretch>
              </a:blipFill>
            </p:spPr>
            <p:txBody>
              <a:bodyPr/>
              <a:lstStyle/>
              <a:p>
                <a:r>
                  <a:rPr lang="zh-CN" altLang="en-US">
                    <a:noFill/>
                  </a:rPr>
                  <a:t> </a:t>
                </a:r>
              </a:p>
            </p:txBody>
          </p:sp>
        </mc:Fallback>
      </mc:AlternateContent>
      <p:pic>
        <p:nvPicPr>
          <p:cNvPr id="10" name="图片 9"/>
          <p:cNvPicPr>
            <a:picLocks noChangeAspect="1"/>
          </p:cNvPicPr>
          <p:nvPr/>
        </p:nvPicPr>
        <p:blipFill>
          <a:blip r:embed="rId2"/>
          <a:stretch>
            <a:fillRect/>
          </a:stretch>
        </p:blipFill>
        <p:spPr>
          <a:xfrm>
            <a:off x="3514725" y="1536700"/>
            <a:ext cx="4445635" cy="394970"/>
          </a:xfrm>
          <a:prstGeom prst="rect">
            <a:avLst/>
          </a:prstGeom>
        </p:spPr>
      </p:pic>
      <p:pic>
        <p:nvPicPr>
          <p:cNvPr id="11" name="图片 10"/>
          <p:cNvPicPr>
            <a:picLocks noChangeAspect="1"/>
          </p:cNvPicPr>
          <p:nvPr/>
        </p:nvPicPr>
        <p:blipFill>
          <a:blip r:embed="rId3"/>
          <a:stretch>
            <a:fillRect/>
          </a:stretch>
        </p:blipFill>
        <p:spPr>
          <a:xfrm>
            <a:off x="3630930" y="2405380"/>
            <a:ext cx="4216400" cy="264795"/>
          </a:xfrm>
          <a:prstGeom prst="rect">
            <a:avLst/>
          </a:prstGeom>
        </p:spPr>
      </p:pic>
      <mc:AlternateContent xmlns:mc="http://schemas.openxmlformats.org/markup-compatibility/2006">
        <mc:Choice xmlns:a14="http://schemas.microsoft.com/office/drawing/2010/main" Requires="a14">
          <p:sp>
            <p:nvSpPr>
              <p:cNvPr id="13" name="文本框 12"/>
              <p:cNvSpPr txBox="1"/>
              <p:nvPr/>
            </p:nvSpPr>
            <p:spPr>
              <a:xfrm>
                <a:off x="1137920" y="1984375"/>
                <a:ext cx="5317490" cy="368300"/>
              </a:xfrm>
              <a:prstGeom prst="rect">
                <a:avLst/>
              </a:prstGeom>
              <a:noFill/>
            </p:spPr>
            <p:txBody>
              <a:bodyPr wrap="square" rtlCol="0" anchor="t">
                <a:spAutoFit/>
              </a:bodyPr>
              <a:p>
                <a:r>
                  <a:rPr lang="zh-CN" altLang="en-US">
                    <a:sym typeface="+mn-ea"/>
                  </a:rPr>
                  <a:t>对于</a:t>
                </a:r>
                <a14:m>
                  <m:oMath xmlns:m="http://schemas.openxmlformats.org/officeDocument/2006/math">
                    <m:r>
                      <m:rPr>
                        <m:sty m:val="p"/>
                      </m:rPr>
                      <a:rPr lang="en-US" altLang="zh-CN">
                        <a:latin typeface="Cambria Math" panose="02040503050406030204" charset="0"/>
                        <a:cs typeface="Cambria Math" panose="02040503050406030204" charset="0"/>
                      </a:rPr>
                      <m:t>z</m:t>
                    </m:r>
                  </m:oMath>
                </a14:m>
                <a:r>
                  <a:rPr lang="en-US" altLang="zh-CN">
                    <a:sym typeface="+mn-ea"/>
                  </a:rPr>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𝑍</m:t>
                        </m:r>
                      </m:e>
                      <m:sub>
                        <m:r>
                          <a:rPr lang="en-US" altLang="zh-CN" i="1">
                            <a:latin typeface="Cambria Math" panose="02040503050406030204" charset="0"/>
                            <a:cs typeface="Cambria Math" panose="02040503050406030204" charset="0"/>
                          </a:rPr>
                          <m:t>2</m:t>
                        </m:r>
                      </m:sub>
                    </m:sSub>
                  </m:oMath>
                </a14:m>
                <a:r>
                  <a:rPr lang="zh-CN" altLang="en-US">
                    <a:latin typeface="Cambria Math" panose="02040503050406030204" charset="0"/>
                    <a:cs typeface="Cambria Math" panose="02040503050406030204" charset="0"/>
                  </a:rPr>
                  <a:t>，使OoD泛化具有挑战性：</a:t>
                </a:r>
                <a:endParaRPr lang="zh-CN" altLang="en-US">
                  <a:latin typeface="Cambria Math" panose="02040503050406030204" charset="0"/>
                  <a:cs typeface="Cambria Math" panose="02040503050406030204" charset="0"/>
                </a:endParaRPr>
              </a:p>
            </p:txBody>
          </p:sp>
        </mc:Choice>
        <mc:Fallback>
          <p:sp>
            <p:nvSpPr>
              <p:cNvPr id="13" name="文本框 12"/>
              <p:cNvSpPr txBox="1">
                <a:spLocks noRot="1" noChangeAspect="1" noMove="1" noResize="1" noEditPoints="1" noAdjustHandles="1" noChangeArrowheads="1" noChangeShapeType="1" noTextEdit="1"/>
              </p:cNvSpPr>
              <p:nvPr/>
            </p:nvSpPr>
            <p:spPr>
              <a:xfrm>
                <a:off x="1137920" y="1984375"/>
                <a:ext cx="5317490" cy="368300"/>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p:cNvSpPr txBox="1"/>
              <p:nvPr/>
            </p:nvSpPr>
            <p:spPr>
              <a:xfrm>
                <a:off x="1137920" y="3131820"/>
                <a:ext cx="10012045" cy="983615"/>
              </a:xfrm>
              <a:prstGeom prst="rect">
                <a:avLst/>
              </a:prstGeom>
              <a:noFill/>
            </p:spPr>
            <p:txBody>
              <a:bodyPr wrap="square" rtlCol="0" anchor="t">
                <a:spAutoFit/>
              </a:bodyPr>
              <a:p>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𝑍</m:t>
                        </m:r>
                      </m:e>
                      <m:sub>
                        <m:r>
                          <a:rPr lang="en-US" altLang="zh-CN" i="1">
                            <a:latin typeface="Cambria Math" panose="02040503050406030204" charset="0"/>
                            <a:cs typeface="Cambria Math" panose="02040503050406030204" charset="0"/>
                          </a:rPr>
                          <m:t>2</m:t>
                        </m:r>
                      </m:sub>
                    </m:sSub>
                  </m:oMath>
                </a14:m>
                <a:r>
                  <a:rPr lang="zh-CN" altLang="en-US"/>
                  <a:t>由两种特征组成：</a:t>
                </a:r>
                <a:endParaRPr lang="zh-CN" altLang="en-US"/>
              </a:p>
              <a:p>
                <a:pPr marL="742950" lvl="1" indent="-285750">
                  <a:buFont typeface="Wingdings" panose="05000000000000000000" charset="0"/>
                  <a:buChar char="Ø"/>
                </a:pPr>
                <a:r>
                  <a:rPr lang="zh-CN" altLang="en-US">
                    <a:sym typeface="+mn-ea"/>
                  </a:rPr>
                  <a:t>diversity shift</a:t>
                </a:r>
                <a:r>
                  <a:rPr lang="zh-CN" altLang="en-US"/>
                  <a:t>源于</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𝑍</m:t>
                        </m:r>
                      </m:e>
                      <m:sub>
                        <m:r>
                          <a:rPr lang="en-US" altLang="zh-CN" i="1">
                            <a:latin typeface="Cambria Math" panose="02040503050406030204" charset="0"/>
                            <a:cs typeface="Cambria Math" panose="02040503050406030204" charset="0"/>
                          </a:rPr>
                          <m:t>2</m:t>
                        </m:r>
                      </m:sub>
                    </m:sSub>
                  </m:oMath>
                </a14:m>
                <a:r>
                  <a:rPr lang="zh-CN" altLang="en-US"/>
                  <a:t>中的第一种特征，因为数据的多样性体现在环境中</a:t>
                </a:r>
                <a:r>
                  <a:rPr lang="en-US" altLang="zh-CN" sz="2000" dirty="0">
                    <a:solidFill>
                      <a:srgbClr val="0F74A1"/>
                    </a:solidFill>
                    <a:latin typeface="微软雅黑" panose="020B0503020204020204" pitchFamily="34" charset="-122"/>
                    <a:ea typeface="微软雅黑" panose="020B0503020204020204" pitchFamily="34" charset="-122"/>
                    <a:cs typeface="微软雅黑" panose="020B0503020204020204" pitchFamily="34" charset="-122"/>
                  </a:rPr>
                  <a:t>不共享</a:t>
                </a:r>
                <a:r>
                  <a:rPr lang="zh-CN" altLang="en-US"/>
                  <a:t>的</a:t>
                </a:r>
                <a:r>
                  <a:rPr lang="en-US" altLang="zh-CN" sz="2000" dirty="0">
                    <a:solidFill>
                      <a:srgbClr val="0F74A1"/>
                    </a:solidFill>
                    <a:latin typeface="微软雅黑" panose="020B0503020204020204" pitchFamily="34" charset="-122"/>
                    <a:ea typeface="微软雅黑" panose="020B0503020204020204" pitchFamily="34" charset="-122"/>
                    <a:cs typeface="微软雅黑" panose="020B0503020204020204" pitchFamily="34" charset="-122"/>
                  </a:rPr>
                  <a:t>新</a:t>
                </a:r>
                <a:r>
                  <a:rPr lang="zh-CN" altLang="en-US"/>
                  <a:t>特征中</a:t>
                </a:r>
                <a:endParaRPr lang="zh-CN" altLang="en-US"/>
              </a:p>
              <a:p>
                <a:pPr marL="742950" lvl="1" indent="-285750">
                  <a:buFont typeface="Wingdings" panose="05000000000000000000" charset="0"/>
                  <a:buChar char="Ø"/>
                </a:pPr>
                <a:r>
                  <a:rPr lang="zh-CN" altLang="en-US">
                    <a:sym typeface="+mn-ea"/>
                  </a:rPr>
                  <a:t>correlation shift</a:t>
                </a:r>
                <a:r>
                  <a:rPr lang="zh-CN" altLang="en-US"/>
                  <a:t>是由</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𝑍</m:t>
                        </m:r>
                      </m:e>
                      <m:sub>
                        <m:r>
                          <a:rPr lang="en-US" altLang="zh-CN" i="1">
                            <a:latin typeface="Cambria Math" panose="02040503050406030204" charset="0"/>
                            <a:cs typeface="Cambria Math" panose="02040503050406030204" charset="0"/>
                          </a:rPr>
                          <m:t>2</m:t>
                        </m:r>
                      </m:sub>
                    </m:sSub>
                  </m:oMath>
                </a14:m>
                <a:r>
                  <a:rPr lang="zh-CN" altLang="en-US"/>
                  <a:t>中的第二类特征引起的，它与某个y存在</a:t>
                </a:r>
                <a:r>
                  <a:rPr lang="en-US" altLang="zh-CN" sz="2000" dirty="0">
                    <a:solidFill>
                      <a:srgbClr val="0F74A1"/>
                    </a:solidFill>
                    <a:latin typeface="微软雅黑" panose="020B0503020204020204" pitchFamily="34" charset="-122"/>
                    <a:ea typeface="微软雅黑" panose="020B0503020204020204" pitchFamily="34" charset="-122"/>
                    <a:cs typeface="微软雅黑" panose="020B0503020204020204" pitchFamily="34" charset="-122"/>
                  </a:rPr>
                  <a:t>伪相关</a:t>
                </a:r>
                <a:r>
                  <a:rPr lang="zh-CN" altLang="en-US"/>
                  <a:t>。</a:t>
                </a:r>
                <a:endParaRPr lang="zh-CN" altLang="en-US"/>
              </a:p>
            </p:txBody>
          </p:sp>
        </mc:Choice>
        <mc:Fallback>
          <p:sp>
            <p:nvSpPr>
              <p:cNvPr id="14" name="文本框 13"/>
              <p:cNvSpPr txBox="1">
                <a:spLocks noRot="1" noChangeAspect="1" noMove="1" noResize="1" noEditPoints="1" noAdjustHandles="1" noChangeArrowheads="1" noChangeShapeType="1" noTextEdit="1"/>
              </p:cNvSpPr>
              <p:nvPr/>
            </p:nvSpPr>
            <p:spPr>
              <a:xfrm>
                <a:off x="1137920" y="3131820"/>
                <a:ext cx="10012045" cy="983615"/>
              </a:xfrm>
              <a:prstGeom prst="rect">
                <a:avLst/>
              </a:prstGeom>
              <a:blipFill rotWithShape="1">
                <a:blip r:embed="rId5"/>
                <a:stretch>
                  <a:fillRect/>
                </a:stretch>
              </a:blipFill>
            </p:spPr>
            <p:txBody>
              <a:bodyPr/>
              <a:lstStyle/>
              <a:p>
                <a:r>
                  <a:rPr lang="zh-CN" altLang="en-US">
                    <a:noFill/>
                  </a:rPr>
                  <a:t> </a:t>
                </a:r>
              </a:p>
            </p:txBody>
          </p:sp>
        </mc:Fallback>
      </mc:AlternateContent>
      <p:sp>
        <p:nvSpPr>
          <p:cNvPr id="15" name="文本框 14"/>
          <p:cNvSpPr txBox="1"/>
          <p:nvPr/>
        </p:nvSpPr>
        <p:spPr>
          <a:xfrm>
            <a:off x="8752840" y="2301875"/>
            <a:ext cx="466725" cy="368300"/>
          </a:xfrm>
          <a:prstGeom prst="rect">
            <a:avLst/>
          </a:prstGeom>
          <a:noFill/>
        </p:spPr>
        <p:txBody>
          <a:bodyPr wrap="square" rtlCol="0" anchor="t">
            <a:spAutoFit/>
          </a:bodyPr>
          <a:p>
            <a:r>
              <a:rPr lang="zh-CN" altLang="en-US">
                <a:sym typeface="+mn-ea"/>
              </a:rPr>
              <a:t>(2)</a:t>
            </a:r>
            <a:endParaRPr lang="zh-CN" altLang="en-US">
              <a:sym typeface="+mn-ea"/>
            </a:endParaRPr>
          </a:p>
        </p:txBody>
      </p:sp>
      <p:sp>
        <p:nvSpPr>
          <p:cNvPr id="16" name="文本框 15"/>
          <p:cNvSpPr txBox="1"/>
          <p:nvPr/>
        </p:nvSpPr>
        <p:spPr>
          <a:xfrm>
            <a:off x="8752840" y="1471930"/>
            <a:ext cx="466725" cy="368300"/>
          </a:xfrm>
          <a:prstGeom prst="rect">
            <a:avLst/>
          </a:prstGeom>
          <a:noFill/>
        </p:spPr>
        <p:txBody>
          <a:bodyPr wrap="square" rtlCol="0" anchor="t">
            <a:spAutoFit/>
          </a:bodyPr>
          <a:p>
            <a:r>
              <a:rPr lang="zh-CN" altLang="en-US">
                <a:sym typeface="+mn-ea"/>
              </a:rPr>
              <a:t>(</a:t>
            </a:r>
            <a:r>
              <a:rPr lang="en-US" altLang="zh-CN">
                <a:sym typeface="+mn-ea"/>
              </a:rPr>
              <a:t>1</a:t>
            </a:r>
            <a:r>
              <a:rPr lang="zh-CN" altLang="en-US">
                <a:sym typeface="+mn-ea"/>
              </a:rPr>
              <a:t>)</a:t>
            </a:r>
            <a:endParaRPr lang="zh-CN" altLang="en-US">
              <a:sym typeface="+mn-ea"/>
            </a:endParaRPr>
          </a:p>
        </p:txBody>
      </p:sp>
      <p:grpSp>
        <p:nvGrpSpPr>
          <p:cNvPr id="32" name="组合 31"/>
          <p:cNvGrpSpPr/>
          <p:nvPr/>
        </p:nvGrpSpPr>
        <p:grpSpPr>
          <a:xfrm>
            <a:off x="645795" y="4526280"/>
            <a:ext cx="6690360" cy="1045845"/>
            <a:chOff x="1017" y="7128"/>
            <a:chExt cx="10536" cy="1647"/>
          </a:xfrm>
        </p:grpSpPr>
        <mc:AlternateContent xmlns:mc="http://schemas.openxmlformats.org/markup-compatibility/2006">
          <mc:Choice xmlns:a14="http://schemas.microsoft.com/office/drawing/2010/main" Requires="a14">
            <p:sp>
              <p:nvSpPr>
                <p:cNvPr id="18" name="文本框 17"/>
                <p:cNvSpPr txBox="1"/>
                <p:nvPr/>
              </p:nvSpPr>
              <p:spPr>
                <a:xfrm>
                  <a:off x="1017" y="7128"/>
                  <a:ext cx="9600" cy="580"/>
                </a:xfrm>
                <a:prstGeom prst="rect">
                  <a:avLst/>
                </a:prstGeom>
                <a:noFill/>
              </p:spPr>
              <p:txBody>
                <a:bodyPr wrap="square" rtlCol="0" anchor="t">
                  <a:spAutoFit/>
                </a:bodyPr>
                <a:p>
                  <a:pPr lvl="1" indent="0">
                    <a:buFont typeface="Wingdings" panose="05000000000000000000" charset="0"/>
                    <a:buNone/>
                  </a:pPr>
                  <a:r>
                    <a:rPr lang="zh-CN" altLang="en-US">
                      <a:sym typeface="+mn-ea"/>
                    </a:rPr>
                    <a:t>基于这种直觉，我们将</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𝑍</m:t>
                          </m:r>
                        </m:e>
                        <m:sub>
                          <m:r>
                            <a:rPr lang="en-US" altLang="zh-CN" i="1">
                              <a:latin typeface="Cambria Math" panose="02040503050406030204" charset="0"/>
                              <a:cs typeface="Cambria Math" panose="02040503050406030204" charset="0"/>
                            </a:rPr>
                            <m:t>2</m:t>
                          </m:r>
                        </m:sub>
                      </m:sSub>
                    </m:oMath>
                  </a14:m>
                  <a:r>
                    <a:rPr lang="zh-CN" altLang="en-US">
                      <a:sym typeface="+mn-ea"/>
                    </a:rPr>
                    <a:t>划分为两个子集：</a:t>
                  </a:r>
                  <a:endParaRPr lang="zh-CN" altLang="en-US">
                    <a:sym typeface="+mn-ea"/>
                  </a:endParaRPr>
                </a:p>
              </p:txBody>
            </p:sp>
          </mc:Choice>
          <mc:Fallback>
            <p:sp>
              <p:nvSpPr>
                <p:cNvPr id="18" name="文本框 17"/>
                <p:cNvSpPr txBox="1">
                  <a:spLocks noRot="1" noChangeAspect="1" noMove="1" noResize="1" noEditPoints="1" noAdjustHandles="1" noChangeArrowheads="1" noChangeShapeType="1" noTextEdit="1"/>
                </p:cNvSpPr>
                <p:nvPr/>
              </p:nvSpPr>
              <p:spPr>
                <a:xfrm>
                  <a:off x="1017" y="7128"/>
                  <a:ext cx="9600" cy="580"/>
                </a:xfrm>
                <a:prstGeom prst="rect">
                  <a:avLst/>
                </a:prstGeom>
                <a:blipFill rotWithShape="1">
                  <a:blip r:embed="rId6"/>
                </a:blipFill>
              </p:spPr>
              <p:txBody>
                <a:bodyPr/>
                <a:lstStyle/>
                <a:p>
                  <a:r>
                    <a:rPr lang="zh-CN" altLang="en-US">
                      <a:noFill/>
                    </a:rPr>
                    <a:t> </a:t>
                  </a:r>
                </a:p>
              </p:txBody>
            </p:sp>
          </mc:Fallback>
        </mc:AlternateContent>
        <p:pic>
          <p:nvPicPr>
            <p:cNvPr id="31" name="图片 30"/>
            <p:cNvPicPr>
              <a:picLocks noChangeAspect="1"/>
            </p:cNvPicPr>
            <p:nvPr/>
          </p:nvPicPr>
          <p:blipFill>
            <a:blip r:embed="rId7"/>
            <a:stretch>
              <a:fillRect/>
            </a:stretch>
          </p:blipFill>
          <p:spPr>
            <a:xfrm>
              <a:off x="6760" y="7708"/>
              <a:ext cx="4793" cy="1067"/>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0" advClick="0" advTm="2000"/>
    </mc:Choice>
    <mc:Fallback>
      <p:transition advClick="0" advTm="2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646041" y="298533"/>
            <a:ext cx="1414556" cy="337529"/>
            <a:chOff x="668068" y="202823"/>
            <a:chExt cx="1414556" cy="337529"/>
          </a:xfrm>
          <a:solidFill>
            <a:srgbClr val="0F74A1"/>
          </a:solidFill>
        </p:grpSpPr>
        <p:sp>
          <p:nvSpPr>
            <p:cNvPr id="33" name="箭头: V 形 32"/>
            <p:cNvSpPr/>
            <p:nvPr/>
          </p:nvSpPr>
          <p:spPr>
            <a:xfrm>
              <a:off x="668068" y="202823"/>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7" name="箭头: V 形 36"/>
            <p:cNvSpPr/>
            <p:nvPr/>
          </p:nvSpPr>
          <p:spPr>
            <a:xfrm>
              <a:off x="1003739" y="202823"/>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8" name="箭头: V 形 37"/>
            <p:cNvSpPr/>
            <p:nvPr/>
          </p:nvSpPr>
          <p:spPr>
            <a:xfrm>
              <a:off x="1335082"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9" name="箭头: V 形 38"/>
            <p:cNvSpPr/>
            <p:nvPr/>
          </p:nvSpPr>
          <p:spPr>
            <a:xfrm>
              <a:off x="1670753"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grpSp>
      <p:sp>
        <p:nvSpPr>
          <p:cNvPr id="2" name="矩形 1"/>
          <p:cNvSpPr/>
          <p:nvPr/>
        </p:nvSpPr>
        <p:spPr>
          <a:xfrm>
            <a:off x="2185393" y="210515"/>
            <a:ext cx="1445260" cy="521970"/>
          </a:xfrm>
          <a:prstGeom prst="rect">
            <a:avLst/>
          </a:prstGeom>
        </p:spPr>
        <p:txBody>
          <a:bodyPr wrap="none">
            <a:spAutoFit/>
          </a:bodyPr>
          <a:lstStyle/>
          <a:p>
            <a:pPr algn="ctr"/>
            <a:r>
              <a:rPr lang="en-US" altLang="zh-CN" sz="2800" b="1" dirty="0">
                <a:solidFill>
                  <a:srgbClr val="1181B3"/>
                </a:solidFill>
                <a:latin typeface="微软雅黑" panose="020B0503020204020204" pitchFamily="34" charset="-122"/>
                <a:ea typeface="微软雅黑" panose="020B0503020204020204" pitchFamily="34" charset="-122"/>
              </a:rPr>
              <a:t>Theory</a:t>
            </a:r>
            <a:endParaRPr lang="en-US" altLang="zh-CN" sz="2800" b="1" dirty="0">
              <a:solidFill>
                <a:srgbClr val="1181B3"/>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custDataLst>
              <p:tags r:id="rId1"/>
            </p:custDataLst>
          </p:nvPr>
        </p:nvPicPr>
        <p:blipFill>
          <a:blip r:embed="rId2"/>
          <a:stretch>
            <a:fillRect/>
          </a:stretch>
        </p:blipFill>
        <p:spPr>
          <a:xfrm>
            <a:off x="3234690" y="1233170"/>
            <a:ext cx="5722620" cy="2712720"/>
          </a:xfrm>
          <a:prstGeom prst="rect">
            <a:avLst/>
          </a:prstGeom>
        </p:spPr>
      </p:pic>
      <p:sp>
        <p:nvSpPr>
          <p:cNvPr id="4" name="文本框 3"/>
          <p:cNvSpPr txBox="1"/>
          <p:nvPr/>
        </p:nvSpPr>
        <p:spPr>
          <a:xfrm>
            <a:off x="645795" y="798830"/>
            <a:ext cx="6096000" cy="368300"/>
          </a:xfrm>
          <a:prstGeom prst="rect">
            <a:avLst/>
          </a:prstGeom>
          <a:noFill/>
        </p:spPr>
        <p:txBody>
          <a:bodyPr wrap="square" rtlCol="0" anchor="t">
            <a:spAutoFit/>
          </a:bodyPr>
          <a:p>
            <a:r>
              <a:rPr lang="zh-CN" altLang="en-US"/>
              <a:t>z为一维时，</a:t>
            </a:r>
            <a:r>
              <a:rPr lang="en-US" altLang="zh-CN"/>
              <a:t>S</a:t>
            </a:r>
            <a:r>
              <a:rPr lang="zh-CN" altLang="en-US"/>
              <a:t>与</a:t>
            </a:r>
            <a:r>
              <a:rPr lang="en-US" altLang="zh-CN"/>
              <a:t>T</a:t>
            </a:r>
            <a:r>
              <a:rPr lang="zh-CN" altLang="en-US"/>
              <a:t>的定义：</a:t>
            </a:r>
            <a:endParaRPr lang="zh-CN" altLang="en-US"/>
          </a:p>
        </p:txBody>
      </p:sp>
      <p:grpSp>
        <p:nvGrpSpPr>
          <p:cNvPr id="5" name="组合 4"/>
          <p:cNvGrpSpPr/>
          <p:nvPr/>
        </p:nvGrpSpPr>
        <p:grpSpPr>
          <a:xfrm>
            <a:off x="981710" y="4011930"/>
            <a:ext cx="10025380" cy="645160"/>
            <a:chOff x="1546" y="6318"/>
            <a:chExt cx="15788" cy="1016"/>
          </a:xfrm>
        </p:grpSpPr>
        <p:sp>
          <p:nvSpPr>
            <p:cNvPr id="6" name="文本框 5"/>
            <p:cNvSpPr txBox="1"/>
            <p:nvPr/>
          </p:nvSpPr>
          <p:spPr>
            <a:xfrm>
              <a:off x="1546" y="6318"/>
              <a:ext cx="15788" cy="1016"/>
            </a:xfrm>
            <a:prstGeom prst="rect">
              <a:avLst/>
            </a:prstGeom>
            <a:noFill/>
          </p:spPr>
          <p:txBody>
            <a:bodyPr wrap="square" rtlCol="0" anchor="t">
              <a:spAutoFit/>
            </a:bodyPr>
            <a:p>
              <a:r>
                <a:rPr lang="zh-CN" altLang="en-US"/>
                <a:t>对于两个环境的任何非负概率函数p和q，Diversity Shift</a:t>
              </a:r>
              <a:r>
                <a:rPr lang="en-US" altLang="zh-CN"/>
                <a:t>       </a:t>
              </a:r>
              <a:r>
                <a:rPr lang="zh-CN" altLang="en-US"/>
                <a:t>和Correlation Shift</a:t>
              </a:r>
              <a:r>
                <a:rPr lang="en-US" altLang="zh-CN"/>
                <a:t>       </a:t>
              </a:r>
              <a:r>
                <a:rPr lang="zh-CN" altLang="en-US"/>
                <a:t>总是有界于0和1之间（即</a:t>
              </a:r>
              <a:r>
                <a:rPr lang="en-US" altLang="zh-CN"/>
                <a:t>[0, 1]</a:t>
              </a:r>
              <a:r>
                <a:rPr lang="zh-CN" altLang="en-US"/>
                <a:t>）。</a:t>
              </a:r>
              <a:endParaRPr lang="zh-CN" altLang="en-US"/>
            </a:p>
          </p:txBody>
        </p:sp>
        <p:pic>
          <p:nvPicPr>
            <p:cNvPr id="8" name="图片 7"/>
            <p:cNvPicPr>
              <a:picLocks noChangeAspect="1"/>
            </p:cNvPicPr>
            <p:nvPr>
              <p:custDataLst>
                <p:tags r:id="rId3"/>
              </p:custDataLst>
            </p:nvPr>
          </p:nvPicPr>
          <p:blipFill>
            <a:blip r:embed="rId4"/>
            <a:stretch>
              <a:fillRect/>
            </a:stretch>
          </p:blipFill>
          <p:spPr>
            <a:xfrm>
              <a:off x="10409" y="6421"/>
              <a:ext cx="552" cy="374"/>
            </a:xfrm>
            <a:prstGeom prst="rect">
              <a:avLst/>
            </a:prstGeom>
          </p:spPr>
        </p:pic>
        <p:pic>
          <p:nvPicPr>
            <p:cNvPr id="9" name="图片 8"/>
            <p:cNvPicPr>
              <a:picLocks noChangeAspect="1"/>
            </p:cNvPicPr>
            <p:nvPr>
              <p:custDataLst>
                <p:tags r:id="rId5"/>
              </p:custDataLst>
            </p:nvPr>
          </p:nvPicPr>
          <p:blipFill>
            <a:blip r:embed="rId6"/>
            <a:stretch>
              <a:fillRect/>
            </a:stretch>
          </p:blipFill>
          <p:spPr>
            <a:xfrm>
              <a:off x="13934" y="6421"/>
              <a:ext cx="580" cy="373"/>
            </a:xfrm>
            <a:prstGeom prst="rect">
              <a:avLst/>
            </a:prstGeom>
          </p:spPr>
        </p:pic>
      </p:grpSp>
      <p:pic>
        <p:nvPicPr>
          <p:cNvPr id="12" name="图片 11"/>
          <p:cNvPicPr>
            <a:picLocks noChangeAspect="1"/>
          </p:cNvPicPr>
          <p:nvPr>
            <p:custDataLst>
              <p:tags r:id="rId7"/>
            </p:custDataLst>
          </p:nvPr>
        </p:nvPicPr>
        <p:blipFill>
          <a:blip r:embed="rId8"/>
          <a:stretch>
            <a:fillRect/>
          </a:stretch>
        </p:blipFill>
        <p:spPr>
          <a:xfrm>
            <a:off x="2182495" y="4831715"/>
            <a:ext cx="4493260" cy="1071880"/>
          </a:xfrm>
          <a:prstGeom prst="rect">
            <a:avLst/>
          </a:prstGeom>
        </p:spPr>
      </p:pic>
      <p:cxnSp>
        <p:nvCxnSpPr>
          <p:cNvPr id="17" name="直接箭头连接符 16"/>
          <p:cNvCxnSpPr/>
          <p:nvPr/>
        </p:nvCxnSpPr>
        <p:spPr>
          <a:xfrm>
            <a:off x="4123690" y="5734685"/>
            <a:ext cx="0" cy="2755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103880" y="6078220"/>
            <a:ext cx="2161540" cy="306705"/>
          </a:xfrm>
          <a:prstGeom prst="rect">
            <a:avLst/>
          </a:prstGeom>
          <a:noFill/>
        </p:spPr>
        <p:txBody>
          <a:bodyPr wrap="square" rtlCol="0" anchor="t">
            <a:spAutoFit/>
          </a:bodyPr>
          <a:p>
            <a:r>
              <a:rPr lang="zh-CN" altLang="en-US" sz="1400"/>
              <a:t>作为调节被积函数的系数</a:t>
            </a:r>
            <a:endParaRPr lang="zh-CN" altLang="en-US" sz="1400"/>
          </a:p>
        </p:txBody>
      </p:sp>
      <p:pic>
        <p:nvPicPr>
          <p:cNvPr id="7" name="图片 6"/>
          <p:cNvPicPr>
            <a:picLocks noChangeAspect="1"/>
          </p:cNvPicPr>
          <p:nvPr>
            <p:custDataLst>
              <p:tags r:id="rId9"/>
            </p:custDataLst>
          </p:nvPr>
        </p:nvPicPr>
        <p:blipFill>
          <a:blip r:embed="rId10"/>
          <a:stretch>
            <a:fillRect/>
          </a:stretch>
        </p:blipFill>
        <p:spPr>
          <a:xfrm>
            <a:off x="7731760" y="4657090"/>
            <a:ext cx="3362325" cy="327025"/>
          </a:xfrm>
          <a:prstGeom prst="rect">
            <a:avLst/>
          </a:prstGeom>
        </p:spPr>
      </p:pic>
      <p:cxnSp>
        <p:nvCxnSpPr>
          <p:cNvPr id="10" name="直接箭头连接符 9"/>
          <p:cNvCxnSpPr/>
          <p:nvPr/>
        </p:nvCxnSpPr>
        <p:spPr>
          <a:xfrm flipV="1">
            <a:off x="5065395" y="4772025"/>
            <a:ext cx="2562860" cy="3067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custDataLst>
              <p:tags r:id="rId11"/>
            </p:custDataLst>
          </p:nvPr>
        </p:nvPicPr>
        <p:blipFill>
          <a:blip r:embed="rId12"/>
          <a:stretch>
            <a:fillRect/>
          </a:stretch>
        </p:blipFill>
        <p:spPr>
          <a:xfrm>
            <a:off x="7833360" y="5534025"/>
            <a:ext cx="3937000" cy="1323975"/>
          </a:xfrm>
          <a:prstGeom prst="rect">
            <a:avLst/>
          </a:prstGeom>
        </p:spPr>
      </p:pic>
      <p:cxnSp>
        <p:nvCxnSpPr>
          <p:cNvPr id="14" name="直接箭头连接符 13"/>
          <p:cNvCxnSpPr/>
          <p:nvPr/>
        </p:nvCxnSpPr>
        <p:spPr>
          <a:xfrm>
            <a:off x="6402070" y="5712460"/>
            <a:ext cx="1431290" cy="265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advClick="0" advTm="2000"/>
    </mc:Choice>
    <mc:Fallback>
      <p:transition advClick="0" advTm="2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646041" y="298533"/>
            <a:ext cx="1414556" cy="337529"/>
            <a:chOff x="668068" y="202823"/>
            <a:chExt cx="1414556" cy="337529"/>
          </a:xfrm>
          <a:solidFill>
            <a:srgbClr val="0F74A1"/>
          </a:solidFill>
        </p:grpSpPr>
        <p:sp>
          <p:nvSpPr>
            <p:cNvPr id="33" name="箭头: V 形 32"/>
            <p:cNvSpPr/>
            <p:nvPr/>
          </p:nvSpPr>
          <p:spPr>
            <a:xfrm>
              <a:off x="668068" y="202823"/>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7" name="箭头: V 形 36"/>
            <p:cNvSpPr/>
            <p:nvPr/>
          </p:nvSpPr>
          <p:spPr>
            <a:xfrm>
              <a:off x="1003739" y="202823"/>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8" name="箭头: V 形 37"/>
            <p:cNvSpPr/>
            <p:nvPr/>
          </p:nvSpPr>
          <p:spPr>
            <a:xfrm>
              <a:off x="1335082"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sp>
          <p:nvSpPr>
            <p:cNvPr id="39" name="箭头: V 形 38"/>
            <p:cNvSpPr/>
            <p:nvPr/>
          </p:nvSpPr>
          <p:spPr>
            <a:xfrm>
              <a:off x="1670753"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F74A1"/>
                </a:solidFill>
              </a:endParaRPr>
            </a:p>
          </p:txBody>
        </p:sp>
      </p:grpSp>
      <p:sp>
        <p:nvSpPr>
          <p:cNvPr id="2" name="矩形 1"/>
          <p:cNvSpPr/>
          <p:nvPr/>
        </p:nvSpPr>
        <p:spPr>
          <a:xfrm>
            <a:off x="2185393" y="210515"/>
            <a:ext cx="1445260" cy="521970"/>
          </a:xfrm>
          <a:prstGeom prst="rect">
            <a:avLst/>
          </a:prstGeom>
        </p:spPr>
        <p:txBody>
          <a:bodyPr wrap="none">
            <a:spAutoFit/>
          </a:bodyPr>
          <a:lstStyle/>
          <a:p>
            <a:pPr algn="ctr"/>
            <a:r>
              <a:rPr lang="en-US" altLang="zh-CN" sz="2800" b="1" dirty="0">
                <a:solidFill>
                  <a:srgbClr val="1181B3"/>
                </a:solidFill>
                <a:latin typeface="微软雅黑" panose="020B0503020204020204" pitchFamily="34" charset="-122"/>
                <a:ea typeface="微软雅黑" panose="020B0503020204020204" pitchFamily="34" charset="-122"/>
              </a:rPr>
              <a:t>Theory</a:t>
            </a:r>
            <a:endParaRPr lang="en-US" altLang="zh-CN" sz="2800" b="1" dirty="0">
              <a:solidFill>
                <a:srgbClr val="1181B3"/>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45795" y="798830"/>
            <a:ext cx="6096000" cy="368300"/>
          </a:xfrm>
          <a:prstGeom prst="rect">
            <a:avLst/>
          </a:prstGeom>
          <a:noFill/>
        </p:spPr>
        <p:txBody>
          <a:bodyPr wrap="square" rtlCol="0" anchor="t">
            <a:spAutoFit/>
          </a:bodyPr>
          <a:p>
            <a:r>
              <a:rPr lang="en-US" altLang="zh-CN"/>
              <a:t>But</a:t>
            </a:r>
            <a:r>
              <a:rPr lang="zh-CN" altLang="en-US"/>
              <a:t>，</a:t>
            </a:r>
            <a:r>
              <a:rPr lang="zh-CN"/>
              <a:t>实际如何判别：</a:t>
            </a:r>
            <a:endParaRPr lang="zh-CN"/>
          </a:p>
        </p:txBody>
      </p:sp>
      <p:pic>
        <p:nvPicPr>
          <p:cNvPr id="7" name="图片 6"/>
          <p:cNvPicPr>
            <a:picLocks noChangeAspect="1"/>
          </p:cNvPicPr>
          <p:nvPr>
            <p:custDataLst>
              <p:tags r:id="rId1"/>
            </p:custDataLst>
          </p:nvPr>
        </p:nvPicPr>
        <p:blipFill>
          <a:blip r:embed="rId2"/>
          <a:stretch>
            <a:fillRect/>
          </a:stretch>
        </p:blipFill>
        <p:spPr>
          <a:xfrm>
            <a:off x="5153025" y="1678305"/>
            <a:ext cx="980440" cy="245110"/>
          </a:xfrm>
          <a:prstGeom prst="rect">
            <a:avLst/>
          </a:prstGeom>
        </p:spPr>
      </p:pic>
      <p:grpSp>
        <p:nvGrpSpPr>
          <p:cNvPr id="11" name="组合 10"/>
          <p:cNvGrpSpPr/>
          <p:nvPr/>
        </p:nvGrpSpPr>
        <p:grpSpPr>
          <a:xfrm>
            <a:off x="1057910" y="3505835"/>
            <a:ext cx="4554220" cy="368054"/>
            <a:chOff x="5501" y="2017"/>
            <a:chExt cx="7045" cy="565"/>
          </a:xfrm>
        </p:grpSpPr>
        <p:pic>
          <p:nvPicPr>
            <p:cNvPr id="5" name="图片 4"/>
            <p:cNvPicPr>
              <a:picLocks noChangeAspect="1"/>
            </p:cNvPicPr>
            <p:nvPr>
              <p:custDataLst>
                <p:tags r:id="rId3"/>
              </p:custDataLst>
            </p:nvPr>
          </p:nvPicPr>
          <p:blipFill>
            <a:blip r:embed="rId4"/>
            <a:stretch>
              <a:fillRect/>
            </a:stretch>
          </p:blipFill>
          <p:spPr>
            <a:xfrm>
              <a:off x="7305" y="2063"/>
              <a:ext cx="5241" cy="503"/>
            </a:xfrm>
            <a:prstGeom prst="rect">
              <a:avLst/>
            </a:prstGeom>
          </p:spPr>
        </p:pic>
        <p:sp>
          <p:nvSpPr>
            <p:cNvPr id="10" name="文本框 9"/>
            <p:cNvSpPr txBox="1"/>
            <p:nvPr/>
          </p:nvSpPr>
          <p:spPr>
            <a:xfrm>
              <a:off x="5501" y="2017"/>
              <a:ext cx="2628" cy="565"/>
            </a:xfrm>
            <a:prstGeom prst="rect">
              <a:avLst/>
            </a:prstGeom>
            <a:noFill/>
          </p:spPr>
          <p:txBody>
            <a:bodyPr wrap="square" rtlCol="0" anchor="t">
              <a:spAutoFit/>
            </a:bodyPr>
            <a:p>
              <a:pPr marL="285750" indent="-285750">
                <a:buFont typeface="Wingdings" panose="05000000000000000000" charset="0"/>
                <a:buChar char="Ø"/>
              </a:pPr>
              <a:r>
                <a:rPr lang="zh-CN" altLang="en-US"/>
                <a:t>最小化</a:t>
              </a:r>
              <a:endParaRPr lang="zh-CN" altLang="en-US"/>
            </a:p>
          </p:txBody>
        </p:sp>
      </p:grpSp>
      <p:sp>
        <p:nvSpPr>
          <p:cNvPr id="13" name="文本框 12"/>
          <p:cNvSpPr txBox="1"/>
          <p:nvPr/>
        </p:nvSpPr>
        <p:spPr>
          <a:xfrm>
            <a:off x="1139190" y="1167130"/>
            <a:ext cx="6096000" cy="398780"/>
          </a:xfrm>
          <a:prstGeom prst="rect">
            <a:avLst/>
          </a:prstGeom>
          <a:noFill/>
        </p:spPr>
        <p:txBody>
          <a:bodyPr wrap="square" rtlCol="0" anchor="t">
            <a:spAutoFit/>
          </a:bodyPr>
          <a:p>
            <a:pPr marL="285750" indent="-285750">
              <a:buFont typeface="Wingdings" panose="05000000000000000000" charset="0"/>
              <a:buChar char="Ø"/>
            </a:pPr>
            <a:r>
              <a:rPr lang="zh-CN" altLang="en-US"/>
              <a:t>训练神经网络来</a:t>
            </a:r>
            <a:r>
              <a:rPr lang="en-US" altLang="zh-CN" sz="2000" dirty="0">
                <a:solidFill>
                  <a:srgbClr val="0F74A1"/>
                </a:solidFill>
                <a:latin typeface="微软雅黑" panose="020B0503020204020204" pitchFamily="34" charset="-122"/>
                <a:ea typeface="微软雅黑" panose="020B0503020204020204" pitchFamily="34" charset="-122"/>
                <a:cs typeface="微软雅黑" panose="020B0503020204020204" pitchFamily="34" charset="-122"/>
              </a:rPr>
              <a:t>区分环境</a:t>
            </a:r>
            <a:r>
              <a:rPr lang="zh-CN" altLang="en-US" sz="1800"/>
              <a:t>（   </a:t>
            </a:r>
            <a:r>
              <a:rPr lang="en-US" altLang="zh-CN" sz="1800"/>
              <a:t> </a:t>
            </a:r>
            <a:r>
              <a:rPr lang="zh-CN" altLang="en-US" sz="1800"/>
              <a:t>和 </a:t>
            </a:r>
            <a:r>
              <a:rPr lang="en-US" altLang="zh-CN" sz="1800"/>
              <a:t> </a:t>
            </a:r>
            <a:r>
              <a:rPr lang="zh-CN" altLang="en-US" sz="1800"/>
              <a:t>  ）：</a:t>
            </a:r>
            <a:endParaRPr lang="zh-CN" altLang="en-US" sz="2000" dirty="0">
              <a:solidFill>
                <a:srgbClr val="0F74A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4" name="图片 13"/>
          <p:cNvPicPr>
            <a:picLocks noChangeAspect="1"/>
          </p:cNvPicPr>
          <p:nvPr>
            <p:custDataLst>
              <p:tags r:id="rId5"/>
            </p:custDataLst>
          </p:nvPr>
        </p:nvPicPr>
        <p:blipFill>
          <a:blip r:embed="rId6"/>
          <a:srcRect t="5470"/>
          <a:stretch>
            <a:fillRect/>
          </a:stretch>
        </p:blipFill>
        <p:spPr>
          <a:xfrm>
            <a:off x="4365625" y="1268095"/>
            <a:ext cx="272415" cy="274320"/>
          </a:xfrm>
          <a:prstGeom prst="rect">
            <a:avLst/>
          </a:prstGeom>
        </p:spPr>
      </p:pic>
      <p:pic>
        <p:nvPicPr>
          <p:cNvPr id="15" name="图片 14"/>
          <p:cNvPicPr>
            <a:picLocks noChangeAspect="1"/>
          </p:cNvPicPr>
          <p:nvPr>
            <p:custDataLst>
              <p:tags r:id="rId7"/>
            </p:custDataLst>
          </p:nvPr>
        </p:nvPicPr>
        <p:blipFill>
          <a:blip r:embed="rId8"/>
          <a:stretch>
            <a:fillRect/>
          </a:stretch>
        </p:blipFill>
        <p:spPr>
          <a:xfrm>
            <a:off x="4872355" y="1272540"/>
            <a:ext cx="221615" cy="260985"/>
          </a:xfrm>
          <a:prstGeom prst="rect">
            <a:avLst/>
          </a:prstGeom>
        </p:spPr>
      </p:pic>
      <p:cxnSp>
        <p:nvCxnSpPr>
          <p:cNvPr id="16" name="直接箭头连接符 15"/>
          <p:cNvCxnSpPr/>
          <p:nvPr/>
        </p:nvCxnSpPr>
        <p:spPr>
          <a:xfrm flipH="1">
            <a:off x="4638040" y="2065655"/>
            <a:ext cx="974090" cy="1873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custDataLst>
              <p:tags r:id="rId9"/>
            </p:custDataLst>
          </p:nvPr>
        </p:nvCxnSpPr>
        <p:spPr>
          <a:xfrm>
            <a:off x="5612130" y="2065020"/>
            <a:ext cx="1024255" cy="1581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 name="图片 19"/>
          <p:cNvPicPr>
            <a:picLocks noChangeAspect="1"/>
          </p:cNvPicPr>
          <p:nvPr>
            <p:custDataLst>
              <p:tags r:id="rId10"/>
            </p:custDataLst>
          </p:nvPr>
        </p:nvPicPr>
        <p:blipFill>
          <a:blip r:embed="rId11"/>
          <a:srcRect l="707" t="24495"/>
          <a:stretch>
            <a:fillRect/>
          </a:stretch>
        </p:blipFill>
        <p:spPr>
          <a:xfrm>
            <a:off x="2805430" y="2395220"/>
            <a:ext cx="2806700" cy="248920"/>
          </a:xfrm>
          <a:prstGeom prst="rect">
            <a:avLst/>
          </a:prstGeom>
        </p:spPr>
      </p:pic>
      <p:pic>
        <p:nvPicPr>
          <p:cNvPr id="21" name="图片 20"/>
          <p:cNvPicPr>
            <a:picLocks noChangeAspect="1"/>
          </p:cNvPicPr>
          <p:nvPr>
            <p:custDataLst>
              <p:tags r:id="rId12"/>
            </p:custDataLst>
          </p:nvPr>
        </p:nvPicPr>
        <p:blipFill>
          <a:blip r:embed="rId13"/>
          <a:stretch>
            <a:fillRect/>
          </a:stretch>
        </p:blipFill>
        <p:spPr>
          <a:xfrm>
            <a:off x="5935980" y="2388870"/>
            <a:ext cx="2831465" cy="240030"/>
          </a:xfrm>
          <a:prstGeom prst="rect">
            <a:avLst/>
          </a:prstGeom>
        </p:spPr>
      </p:pic>
      <p:grpSp>
        <p:nvGrpSpPr>
          <p:cNvPr id="30" name="组合 29"/>
          <p:cNvGrpSpPr/>
          <p:nvPr/>
        </p:nvGrpSpPr>
        <p:grpSpPr>
          <a:xfrm>
            <a:off x="4365625" y="2863850"/>
            <a:ext cx="6096000" cy="368300"/>
            <a:chOff x="4692" y="4490"/>
            <a:chExt cx="9600" cy="580"/>
          </a:xfrm>
        </p:grpSpPr>
        <p:sp>
          <p:nvSpPr>
            <p:cNvPr id="26" name="文本框 25"/>
            <p:cNvSpPr txBox="1"/>
            <p:nvPr/>
          </p:nvSpPr>
          <p:spPr>
            <a:xfrm>
              <a:off x="4692" y="4490"/>
              <a:ext cx="9600" cy="580"/>
            </a:xfrm>
            <a:prstGeom prst="rect">
              <a:avLst/>
            </a:prstGeom>
            <a:noFill/>
          </p:spPr>
          <p:txBody>
            <a:bodyPr wrap="square" rtlCol="0" anchor="t">
              <a:spAutoFit/>
            </a:bodyPr>
            <a:p>
              <a:r>
                <a:rPr lang="en-US" altLang="zh-CN"/>
                <a:t>  </a:t>
              </a:r>
              <a:r>
                <a:rPr lang="zh-CN" altLang="en-US"/>
                <a:t> 是从</a:t>
              </a:r>
              <a:r>
                <a:rPr lang="en-US" altLang="zh-CN"/>
                <a:t>    </a:t>
              </a:r>
              <a:r>
                <a:rPr lang="zh-CN" altLang="en-US"/>
                <a:t>中学习到的表征</a:t>
              </a:r>
              <a:r>
                <a:rPr lang="en-US" altLang="zh-CN"/>
                <a:t>   </a:t>
              </a:r>
              <a:endParaRPr lang="en-US" altLang="zh-CN"/>
            </a:p>
          </p:txBody>
        </p:sp>
        <p:pic>
          <p:nvPicPr>
            <p:cNvPr id="27" name="图片 26"/>
            <p:cNvPicPr>
              <a:picLocks noChangeAspect="1"/>
            </p:cNvPicPr>
            <p:nvPr>
              <p:custDataLst>
                <p:tags r:id="rId14"/>
              </p:custDataLst>
            </p:nvPr>
          </p:nvPicPr>
          <p:blipFill>
            <a:blip r:embed="rId15"/>
            <a:stretch>
              <a:fillRect/>
            </a:stretch>
          </p:blipFill>
          <p:spPr>
            <a:xfrm>
              <a:off x="4814" y="4624"/>
              <a:ext cx="276" cy="312"/>
            </a:xfrm>
            <a:prstGeom prst="rect">
              <a:avLst/>
            </a:prstGeom>
          </p:spPr>
        </p:pic>
        <p:pic>
          <p:nvPicPr>
            <p:cNvPr id="28" name="图片 27"/>
            <p:cNvPicPr>
              <a:picLocks noChangeAspect="1"/>
            </p:cNvPicPr>
            <p:nvPr>
              <p:custDataLst>
                <p:tags r:id="rId16"/>
              </p:custDataLst>
            </p:nvPr>
          </p:nvPicPr>
          <p:blipFill>
            <a:blip r:embed="rId17"/>
            <a:stretch>
              <a:fillRect/>
            </a:stretch>
          </p:blipFill>
          <p:spPr>
            <a:xfrm>
              <a:off x="5859" y="4624"/>
              <a:ext cx="324" cy="312"/>
            </a:xfrm>
            <a:prstGeom prst="rect">
              <a:avLst/>
            </a:prstGeom>
          </p:spPr>
        </p:pic>
      </p:grpSp>
      <p:cxnSp>
        <p:nvCxnSpPr>
          <p:cNvPr id="31" name="直接箭头连接符 30"/>
          <p:cNvCxnSpPr/>
          <p:nvPr/>
        </p:nvCxnSpPr>
        <p:spPr>
          <a:xfrm>
            <a:off x="3301365" y="3816985"/>
            <a:ext cx="589915" cy="246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H="1">
            <a:off x="4334510" y="3787775"/>
            <a:ext cx="727710" cy="2755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4" name="图片 33"/>
          <p:cNvPicPr>
            <a:picLocks noChangeAspect="1"/>
          </p:cNvPicPr>
          <p:nvPr>
            <p:custDataLst>
              <p:tags r:id="rId18"/>
            </p:custDataLst>
          </p:nvPr>
        </p:nvPicPr>
        <p:blipFill>
          <a:blip r:embed="rId19"/>
          <a:stretch>
            <a:fillRect/>
          </a:stretch>
        </p:blipFill>
        <p:spPr>
          <a:xfrm>
            <a:off x="3589020" y="4112895"/>
            <a:ext cx="1196340" cy="274320"/>
          </a:xfrm>
          <a:prstGeom prst="rect">
            <a:avLst/>
          </a:prstGeom>
        </p:spPr>
      </p:pic>
      <p:sp>
        <p:nvSpPr>
          <p:cNvPr id="35" name="文本框 34"/>
          <p:cNvSpPr txBox="1"/>
          <p:nvPr/>
        </p:nvSpPr>
        <p:spPr>
          <a:xfrm>
            <a:off x="1313180" y="4560570"/>
            <a:ext cx="9357360" cy="368300"/>
          </a:xfrm>
          <a:prstGeom prst="rect">
            <a:avLst/>
          </a:prstGeom>
          <a:noFill/>
        </p:spPr>
        <p:txBody>
          <a:bodyPr wrap="square" rtlCol="0" anchor="t">
            <a:spAutoFit/>
          </a:bodyPr>
          <a:p>
            <a:r>
              <a:rPr lang="zh-CN" altLang="en-US"/>
              <a:t>迫使g提取那些与Y的联合分布中的不变特征，以便h能够做出合理准确的预测。</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2000"/>
    </mc:Choice>
    <mc:Fallback>
      <p:transition advClick="0" advTm="2000"/>
    </mc:Fallback>
  </mc:AlternateContent>
</p:sld>
</file>

<file path=ppt/tags/tag1.xml><?xml version="1.0" encoding="utf-8"?>
<p:tagLst xmlns:p="http://schemas.openxmlformats.org/presentationml/2006/main">
  <p:tag name="KSO_WM_UNIT_PLACING_PICTURE_USER_VIEWPORT" val="{&quot;height&quot;:3816,&quot;width&quot;:3552}"/>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 name="KSO_WM_UNIT_PLACING_PICTURE_USER_VIEWPORT" val="{&quot;height&quot;:4272,&quot;width&quot;:9012}"/>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COMMONDATA" val="eyJoZGlkIjoiOTUzMTczMTQ2YWEwNTdjMzgxZTFhOTFiYjhiOTMwNzUifQ=="/>
  <p:tag name="KSO_WPP_MARK_KEY" val="9b906dc7-3b1b-47e6-b576-14519d771410"/>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3773</Words>
  <Application>WPS 演示</Application>
  <PresentationFormat>宽屏</PresentationFormat>
  <Paragraphs>233</Paragraphs>
  <Slides>18</Slides>
  <Notes>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18</vt:i4>
      </vt:variant>
    </vt:vector>
  </HeadingPairs>
  <TitlesOfParts>
    <vt:vector size="33" baseType="lpstr">
      <vt:lpstr>Arial</vt:lpstr>
      <vt:lpstr>宋体</vt:lpstr>
      <vt:lpstr>Wingdings</vt:lpstr>
      <vt:lpstr>Times New Roman</vt:lpstr>
      <vt:lpstr>微软雅黑</vt:lpstr>
      <vt:lpstr>Verdana</vt:lpstr>
      <vt:lpstr>Calibri</vt:lpstr>
      <vt:lpstr>方正小标宋简体</vt:lpstr>
      <vt:lpstr>微软雅黑 Light</vt:lpstr>
      <vt:lpstr>Cambria Math</vt:lpstr>
      <vt:lpstr>Wingdings</vt:lpstr>
      <vt:lpstr>Arial Unicode MS</vt:lpstr>
      <vt:lpstr>等线 Light</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²⁰⁰¹</cp:lastModifiedBy>
  <cp:revision>79</cp:revision>
  <dcterms:created xsi:type="dcterms:W3CDTF">2021-07-04T03:08:00Z</dcterms:created>
  <dcterms:modified xsi:type="dcterms:W3CDTF">2023-04-14T08:55:31Z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A3A0DACC9E0D4A868C8BB10598793D45</vt:lpwstr>
  </property>
  <property fmtid="{D5CDD505-2E9C-101B-9397-08002B2CF9AE}" pid="3" name="KSOProductBuildVer">
    <vt:lpwstr>2052-11.1.0.14036</vt:lpwstr>
  </property>
</Properties>
</file>