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3"/>
  </p:notesMasterIdLst>
  <p:sldIdLst>
    <p:sldId id="292" r:id="rId6"/>
    <p:sldId id="294" r:id="rId7"/>
    <p:sldId id="328" r:id="rId8"/>
    <p:sldId id="333" r:id="rId9"/>
    <p:sldId id="329" r:id="rId10"/>
    <p:sldId id="330" r:id="rId11"/>
    <p:sldId id="331" r:id="rId12"/>
    <p:sldId id="336" r:id="rId13"/>
    <p:sldId id="332" r:id="rId14"/>
    <p:sldId id="334" r:id="rId15"/>
    <p:sldId id="335" r:id="rId16"/>
    <p:sldId id="337" r:id="rId17"/>
    <p:sldId id="338" r:id="rId18"/>
    <p:sldId id="339" r:id="rId19"/>
    <p:sldId id="340" r:id="rId20"/>
    <p:sldId id="341" r:id="rId21"/>
    <p:sldId id="29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8" autoAdjust="0"/>
  </p:normalViewPr>
  <p:slideViewPr>
    <p:cSldViewPr snapToGrid="0">
      <p:cViewPr varScale="1">
        <p:scale>
          <a:sx n="133" d="100"/>
          <a:sy n="133" d="100"/>
        </p:scale>
        <p:origin x="1649" y="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0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1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1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5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rgbClr val="4D5156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5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4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7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2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2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0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2023/4/14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2023/4/14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2023/4/14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hyperlink" Target="https://marketplace.visualstudio.com/items?itemName=ms-vscode-remote.remote-s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-remote.remote-contain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58062" y="2827948"/>
            <a:ext cx="3560398" cy="61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组内工作站使用指南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7800480" y="2877103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828022" y="3486245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57" name="任意多边形 56"/>
          <p:cNvSpPr/>
          <p:nvPr/>
        </p:nvSpPr>
        <p:spPr>
          <a:xfrm>
            <a:off x="6502110" y="588516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8" name="梯形 94"/>
          <p:cNvSpPr/>
          <p:nvPr/>
        </p:nvSpPr>
        <p:spPr>
          <a:xfrm>
            <a:off x="7094683" y="628475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53413 h 353413"/>
              <a:gd name="connsiteX1" fmla="*/ 239563 w 941065"/>
              <a:gd name="connsiteY1" fmla="*/ 0 h 353413"/>
              <a:gd name="connsiteX2" fmla="*/ 672928 w 941065"/>
              <a:gd name="connsiteY2" fmla="*/ 47626 h 353413"/>
              <a:gd name="connsiteX3" fmla="*/ 941065 w 941065"/>
              <a:gd name="connsiteY3" fmla="*/ 353413 h 353413"/>
              <a:gd name="connsiteX4" fmla="*/ 0 w 941065"/>
              <a:gd name="connsiteY4" fmla="*/ 353413 h 353413"/>
              <a:gd name="connsiteX0" fmla="*/ 0 w 941065"/>
              <a:gd name="connsiteY0" fmla="*/ 372463 h 372463"/>
              <a:gd name="connsiteX1" fmla="*/ 191938 w 941065"/>
              <a:gd name="connsiteY1" fmla="*/ 0 h 372463"/>
              <a:gd name="connsiteX2" fmla="*/ 672928 w 941065"/>
              <a:gd name="connsiteY2" fmla="*/ 66676 h 372463"/>
              <a:gd name="connsiteX3" fmla="*/ 941065 w 941065"/>
              <a:gd name="connsiteY3" fmla="*/ 372463 h 372463"/>
              <a:gd name="connsiteX4" fmla="*/ 0 w 941065"/>
              <a:gd name="connsiteY4" fmla="*/ 372463 h 372463"/>
              <a:gd name="connsiteX0" fmla="*/ 0 w 941065"/>
              <a:gd name="connsiteY0" fmla="*/ 381988 h 381988"/>
              <a:gd name="connsiteX1" fmla="*/ 201463 w 941065"/>
              <a:gd name="connsiteY1" fmla="*/ 0 h 381988"/>
              <a:gd name="connsiteX2" fmla="*/ 672928 w 941065"/>
              <a:gd name="connsiteY2" fmla="*/ 76201 h 381988"/>
              <a:gd name="connsiteX3" fmla="*/ 941065 w 941065"/>
              <a:gd name="connsiteY3" fmla="*/ 381988 h 381988"/>
              <a:gd name="connsiteX4" fmla="*/ 0 w 941065"/>
              <a:gd name="connsiteY4" fmla="*/ 381988 h 381988"/>
              <a:gd name="connsiteX0" fmla="*/ 0 w 941065"/>
              <a:gd name="connsiteY0" fmla="*/ 305787 h 305787"/>
              <a:gd name="connsiteX1" fmla="*/ 296713 w 941065"/>
              <a:gd name="connsiteY1" fmla="*/ 52387 h 305787"/>
              <a:gd name="connsiteX2" fmla="*/ 672928 w 941065"/>
              <a:gd name="connsiteY2" fmla="*/ 0 h 305787"/>
              <a:gd name="connsiteX3" fmla="*/ 941065 w 941065"/>
              <a:gd name="connsiteY3" fmla="*/ 305787 h 305787"/>
              <a:gd name="connsiteX4" fmla="*/ 0 w 941065"/>
              <a:gd name="connsiteY4" fmla="*/ 305787 h 305787"/>
              <a:gd name="connsiteX0" fmla="*/ 0 w 941065"/>
              <a:gd name="connsiteY0" fmla="*/ 384369 h 384369"/>
              <a:gd name="connsiteX1" fmla="*/ 196701 w 941065"/>
              <a:gd name="connsiteY1" fmla="*/ 0 h 384369"/>
              <a:gd name="connsiteX2" fmla="*/ 672928 w 941065"/>
              <a:gd name="connsiteY2" fmla="*/ 78582 h 384369"/>
              <a:gd name="connsiteX3" fmla="*/ 941065 w 941065"/>
              <a:gd name="connsiteY3" fmla="*/ 384369 h 384369"/>
              <a:gd name="connsiteX4" fmla="*/ 0 w 941065"/>
              <a:gd name="connsiteY4" fmla="*/ 384369 h 384369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41984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2381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1" name="梯形 94"/>
          <p:cNvSpPr/>
          <p:nvPr/>
        </p:nvSpPr>
        <p:spPr>
          <a:xfrm>
            <a:off x="5894000" y="628475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53413 h 353413"/>
              <a:gd name="connsiteX1" fmla="*/ 239563 w 941065"/>
              <a:gd name="connsiteY1" fmla="*/ 0 h 353413"/>
              <a:gd name="connsiteX2" fmla="*/ 672928 w 941065"/>
              <a:gd name="connsiteY2" fmla="*/ 47626 h 353413"/>
              <a:gd name="connsiteX3" fmla="*/ 941065 w 941065"/>
              <a:gd name="connsiteY3" fmla="*/ 353413 h 353413"/>
              <a:gd name="connsiteX4" fmla="*/ 0 w 941065"/>
              <a:gd name="connsiteY4" fmla="*/ 353413 h 353413"/>
              <a:gd name="connsiteX0" fmla="*/ 0 w 941065"/>
              <a:gd name="connsiteY0" fmla="*/ 372463 h 372463"/>
              <a:gd name="connsiteX1" fmla="*/ 191938 w 941065"/>
              <a:gd name="connsiteY1" fmla="*/ 0 h 372463"/>
              <a:gd name="connsiteX2" fmla="*/ 672928 w 941065"/>
              <a:gd name="connsiteY2" fmla="*/ 66676 h 372463"/>
              <a:gd name="connsiteX3" fmla="*/ 941065 w 941065"/>
              <a:gd name="connsiteY3" fmla="*/ 372463 h 372463"/>
              <a:gd name="connsiteX4" fmla="*/ 0 w 941065"/>
              <a:gd name="connsiteY4" fmla="*/ 372463 h 372463"/>
              <a:gd name="connsiteX0" fmla="*/ 0 w 941065"/>
              <a:gd name="connsiteY0" fmla="*/ 381988 h 381988"/>
              <a:gd name="connsiteX1" fmla="*/ 201463 w 941065"/>
              <a:gd name="connsiteY1" fmla="*/ 0 h 381988"/>
              <a:gd name="connsiteX2" fmla="*/ 672928 w 941065"/>
              <a:gd name="connsiteY2" fmla="*/ 76201 h 381988"/>
              <a:gd name="connsiteX3" fmla="*/ 941065 w 941065"/>
              <a:gd name="connsiteY3" fmla="*/ 381988 h 381988"/>
              <a:gd name="connsiteX4" fmla="*/ 0 w 941065"/>
              <a:gd name="connsiteY4" fmla="*/ 381988 h 381988"/>
              <a:gd name="connsiteX0" fmla="*/ 0 w 941065"/>
              <a:gd name="connsiteY0" fmla="*/ 305787 h 305787"/>
              <a:gd name="connsiteX1" fmla="*/ 296713 w 941065"/>
              <a:gd name="connsiteY1" fmla="*/ 52387 h 305787"/>
              <a:gd name="connsiteX2" fmla="*/ 672928 w 941065"/>
              <a:gd name="connsiteY2" fmla="*/ 0 h 305787"/>
              <a:gd name="connsiteX3" fmla="*/ 941065 w 941065"/>
              <a:gd name="connsiteY3" fmla="*/ 305787 h 305787"/>
              <a:gd name="connsiteX4" fmla="*/ 0 w 941065"/>
              <a:gd name="connsiteY4" fmla="*/ 305787 h 305787"/>
              <a:gd name="connsiteX0" fmla="*/ 0 w 941065"/>
              <a:gd name="connsiteY0" fmla="*/ 384369 h 384369"/>
              <a:gd name="connsiteX1" fmla="*/ 196701 w 941065"/>
              <a:gd name="connsiteY1" fmla="*/ 0 h 384369"/>
              <a:gd name="connsiteX2" fmla="*/ 672928 w 941065"/>
              <a:gd name="connsiteY2" fmla="*/ 78582 h 384369"/>
              <a:gd name="connsiteX3" fmla="*/ 941065 w 941065"/>
              <a:gd name="connsiteY3" fmla="*/ 384369 h 384369"/>
              <a:gd name="connsiteX4" fmla="*/ 0 w 941065"/>
              <a:gd name="connsiteY4" fmla="*/ 384369 h 384369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41984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2381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499918" y="506061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7100322" y="547048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7094682" y="4633099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692896" y="588516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683951" y="505067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683950" y="4236402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273217" y="4643537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8273217" y="5464392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梯形 94"/>
          <p:cNvSpPr/>
          <p:nvPr/>
        </p:nvSpPr>
        <p:spPr>
          <a:xfrm>
            <a:off x="8287661" y="627412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53413 h 353413"/>
              <a:gd name="connsiteX1" fmla="*/ 239563 w 941065"/>
              <a:gd name="connsiteY1" fmla="*/ 0 h 353413"/>
              <a:gd name="connsiteX2" fmla="*/ 672928 w 941065"/>
              <a:gd name="connsiteY2" fmla="*/ 47626 h 353413"/>
              <a:gd name="connsiteX3" fmla="*/ 941065 w 941065"/>
              <a:gd name="connsiteY3" fmla="*/ 353413 h 353413"/>
              <a:gd name="connsiteX4" fmla="*/ 0 w 941065"/>
              <a:gd name="connsiteY4" fmla="*/ 353413 h 353413"/>
              <a:gd name="connsiteX0" fmla="*/ 0 w 941065"/>
              <a:gd name="connsiteY0" fmla="*/ 372463 h 372463"/>
              <a:gd name="connsiteX1" fmla="*/ 191938 w 941065"/>
              <a:gd name="connsiteY1" fmla="*/ 0 h 372463"/>
              <a:gd name="connsiteX2" fmla="*/ 672928 w 941065"/>
              <a:gd name="connsiteY2" fmla="*/ 66676 h 372463"/>
              <a:gd name="connsiteX3" fmla="*/ 941065 w 941065"/>
              <a:gd name="connsiteY3" fmla="*/ 372463 h 372463"/>
              <a:gd name="connsiteX4" fmla="*/ 0 w 941065"/>
              <a:gd name="connsiteY4" fmla="*/ 372463 h 372463"/>
              <a:gd name="connsiteX0" fmla="*/ 0 w 941065"/>
              <a:gd name="connsiteY0" fmla="*/ 381988 h 381988"/>
              <a:gd name="connsiteX1" fmla="*/ 201463 w 941065"/>
              <a:gd name="connsiteY1" fmla="*/ 0 h 381988"/>
              <a:gd name="connsiteX2" fmla="*/ 672928 w 941065"/>
              <a:gd name="connsiteY2" fmla="*/ 76201 h 381988"/>
              <a:gd name="connsiteX3" fmla="*/ 941065 w 941065"/>
              <a:gd name="connsiteY3" fmla="*/ 381988 h 381988"/>
              <a:gd name="connsiteX4" fmla="*/ 0 w 941065"/>
              <a:gd name="connsiteY4" fmla="*/ 381988 h 381988"/>
              <a:gd name="connsiteX0" fmla="*/ 0 w 941065"/>
              <a:gd name="connsiteY0" fmla="*/ 305787 h 305787"/>
              <a:gd name="connsiteX1" fmla="*/ 296713 w 941065"/>
              <a:gd name="connsiteY1" fmla="*/ 52387 h 305787"/>
              <a:gd name="connsiteX2" fmla="*/ 672928 w 941065"/>
              <a:gd name="connsiteY2" fmla="*/ 0 h 305787"/>
              <a:gd name="connsiteX3" fmla="*/ 941065 w 941065"/>
              <a:gd name="connsiteY3" fmla="*/ 305787 h 305787"/>
              <a:gd name="connsiteX4" fmla="*/ 0 w 941065"/>
              <a:gd name="connsiteY4" fmla="*/ 305787 h 305787"/>
              <a:gd name="connsiteX0" fmla="*/ 0 w 941065"/>
              <a:gd name="connsiteY0" fmla="*/ 384369 h 384369"/>
              <a:gd name="connsiteX1" fmla="*/ 196701 w 941065"/>
              <a:gd name="connsiteY1" fmla="*/ 0 h 384369"/>
              <a:gd name="connsiteX2" fmla="*/ 672928 w 941065"/>
              <a:gd name="connsiteY2" fmla="*/ 78582 h 384369"/>
              <a:gd name="connsiteX3" fmla="*/ 941065 w 941065"/>
              <a:gd name="connsiteY3" fmla="*/ 384369 h 384369"/>
              <a:gd name="connsiteX4" fmla="*/ 0 w 941065"/>
              <a:gd name="connsiteY4" fmla="*/ 384369 h 384369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41984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2381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8273217" y="3008413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8273216" y="382926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1569369" y="4833892"/>
            <a:ext cx="52945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 胡兵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期：    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2023.04.14</a:t>
            </a:r>
          </a:p>
        </p:txBody>
      </p:sp>
      <p:pic>
        <p:nvPicPr>
          <p:cNvPr id="3" name="图片 2" descr="徽标">
            <a:extLst>
              <a:ext uri="{FF2B5EF4-FFF2-40B4-BE49-F238E27FC236}">
                <a16:creationId xmlns:a16="http://schemas.microsoft.com/office/drawing/2014/main" id="{24B5CB95-0C55-C6CC-9D56-56F2C5DA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6" y="529022"/>
            <a:ext cx="1601626" cy="160162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D41093-01B4-13D9-D304-32BEBD30712A}"/>
              </a:ext>
            </a:extLst>
          </p:cNvPr>
          <p:cNvCxnSpPr/>
          <p:nvPr/>
        </p:nvCxnSpPr>
        <p:spPr>
          <a:xfrm>
            <a:off x="1109422" y="2247789"/>
            <a:ext cx="3641315" cy="1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84">
            <a:extLst>
              <a:ext uri="{FF2B5EF4-FFF2-40B4-BE49-F238E27FC236}">
                <a16:creationId xmlns:a16="http://schemas.microsoft.com/office/drawing/2014/main" id="{C6D7BE86-DAF2-D6D0-71F4-F3AB9765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635" y="1070001"/>
            <a:ext cx="5990836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2022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机器智能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——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大工研究生组会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Bonus Time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二、使用说明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IDE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中连接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1900139" y="4802871"/>
            <a:ext cx="5671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Visual Studio Code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下的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Remote Development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插件包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C3D4FF-EF48-DF76-A38E-F525AF92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7" y="2102351"/>
            <a:ext cx="5889325" cy="24330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DFCF186-311C-4A84-BF22-4F0694B58A71}"/>
              </a:ext>
            </a:extLst>
          </p:cNvPr>
          <p:cNvSpPr txBox="1"/>
          <p:nvPr/>
        </p:nvSpPr>
        <p:spPr>
          <a:xfrm>
            <a:off x="476633" y="6038680"/>
            <a:ext cx="8518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u="sng" dirty="0">
                <a:solidFill>
                  <a:srgbClr val="D4D4D4"/>
                </a:solidFill>
                <a:effectLst/>
                <a:latin typeface="Dank Mono"/>
                <a:hlinkClick r:id="rId4"/>
              </a:rPr>
              <a:t>https://marketplace.visualstudio.com/items?itemName=ms-vscode-remote.remote-ssh</a:t>
            </a:r>
            <a:r>
              <a:rPr lang="en-US" altLang="zh-CN" sz="1600" b="0" u="sng" dirty="0">
                <a:solidFill>
                  <a:srgbClr val="D4D4D4"/>
                </a:solidFill>
                <a:effectLst/>
                <a:latin typeface="Dank Mono"/>
              </a:rPr>
              <a:t> </a:t>
            </a:r>
            <a:endParaRPr lang="en-US" altLang="zh-CN" sz="1600" b="0" dirty="0">
              <a:solidFill>
                <a:srgbClr val="D4D4D4"/>
              </a:solidFill>
              <a:effectLst/>
              <a:latin typeface="Dank Mono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FD7A323-C4F6-0D89-8B31-2D62141DB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135" y="2739182"/>
            <a:ext cx="4158452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9457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二、使用说明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7" y="1044021"/>
            <a:ext cx="2200319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创建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容器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2577180" y="2579135"/>
            <a:ext cx="2958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首次创建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docker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容器的命令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37E68-F4FB-712C-E33C-F9580431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15" y="1851711"/>
            <a:ext cx="6036286" cy="6205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221E35-1B89-305F-ED16-9C2110C3CB5F}"/>
              </a:ext>
            </a:extLst>
          </p:cNvPr>
          <p:cNvSpPr txBox="1"/>
          <p:nvPr/>
        </p:nvSpPr>
        <p:spPr>
          <a:xfrm>
            <a:off x="1193414" y="3149587"/>
            <a:ext cx="61422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-it /bin/bash </a:t>
            </a:r>
            <a:r>
              <a:rPr lang="zh-CN" altLang="en-US" dirty="0">
                <a:latin typeface="CMR10"/>
              </a:rPr>
              <a:t>指启动一个伪终端，可以执行命令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-v </a:t>
            </a:r>
            <a:r>
              <a:rPr lang="zh-CN" altLang="en-US" dirty="0">
                <a:latin typeface="CMR10"/>
              </a:rPr>
              <a:t>将容器里的目录和</a:t>
            </a:r>
            <a:r>
              <a:rPr lang="en-US" altLang="zh-CN" dirty="0">
                <a:latin typeface="CMR10"/>
              </a:rPr>
              <a:t>host</a:t>
            </a:r>
            <a:r>
              <a:rPr lang="zh-CN" altLang="en-US" dirty="0">
                <a:latin typeface="CMR10"/>
              </a:rPr>
              <a:t>的目录进行映射，即达成同步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--name </a:t>
            </a:r>
            <a:r>
              <a:rPr lang="zh-CN" altLang="en-US" dirty="0">
                <a:latin typeface="CMR10"/>
              </a:rPr>
              <a:t>容器的名字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--</a:t>
            </a:r>
            <a:r>
              <a:rPr lang="en-US" altLang="zh-CN" dirty="0" err="1">
                <a:latin typeface="CMR10"/>
              </a:rPr>
              <a:t>shm</a:t>
            </a:r>
            <a:r>
              <a:rPr lang="en-US" altLang="zh-CN" dirty="0">
                <a:latin typeface="CMR10"/>
              </a:rPr>
              <a:t>-size </a:t>
            </a:r>
            <a:r>
              <a:rPr lang="zh-CN" altLang="en-US" dirty="0">
                <a:latin typeface="CMR10"/>
              </a:rPr>
              <a:t>共享内存大小，默认是</a:t>
            </a:r>
            <a:r>
              <a:rPr lang="en-US" altLang="zh-CN" dirty="0">
                <a:latin typeface="CMR10"/>
              </a:rPr>
              <a:t>64MB</a:t>
            </a:r>
            <a:r>
              <a:rPr lang="zh-CN" altLang="en-US" dirty="0">
                <a:latin typeface="CMR10"/>
              </a:rPr>
              <a:t>，超过会崩溃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--</a:t>
            </a:r>
            <a:r>
              <a:rPr lang="en-US" altLang="zh-CN" dirty="0" err="1">
                <a:latin typeface="CMR10"/>
              </a:rPr>
              <a:t>gpus</a:t>
            </a:r>
            <a:r>
              <a:rPr lang="en-US" altLang="zh-CN" dirty="0">
                <a:latin typeface="CMR10"/>
              </a:rPr>
              <a:t> </a:t>
            </a:r>
            <a:r>
              <a:rPr lang="zh-CN" altLang="en-US" dirty="0">
                <a:latin typeface="CMR10"/>
              </a:rPr>
              <a:t>说明该容器可以调用</a:t>
            </a:r>
            <a:r>
              <a:rPr lang="en-US" altLang="zh-CN" dirty="0">
                <a:latin typeface="CMR10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8564314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二、使用说明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2106009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连接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容器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731561" y="4970990"/>
            <a:ext cx="800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容器实际上和操作系统一样，且再容器中默认是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用户，可以执行很多命令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FCF186-311C-4A84-BF22-4F0694B58A71}"/>
              </a:ext>
            </a:extLst>
          </p:cNvPr>
          <p:cNvSpPr txBox="1"/>
          <p:nvPr/>
        </p:nvSpPr>
        <p:spPr>
          <a:xfrm>
            <a:off x="476633" y="6038680"/>
            <a:ext cx="8518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u="sng" dirty="0">
                <a:solidFill>
                  <a:srgbClr val="D4D4D4"/>
                </a:solidFill>
                <a:effectLst/>
                <a:latin typeface="Dank Mono"/>
                <a:hlinkClick r:id="rId3"/>
              </a:rPr>
              <a:t>https://marketplace.visualstudio.com/items?itemName=ms-vscode-remote.remote-containers</a:t>
            </a:r>
            <a:r>
              <a:rPr lang="en-US" altLang="zh-CN" sz="1600" b="0" u="sng" dirty="0">
                <a:solidFill>
                  <a:srgbClr val="D4D4D4"/>
                </a:solidFill>
                <a:effectLst/>
                <a:latin typeface="Dank Mono"/>
              </a:rPr>
              <a:t> </a:t>
            </a:r>
            <a:endParaRPr lang="en-US" altLang="zh-CN" sz="1600" b="0" dirty="0">
              <a:solidFill>
                <a:srgbClr val="D4D4D4"/>
              </a:solidFill>
              <a:effectLst/>
              <a:latin typeface="Dank Mono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BE504E-C4E1-5D0E-97FA-CAD5D1F7E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8" y="2049199"/>
            <a:ext cx="8316903" cy="27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562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三、维护说明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232614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监控命令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3845118" y="5547860"/>
            <a:ext cx="99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top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命令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ED22EE-9A4B-F720-EA23-14641A150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22" y="1865473"/>
            <a:ext cx="6433805" cy="35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8346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三、维护说明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232614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监控命令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3740503" y="5617567"/>
            <a:ext cx="1092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htop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命令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608D6-520D-B746-34FB-207C53AF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09" y="1894177"/>
            <a:ext cx="6433911" cy="35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8715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三、维护说明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232614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监控命令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3367914" y="5478152"/>
            <a:ext cx="168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nvidia-smi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命令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4083B-48C1-453D-84EC-CCD9223B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65" y="1857273"/>
            <a:ext cx="6321984" cy="34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801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三、维护说明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232614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监控命令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3367914" y="5478152"/>
            <a:ext cx="168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nvidia-smi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命令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4083B-48C1-453D-84EC-CCD9223B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65" y="1857273"/>
            <a:ext cx="6321984" cy="347741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94D565-CF80-53F1-5A2C-E092E958EFC6}"/>
              </a:ext>
            </a:extLst>
          </p:cNvPr>
          <p:cNvSpPr txBox="1"/>
          <p:nvPr/>
        </p:nvSpPr>
        <p:spPr>
          <a:xfrm>
            <a:off x="2064575" y="574564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(watch -n 1 </a:t>
            </a: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nvidia-smi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命令可以做到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秒刷新一次，更好的监控显卡的显存和负载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72755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96186" y="2402766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901307" y="3355202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924865" y="3980373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44231" y="4985752"/>
            <a:ext cx="6587105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汇报人：胡兵       </a:t>
            </a:r>
            <a:r>
              <a:rPr lang="en-US" altLang="zh-CN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2023.04.14</a:t>
            </a:r>
            <a:endParaRPr lang="zh-CN" altLang="en-US" sz="20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徽标">
            <a:extLst>
              <a:ext uri="{FF2B5EF4-FFF2-40B4-BE49-F238E27FC236}">
                <a16:creationId xmlns:a16="http://schemas.microsoft.com/office/drawing/2014/main" id="{688F038C-02B6-2E81-ADA3-38E7904DF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6" y="529022"/>
            <a:ext cx="1601626" cy="1601626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FD53A8-0490-44E6-F1C5-EBB86DFC4B64}"/>
              </a:ext>
            </a:extLst>
          </p:cNvPr>
          <p:cNvCxnSpPr/>
          <p:nvPr/>
        </p:nvCxnSpPr>
        <p:spPr>
          <a:xfrm>
            <a:off x="1109422" y="2247789"/>
            <a:ext cx="3641315" cy="1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0" name="椭圆 49"/>
          <p:cNvSpPr/>
          <p:nvPr/>
        </p:nvSpPr>
        <p:spPr>
          <a:xfrm>
            <a:off x="1288818" y="1794725"/>
            <a:ext cx="504825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88817" y="2694877"/>
            <a:ext cx="504825" cy="504825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84"/>
          <p:cNvSpPr txBox="1">
            <a:spLocks noChangeArrowheads="1"/>
          </p:cNvSpPr>
          <p:nvPr/>
        </p:nvSpPr>
        <p:spPr bwMode="auto">
          <a:xfrm>
            <a:off x="1948289" y="1638583"/>
            <a:ext cx="262371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软硬件介绍</a:t>
            </a:r>
          </a:p>
        </p:txBody>
      </p:sp>
      <p:sp>
        <p:nvSpPr>
          <p:cNvPr id="56" name="文本框 106"/>
          <p:cNvSpPr txBox="1">
            <a:spLocks noChangeArrowheads="1"/>
          </p:cNvSpPr>
          <p:nvPr/>
        </p:nvSpPr>
        <p:spPr bwMode="auto">
          <a:xfrm>
            <a:off x="1952040" y="2524625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使用说明</a:t>
            </a:r>
          </a:p>
        </p:txBody>
      </p:sp>
      <p:sp>
        <p:nvSpPr>
          <p:cNvPr id="68" name="矩形 8"/>
          <p:cNvSpPr>
            <a:spLocks noChangeArrowheads="1"/>
          </p:cNvSpPr>
          <p:nvPr/>
        </p:nvSpPr>
        <p:spPr bwMode="auto">
          <a:xfrm>
            <a:off x="576647" y="126869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75" name="椭圆 74"/>
          <p:cNvSpPr/>
          <p:nvPr/>
        </p:nvSpPr>
        <p:spPr>
          <a:xfrm>
            <a:off x="1288023" y="3591077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06"/>
          <p:cNvSpPr txBox="1">
            <a:spLocks noChangeArrowheads="1"/>
          </p:cNvSpPr>
          <p:nvPr/>
        </p:nvSpPr>
        <p:spPr bwMode="auto">
          <a:xfrm>
            <a:off x="1955249" y="3434935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维护说明</a:t>
            </a:r>
          </a:p>
        </p:txBody>
      </p:sp>
    </p:spTree>
    <p:extLst>
      <p:ext uri="{BB962C8B-B14F-4D97-AF65-F5344CB8AC3E}">
        <p14:creationId xmlns:p14="http://schemas.microsoft.com/office/powerpoint/2010/main" val="114184343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一、软硬件介绍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硬件设施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4CED8-920C-1296-E20C-4720FBCDC74F}"/>
              </a:ext>
            </a:extLst>
          </p:cNvPr>
          <p:cNvSpPr txBox="1"/>
          <p:nvPr/>
        </p:nvSpPr>
        <p:spPr>
          <a:xfrm>
            <a:off x="3332655" y="2131040"/>
            <a:ext cx="46754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MR10"/>
              </a:rPr>
              <a:t>1. CPU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	Intel Core i9-13900KF 24c32t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2. GPU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	NVIDIA GeForce RTX 4090 24GB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两张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3.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	128GB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4.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	1T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固态硬盘，作为系统和应用盘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	2T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固态硬盘，作为软件存储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	8T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机械硬盘，数据存储</a:t>
            </a:r>
            <a:endParaRPr lang="en-US" altLang="zh-CN" sz="1800" b="0" i="0" u="none" strike="noStrike" baseline="0" dirty="0">
              <a:latin typeface="CMR10"/>
              <a:ea typeface="宋体" panose="02010600030101010101" pitchFamily="2" charset="-122"/>
            </a:endParaRP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	8T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机械硬盘，数据存储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1103183" y="5444647"/>
            <a:ext cx="141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工作站外观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522EF-AF87-511C-2759-3058DCE8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3" y="2044149"/>
            <a:ext cx="2479652" cy="33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一、软硬件介绍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硬盘说明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4CED8-920C-1296-E20C-4720FBCDC74F}"/>
              </a:ext>
            </a:extLst>
          </p:cNvPr>
          <p:cNvSpPr txBox="1"/>
          <p:nvPr/>
        </p:nvSpPr>
        <p:spPr>
          <a:xfrm>
            <a:off x="4174754" y="2320162"/>
            <a:ext cx="4675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MR10"/>
              </a:rPr>
              <a:t>共有四块硬盘，两块</a:t>
            </a:r>
            <a:r>
              <a:rPr lang="en-US" altLang="zh-CN" dirty="0">
                <a:latin typeface="CMR10"/>
              </a:rPr>
              <a:t>SSD</a:t>
            </a:r>
            <a:r>
              <a:rPr lang="zh-CN" altLang="en-US" dirty="0">
                <a:latin typeface="CMR10"/>
              </a:rPr>
              <a:t>，两块</a:t>
            </a:r>
            <a:r>
              <a:rPr lang="en-US" altLang="zh-CN" dirty="0">
                <a:latin typeface="CMR10"/>
              </a:rPr>
              <a:t>HDD</a:t>
            </a:r>
          </a:p>
          <a:p>
            <a:pPr marL="342900" indent="-342900" algn="l">
              <a:buAutoNum type="arabicPeriod"/>
            </a:pPr>
            <a:r>
              <a:rPr lang="en-US" altLang="zh-CN" dirty="0">
                <a:latin typeface="CMR10"/>
              </a:rPr>
              <a:t>SSD-1T </a:t>
            </a:r>
            <a:r>
              <a:rPr lang="zh-CN" altLang="en-US" dirty="0">
                <a:latin typeface="CMR10"/>
              </a:rPr>
              <a:t>用作系统盘和启动盘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en-US" altLang="zh-CN" dirty="0">
                <a:latin typeface="CMR10"/>
              </a:rPr>
              <a:t>SSD-2T</a:t>
            </a:r>
            <a:r>
              <a:rPr lang="zh-CN" altLang="en-US" dirty="0">
                <a:latin typeface="CMR10"/>
              </a:rPr>
              <a:t>用作存储每个人的软件环境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en-US" altLang="zh-CN" dirty="0">
                <a:latin typeface="CMR10"/>
              </a:rPr>
              <a:t>HDD-8T</a:t>
            </a:r>
            <a:r>
              <a:rPr lang="zh-CN" altLang="en-US" dirty="0">
                <a:latin typeface="CMR10"/>
              </a:rPr>
              <a:t>用作存储个人数据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en-US" altLang="zh-CN" dirty="0">
                <a:latin typeface="CMR10"/>
              </a:rPr>
              <a:t>HDD-8T</a:t>
            </a:r>
            <a:r>
              <a:rPr lang="zh-CN" altLang="en-US" dirty="0">
                <a:latin typeface="CMR10"/>
              </a:rPr>
              <a:t>用作存储个人数据</a:t>
            </a:r>
            <a:endParaRPr lang="en-US" altLang="zh-CN" dirty="0">
              <a:latin typeface="CMR1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1060745" y="4691921"/>
            <a:ext cx="2270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硬盘挂载及使用情况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F28E12-6BF4-CB4D-5550-556573D9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7" y="2320162"/>
            <a:ext cx="3739784" cy="23295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178FEF-CF21-256C-C88B-ADC523B29E7F}"/>
              </a:ext>
            </a:extLst>
          </p:cNvPr>
          <p:cNvSpPr txBox="1"/>
          <p:nvPr/>
        </p:nvSpPr>
        <p:spPr>
          <a:xfrm>
            <a:off x="1071945" y="5233863"/>
            <a:ext cx="618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个人文件请存放在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/data/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个人文件夹 或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/data1/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个人文件夹下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6012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一、软硬件介绍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软件平台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4CED8-920C-1296-E20C-4720FBCDC74F}"/>
              </a:ext>
            </a:extLst>
          </p:cNvPr>
          <p:cNvSpPr txBox="1"/>
          <p:nvPr/>
        </p:nvSpPr>
        <p:spPr>
          <a:xfrm>
            <a:off x="3973168" y="2504464"/>
            <a:ext cx="2696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CMR10"/>
              </a:rPr>
              <a:t>选择</a:t>
            </a:r>
            <a:r>
              <a:rPr lang="en-US" altLang="zh-CN" sz="1800" b="0" i="0" u="none" strike="noStrike" baseline="0" dirty="0">
                <a:latin typeface="CMR10"/>
              </a:rPr>
              <a:t>Ubuntu 22.04</a:t>
            </a:r>
            <a:r>
              <a:rPr lang="zh-CN" altLang="en-US" dirty="0">
                <a:latin typeface="CMR10"/>
              </a:rPr>
              <a:t>的原因：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开源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稳定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高效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1090069" y="4674849"/>
            <a:ext cx="141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Ubuntu Logo</a:t>
            </a:r>
            <a:endParaRPr lang="zh-CN" altLang="en-US" dirty="0"/>
          </a:p>
        </p:txBody>
      </p:sp>
      <p:pic>
        <p:nvPicPr>
          <p:cNvPr id="1028" name="Picture 4" descr="Ubuntu Logo and symbol, meaning, history, PNG, brand">
            <a:extLst>
              <a:ext uri="{FF2B5EF4-FFF2-40B4-BE49-F238E27FC236}">
                <a16:creationId xmlns:a16="http://schemas.microsoft.com/office/drawing/2014/main" id="{058B8FDB-00A0-EA61-6EE0-E60C7213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8" y="2627974"/>
            <a:ext cx="1926911" cy="16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9C80DF-1225-6274-933F-A7FB7809022D}"/>
              </a:ext>
            </a:extLst>
          </p:cNvPr>
          <p:cNvSpPr txBox="1"/>
          <p:nvPr/>
        </p:nvSpPr>
        <p:spPr>
          <a:xfrm>
            <a:off x="1071945" y="5233863"/>
            <a:ext cx="618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理论上来说宿主系统中是不需要额外软件的，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ocker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中大家又都是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，想装什么都可以。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44200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一、软硬件介绍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软件平台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4CED8-920C-1296-E20C-4720FBCDC74F}"/>
              </a:ext>
            </a:extLst>
          </p:cNvPr>
          <p:cNvSpPr txBox="1"/>
          <p:nvPr/>
        </p:nvSpPr>
        <p:spPr>
          <a:xfrm>
            <a:off x="3519788" y="2274838"/>
            <a:ext cx="20773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CMR10"/>
              </a:rPr>
              <a:t>选择</a:t>
            </a:r>
            <a:r>
              <a:rPr lang="en-US" altLang="zh-CN" sz="1800" b="0" i="0" u="none" strike="noStrike" baseline="0" dirty="0">
                <a:latin typeface="CMR10"/>
              </a:rPr>
              <a:t>Docker</a:t>
            </a:r>
            <a:r>
              <a:rPr lang="zh-CN" altLang="en-US" dirty="0">
                <a:latin typeface="CMR10"/>
              </a:rPr>
              <a:t>的原因：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环境隔离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配置方便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稳定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高效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1090069" y="4674849"/>
            <a:ext cx="141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Docker Logo</a:t>
            </a:r>
            <a:endParaRPr lang="zh-CN" altLang="en-US" dirty="0"/>
          </a:p>
        </p:txBody>
      </p:sp>
      <p:pic>
        <p:nvPicPr>
          <p:cNvPr id="2050" name="Picture 2" descr="Press and Media Resources - Docker">
            <a:extLst>
              <a:ext uri="{FF2B5EF4-FFF2-40B4-BE49-F238E27FC236}">
                <a16:creationId xmlns:a16="http://schemas.microsoft.com/office/drawing/2014/main" id="{12737940-02A2-B1D6-648F-D4376BF9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83" y="2877536"/>
            <a:ext cx="1714470" cy="14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298A4A-B542-2ED4-5063-517F10F384DD}"/>
              </a:ext>
            </a:extLst>
          </p:cNvPr>
          <p:cNvSpPr txBox="1"/>
          <p:nvPr/>
        </p:nvSpPr>
        <p:spPr>
          <a:xfrm>
            <a:off x="6126893" y="2318337"/>
            <a:ext cx="20773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CMR10"/>
              </a:rPr>
              <a:t>一些命令</a:t>
            </a:r>
            <a:r>
              <a:rPr lang="zh-CN" altLang="en-US" dirty="0">
                <a:latin typeface="CMR10"/>
              </a:rPr>
              <a:t>：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docker </a:t>
            </a:r>
            <a:r>
              <a:rPr lang="en-US" altLang="zh-CN" dirty="0" err="1">
                <a:latin typeface="CMR10"/>
              </a:rPr>
              <a:t>ps</a:t>
            </a:r>
            <a:r>
              <a:rPr lang="en-US" altLang="zh-CN" dirty="0">
                <a:latin typeface="CMR10"/>
              </a:rPr>
              <a:t> –a</a:t>
            </a:r>
          </a:p>
          <a:p>
            <a:pPr algn="l"/>
            <a:r>
              <a:rPr lang="en-US" altLang="zh-CN" dirty="0">
                <a:latin typeface="CMR10"/>
              </a:rPr>
              <a:t>docker images</a:t>
            </a: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docker run</a:t>
            </a:r>
          </a:p>
          <a:p>
            <a:r>
              <a:rPr lang="en-US" altLang="zh-CN" dirty="0">
                <a:latin typeface="CMR10"/>
              </a:rPr>
              <a:t>docker exec</a:t>
            </a:r>
          </a:p>
          <a:p>
            <a:pPr algn="l"/>
            <a:r>
              <a:rPr lang="en-US" altLang="zh-CN" dirty="0">
                <a:latin typeface="CMR10"/>
              </a:rPr>
              <a:t>docker</a:t>
            </a:r>
            <a:r>
              <a:rPr lang="zh-CN" altLang="en-US" dirty="0">
                <a:latin typeface="CMR10"/>
              </a:rPr>
              <a:t> </a:t>
            </a:r>
            <a:r>
              <a:rPr lang="en-US" altLang="zh-CN" dirty="0">
                <a:latin typeface="CMR10"/>
              </a:rPr>
              <a:t>stop/start</a:t>
            </a:r>
          </a:p>
        </p:txBody>
      </p:sp>
    </p:spTree>
    <p:extLst>
      <p:ext uri="{BB962C8B-B14F-4D97-AF65-F5344CB8AC3E}">
        <p14:creationId xmlns:p14="http://schemas.microsoft.com/office/powerpoint/2010/main" val="365827636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一、软硬件介绍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软件平台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4CED8-920C-1296-E20C-4720FBCDC74F}"/>
              </a:ext>
            </a:extLst>
          </p:cNvPr>
          <p:cNvSpPr txBox="1"/>
          <p:nvPr/>
        </p:nvSpPr>
        <p:spPr>
          <a:xfrm>
            <a:off x="3566571" y="2690336"/>
            <a:ext cx="4675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MR10"/>
              </a:rPr>
              <a:t>SSH</a:t>
            </a:r>
            <a:r>
              <a:rPr lang="zh-CN" altLang="en-US" dirty="0">
                <a:latin typeface="CMR10"/>
              </a:rPr>
              <a:t>的作用：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建立</a:t>
            </a:r>
            <a:r>
              <a:rPr lang="en-US" altLang="zh-CN" dirty="0">
                <a:latin typeface="CMR10"/>
              </a:rPr>
              <a:t>client</a:t>
            </a:r>
            <a:r>
              <a:rPr lang="zh-CN" altLang="en-US" dirty="0">
                <a:latin typeface="CMR10"/>
              </a:rPr>
              <a:t>与</a:t>
            </a:r>
            <a:r>
              <a:rPr lang="en-US" altLang="zh-CN" dirty="0">
                <a:latin typeface="CMR10"/>
              </a:rPr>
              <a:t>server</a:t>
            </a:r>
            <a:r>
              <a:rPr lang="zh-CN" altLang="en-US" dirty="0">
                <a:latin typeface="CMR10"/>
              </a:rPr>
              <a:t>之间的连接</a:t>
            </a: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endParaRPr lang="en-US" altLang="zh-CN" dirty="0">
              <a:latin typeface="CMR10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CMR10"/>
              </a:rPr>
              <a:t>远程登陆系统，传输并执行命令</a:t>
            </a:r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zh-CN" altLang="en-US" dirty="0">
                <a:latin typeface="CMR10"/>
              </a:rPr>
              <a:t>一般命令为：</a:t>
            </a:r>
            <a:endParaRPr lang="en-US" altLang="zh-CN" dirty="0">
              <a:latin typeface="CMR10"/>
            </a:endParaRPr>
          </a:p>
          <a:p>
            <a:pPr algn="l"/>
            <a:r>
              <a:rPr lang="en-US" altLang="zh-CN" dirty="0" err="1">
                <a:latin typeface="CMR10"/>
              </a:rPr>
              <a:t>ssh</a:t>
            </a:r>
            <a:r>
              <a:rPr lang="en-US" altLang="zh-CN" dirty="0">
                <a:latin typeface="CMR10"/>
              </a:rPr>
              <a:t> </a:t>
            </a:r>
            <a:r>
              <a:rPr lang="en-US" altLang="zh-CN" dirty="0" err="1">
                <a:latin typeface="CMR10"/>
              </a:rPr>
              <a:t>user_name@server_ip</a:t>
            </a:r>
            <a:r>
              <a:rPr lang="en-US" altLang="zh-CN" dirty="0">
                <a:latin typeface="CMR10"/>
              </a:rPr>
              <a:t> -p </a:t>
            </a:r>
            <a:r>
              <a:rPr lang="en-US" altLang="zh-CN" dirty="0" err="1">
                <a:latin typeface="CMR10"/>
              </a:rPr>
              <a:t>server_port</a:t>
            </a:r>
            <a:endParaRPr lang="en-US" altLang="zh-CN" dirty="0">
              <a:latin typeface="CMR1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611428" y="4168739"/>
            <a:ext cx="239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Secure Shell Protocol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455794-CF5D-4CD3-0D19-F5B330B3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5" y="3118866"/>
            <a:ext cx="2569096" cy="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293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一、软硬件介绍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软件平台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4CED8-920C-1296-E20C-4720FBCDC74F}"/>
              </a:ext>
            </a:extLst>
          </p:cNvPr>
          <p:cNvSpPr txBox="1"/>
          <p:nvPr/>
        </p:nvSpPr>
        <p:spPr>
          <a:xfrm>
            <a:off x="3513264" y="2124474"/>
            <a:ext cx="46754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MR10"/>
              </a:rPr>
              <a:t>Git</a:t>
            </a:r>
            <a:r>
              <a:rPr lang="zh-CN" altLang="en-US" dirty="0">
                <a:latin typeface="CMR10"/>
              </a:rPr>
              <a:t>作为版本控制工具，不要和</a:t>
            </a:r>
            <a:r>
              <a:rPr lang="en-US" altLang="zh-CN" dirty="0">
                <a:latin typeface="CMR10"/>
              </a:rPr>
              <a:t>GitHub</a:t>
            </a:r>
            <a:r>
              <a:rPr lang="zh-CN" altLang="en-US" dirty="0">
                <a:latin typeface="CMR10"/>
              </a:rPr>
              <a:t>混淆。</a:t>
            </a:r>
            <a:endParaRPr lang="en-US" altLang="zh-CN" dirty="0">
              <a:latin typeface="CMR10"/>
            </a:endParaRPr>
          </a:p>
          <a:p>
            <a:pPr algn="l"/>
            <a:r>
              <a:rPr lang="zh-CN" altLang="en-US" dirty="0">
                <a:latin typeface="CMR10"/>
              </a:rPr>
              <a:t>一些常用的命令如下：</a:t>
            </a:r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git </a:t>
            </a:r>
            <a:r>
              <a:rPr lang="en-US" altLang="zh-CN" dirty="0" err="1">
                <a:latin typeface="CMR10"/>
              </a:rPr>
              <a:t>init</a:t>
            </a:r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git clone </a:t>
            </a:r>
          </a:p>
          <a:p>
            <a:pPr algn="l"/>
            <a:r>
              <a:rPr lang="en-US" altLang="zh-CN" dirty="0">
                <a:latin typeface="CMR10"/>
              </a:rPr>
              <a:t>git add</a:t>
            </a:r>
          </a:p>
          <a:p>
            <a:pPr algn="l"/>
            <a:r>
              <a:rPr lang="en-US" altLang="zh-CN" dirty="0">
                <a:latin typeface="CMR10"/>
              </a:rPr>
              <a:t>git commit</a:t>
            </a:r>
          </a:p>
          <a:p>
            <a:pPr algn="l"/>
            <a:r>
              <a:rPr lang="en-US" altLang="zh-CN" dirty="0">
                <a:latin typeface="CMR10"/>
              </a:rPr>
              <a:t>git push</a:t>
            </a:r>
          </a:p>
          <a:p>
            <a:pPr algn="l"/>
            <a:endParaRPr lang="en-US" altLang="zh-CN" dirty="0">
              <a:latin typeface="CMR10"/>
            </a:endParaRPr>
          </a:p>
          <a:p>
            <a:pPr algn="l"/>
            <a:r>
              <a:rPr lang="zh-CN" altLang="en-US" dirty="0">
                <a:latin typeface="CMR10"/>
              </a:rPr>
              <a:t>如果是多人协作的话，还会经常用到下面：</a:t>
            </a:r>
            <a:endParaRPr lang="en-US" altLang="zh-CN" dirty="0">
              <a:latin typeface="CMR10"/>
            </a:endParaRPr>
          </a:p>
          <a:p>
            <a:pPr algn="l"/>
            <a:r>
              <a:rPr lang="en-US" altLang="zh-CN" dirty="0">
                <a:latin typeface="CMR10"/>
              </a:rPr>
              <a:t>git fetch</a:t>
            </a:r>
          </a:p>
          <a:p>
            <a:pPr algn="l"/>
            <a:r>
              <a:rPr lang="en-US" altLang="zh-CN" dirty="0">
                <a:latin typeface="CMR10"/>
              </a:rPr>
              <a:t>git rebase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985888" y="4502235"/>
            <a:ext cx="107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Git Logo</a:t>
            </a:r>
            <a:endParaRPr lang="zh-CN" altLang="en-US" dirty="0"/>
          </a:p>
        </p:txBody>
      </p:sp>
      <p:pic>
        <p:nvPicPr>
          <p:cNvPr id="3074" name="Picture 2" descr="Git - Logo Downloads">
            <a:extLst>
              <a:ext uri="{FF2B5EF4-FFF2-40B4-BE49-F238E27FC236}">
                <a16:creationId xmlns:a16="http://schemas.microsoft.com/office/drawing/2014/main" id="{D3DF86A3-300D-4614-1B7E-2E12CE3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9" y="2245331"/>
            <a:ext cx="1827217" cy="18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2340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二、使用说明</a:t>
            </a: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044021"/>
            <a:ext cx="1476375" cy="402291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直接连接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EB2E70-E721-BDE1-FAB4-D65F4A0150BA}"/>
              </a:ext>
            </a:extLst>
          </p:cNvPr>
          <p:cNvSpPr txBox="1"/>
          <p:nvPr/>
        </p:nvSpPr>
        <p:spPr>
          <a:xfrm>
            <a:off x="657608" y="5159686"/>
            <a:ext cx="300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下使用终端连接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4639B9-4CA4-307F-725F-30A590CC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7" y="2336124"/>
            <a:ext cx="3607146" cy="26085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2AF8B0-A3B4-40DE-955C-AD9198E00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43" y="2121180"/>
            <a:ext cx="3994275" cy="28234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6784724-4D61-6E69-C000-9CFCCBF850EC}"/>
              </a:ext>
            </a:extLst>
          </p:cNvPr>
          <p:cNvSpPr txBox="1"/>
          <p:nvPr/>
        </p:nvSpPr>
        <p:spPr>
          <a:xfrm>
            <a:off x="5324510" y="5159686"/>
            <a:ext cx="208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软件连接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6871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5434CB27ABF5459B5D835EC711C8B0" ma:contentTypeVersion="4" ma:contentTypeDescription="Create a new document." ma:contentTypeScope="" ma:versionID="f5207729b7bf55faeb798de7decfa07e">
  <xsd:schema xmlns:xsd="http://www.w3.org/2001/XMLSchema" xmlns:xs="http://www.w3.org/2001/XMLSchema" xmlns:p="http://schemas.microsoft.com/office/2006/metadata/properties" xmlns:ns3="1783b2af-74fb-4883-9a62-7874bd356850" targetNamespace="http://schemas.microsoft.com/office/2006/metadata/properties" ma:root="true" ma:fieldsID="12e1334183a5f5aed2cb613c5b19ae12" ns3:_="">
    <xsd:import namespace="1783b2af-74fb-4883-9a62-7874bd3568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3b2af-74fb-4883-9a62-7874bd356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D1E6B-5BB8-4822-9308-1C140B816A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AB8667-CB44-4CBC-8F80-0D545A61E90E}">
  <ds:schemaRefs>
    <ds:schemaRef ds:uri="1783b2af-74fb-4883-9a62-7874bd356850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1CB78AF-01A7-49E7-B10C-DDE977E56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83b2af-74fb-4883-9a62-7874bd3568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611</Words>
  <Application>Microsoft Office PowerPoint</Application>
  <PresentationFormat>全屏显示(4:3)</PresentationFormat>
  <Paragraphs>165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-apple-system</vt:lpstr>
      <vt:lpstr>CMR10</vt:lpstr>
      <vt:lpstr>Dank Mono</vt:lpstr>
      <vt:lpstr>宋体</vt:lpstr>
      <vt:lpstr>微软雅黑</vt:lpstr>
      <vt:lpstr>Arial</vt:lpstr>
      <vt:lpstr>Arial</vt:lpstr>
      <vt:lpstr>Calibri</vt:lpstr>
      <vt:lpstr>Calibri Light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 Hu</dc:creator>
  <cp:lastModifiedBy>Hu Bing</cp:lastModifiedBy>
  <cp:revision>396</cp:revision>
  <dcterms:created xsi:type="dcterms:W3CDTF">2018-05-23T18:36:56Z</dcterms:created>
  <dcterms:modified xsi:type="dcterms:W3CDTF">2023-04-14T09:13:38Z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0x010100E05434CB27ABF5459B5D835EC711C8B0</vt:lpwstr>
  </property>
</Properties>
</file>