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2" r:id="rId4"/>
    <p:sldId id="264" r:id="rId5"/>
    <p:sldId id="265" r:id="rId6"/>
    <p:sldId id="277" r:id="rId7"/>
    <p:sldId id="267" r:id="rId8"/>
    <p:sldId id="278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6B914-E37C-4969-A50B-2F22E3C63CA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6B914-E37C-4969-A50B-2F22E3C63CA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6B914-E37C-4969-A50B-2F22E3C63CA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7"/>
          <p:cNvGrpSpPr/>
          <p:nvPr/>
        </p:nvGrpSpPr>
        <p:grpSpPr>
          <a:xfrm>
            <a:off x="2119" y="1351918"/>
            <a:ext cx="1663700" cy="2879725"/>
            <a:chOff x="4952858" y="1717675"/>
            <a:chExt cx="1016000" cy="2339975"/>
          </a:xfrm>
        </p:grpSpPr>
        <p:grpSp>
          <p:nvGrpSpPr>
            <p:cNvPr id="8" name="Group 28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37" name="Freeform 35"/>
              <p:cNvSpPr/>
              <p:nvPr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38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39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reeform 4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29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35" name="Freeform 42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43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30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33" name="Freeform 47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Freeform 4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31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31" name="Freeform 49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reeform 50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32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29" name="Freeform 5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Freeform 52"/>
              <p:cNvSpPr/>
              <p:nvPr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33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27" name="Freeform 55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Freeform 56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34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23" name="Freeform 5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59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Freeform 60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Freeform 62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35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19" name="Freeform 65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66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67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71"/>
              <p:cNvSpPr/>
              <p:nvPr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36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17" name="Freeform 74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75"/>
              <p:cNvSpPr/>
              <p:nvPr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Group 61"/>
          <p:cNvGrpSpPr/>
          <p:nvPr/>
        </p:nvGrpSpPr>
        <p:grpSpPr>
          <a:xfrm flipH="1">
            <a:off x="10528302" y="1351918"/>
            <a:ext cx="1663700" cy="2879725"/>
            <a:chOff x="4952858" y="1717675"/>
            <a:chExt cx="1016000" cy="2339975"/>
          </a:xfrm>
        </p:grpSpPr>
        <p:grpSp>
          <p:nvGrpSpPr>
            <p:cNvPr id="42" name="Group 62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71" name="Freeform 35"/>
              <p:cNvSpPr/>
              <p:nvPr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Freeform 38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Freeform 39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Freeform 4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63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69" name="Freeform 42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Freeform 43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64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67" name="Freeform 47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Freeform 4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Group 65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65" name="Freeform 49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 50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Group 66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63" name="Freeform 5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Freeform 52"/>
              <p:cNvSpPr/>
              <p:nvPr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67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61" name="Freeform 55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reeform 56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" name="Group 68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57" name="Freeform 5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59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 60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Freeform 62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oup 69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53" name="Freeform 65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Freeform 66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reeform 67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Freeform 71"/>
              <p:cNvSpPr/>
              <p:nvPr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oup 70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51" name="Freeform 74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Freeform 75"/>
              <p:cNvSpPr/>
              <p:nvPr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65819" y="1947332"/>
            <a:ext cx="8862484" cy="1158799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65819" y="3160693"/>
            <a:ext cx="8862484" cy="830009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588" y="0"/>
            <a:ext cx="12190412" cy="437566"/>
            <a:chOff x="1588" y="0"/>
            <a:chExt cx="12190412" cy="437566"/>
          </a:xfrm>
        </p:grpSpPr>
        <p:sp>
          <p:nvSpPr>
            <p:cNvPr id="40" name="Rectangle 61"/>
            <p:cNvSpPr>
              <a:spLocks noChangeArrowheads="1"/>
            </p:cNvSpPr>
            <p:nvPr/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62"/>
            <p:cNvSpPr/>
            <p:nvPr/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/>
            </a:p>
          </p:txBody>
        </p:sp>
        <p:grpSp>
          <p:nvGrpSpPr>
            <p:cNvPr id="42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43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67" name="Freeform 35"/>
                <p:cNvSpPr/>
                <p:nvPr/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8" name="Freeform 38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9" name="Freeform 39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70" name="Freeform 41"/>
                <p:cNvSpPr/>
                <p:nvPr/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4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65" name="Freeform 42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6" name="Freeform 43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5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63" name="Freeform 47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4" name="Freeform 4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6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61" name="Freeform 49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2" name="Freeform 50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7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59" name="Freeform 51"/>
                <p:cNvSpPr/>
                <p:nvPr/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0" name="Freeform 52"/>
                <p:cNvSpPr/>
                <p:nvPr/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8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57" name="Freeform 55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8" name="Freeform 56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9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53" name="Freeform 5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4" name="Freeform 59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5" name="Freeform 60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6" name="Freeform 62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50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51" name="Freeform 65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2" name="Freeform 66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8" y="0"/>
            <a:ext cx="12190412" cy="437566"/>
            <a:chOff x="1588" y="0"/>
            <a:chExt cx="12190412" cy="437566"/>
          </a:xfrm>
        </p:grpSpPr>
        <p:sp>
          <p:nvSpPr>
            <p:cNvPr id="9" name="Rectangle 61"/>
            <p:cNvSpPr>
              <a:spLocks noChangeArrowheads="1"/>
            </p:cNvSpPr>
            <p:nvPr/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62"/>
            <p:cNvSpPr/>
            <p:nvPr/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/>
            </a:p>
          </p:txBody>
        </p:sp>
        <p:grpSp>
          <p:nvGrpSpPr>
            <p:cNvPr id="11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12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36" name="Freeform 35"/>
                <p:cNvSpPr/>
                <p:nvPr/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7" name="Freeform 38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8" name="Freeform 39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9" name="Freeform 41"/>
                <p:cNvSpPr/>
                <p:nvPr/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3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34" name="Freeform 42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5" name="Freeform 43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4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32" name="Freeform 47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3" name="Freeform 4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5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30" name="Freeform 49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1" name="Freeform 50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6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28" name="Freeform 51"/>
                <p:cNvSpPr/>
                <p:nvPr/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9" name="Freeform 52"/>
                <p:cNvSpPr/>
                <p:nvPr/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7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26" name="Freeform 55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7" name="Freeform 56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8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22" name="Freeform 5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3" name="Freeform 59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4" name="Freeform 60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5" name="Freeform 62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9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20" name="Freeform 65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1" name="Freeform 66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600" dirty="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"/>
          <p:cNvGrpSpPr/>
          <p:nvPr/>
        </p:nvGrpSpPr>
        <p:grpSpPr>
          <a:xfrm>
            <a:off x="2117" y="0"/>
            <a:ext cx="2878667" cy="2495550"/>
            <a:chOff x="1588" y="4134014"/>
            <a:chExt cx="1016000" cy="1168400"/>
          </a:xfrm>
        </p:grpSpPr>
        <p:grpSp>
          <p:nvGrpSpPr>
            <p:cNvPr id="8" name="Group 41"/>
            <p:cNvGrpSpPr/>
            <p:nvPr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20" name="Freeform 35"/>
              <p:cNvSpPr/>
              <p:nvPr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21" name="Freeform 38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22" name="Freeform 39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23" name="Freeform 4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9" name="Group 42"/>
            <p:cNvGrpSpPr/>
            <p:nvPr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18" name="Freeform 42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19" name="Freeform 43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10" name="Group 43"/>
            <p:cNvGrpSpPr/>
            <p:nvPr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16" name="Freeform 49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17" name="Freeform 50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11" name="Group 44"/>
            <p:cNvGrpSpPr/>
            <p:nvPr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14" name="Freeform 5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15" name="Freeform 52"/>
              <p:cNvSpPr/>
              <p:nvPr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sp>
          <p:nvSpPr>
            <p:cNvPr id="12" name="Freeform 59"/>
            <p:cNvSpPr/>
            <p:nvPr/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sz="1800"/>
            </a:p>
          </p:txBody>
        </p:sp>
        <p:sp>
          <p:nvSpPr>
            <p:cNvPr id="13" name="Freeform 60"/>
            <p:cNvSpPr/>
            <p:nvPr/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sz="1800"/>
            </a:p>
          </p:txBody>
        </p:sp>
      </p:grpSp>
      <p:grpSp>
        <p:nvGrpSpPr>
          <p:cNvPr id="24" name="Group 22"/>
          <p:cNvGrpSpPr/>
          <p:nvPr/>
        </p:nvGrpSpPr>
        <p:grpSpPr>
          <a:xfrm flipH="1">
            <a:off x="9313336" y="4362450"/>
            <a:ext cx="2878667" cy="2495550"/>
            <a:chOff x="1588" y="2962439"/>
            <a:chExt cx="1016000" cy="1171575"/>
          </a:xfrm>
        </p:grpSpPr>
        <p:grpSp>
          <p:nvGrpSpPr>
            <p:cNvPr id="25" name="Group 23"/>
            <p:cNvGrpSpPr/>
            <p:nvPr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39" name="Freeform 47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0" name="Freeform 4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26" name="Group 24"/>
            <p:cNvGrpSpPr/>
            <p:nvPr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7" name="Freeform 55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8" name="Freeform 56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sp>
          <p:nvSpPr>
            <p:cNvPr id="27" name="Freeform 58"/>
            <p:cNvSpPr/>
            <p:nvPr/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sz="1800"/>
            </a:p>
          </p:txBody>
        </p:sp>
        <p:sp>
          <p:nvSpPr>
            <p:cNvPr id="28" name="Freeform 62"/>
            <p:cNvSpPr/>
            <p:nvPr/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sz="1800"/>
            </a:p>
          </p:txBody>
        </p:sp>
        <p:grpSp>
          <p:nvGrpSpPr>
            <p:cNvPr id="29" name="Group 27"/>
            <p:cNvGrpSpPr/>
            <p:nvPr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3" name="Freeform 65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4" name="Freeform 66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5" name="Freeform 67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6" name="Freeform 71"/>
              <p:cNvSpPr/>
              <p:nvPr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0" name="Group 28"/>
            <p:cNvGrpSpPr/>
            <p:nvPr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1" name="Freeform 74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2" name="Freeform 75"/>
              <p:cNvSpPr/>
              <p:nvPr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</p:grpSp>
      <p:cxnSp>
        <p:nvCxnSpPr>
          <p:cNvPr id="41" name="Straight Connector 36"/>
          <p:cNvCxnSpPr/>
          <p:nvPr/>
        </p:nvCxnSpPr>
        <p:spPr>
          <a:xfrm>
            <a:off x="5871324" y="3659131"/>
            <a:ext cx="4493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79550" y="2405329"/>
            <a:ext cx="9232900" cy="11708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1450" y="3742048"/>
            <a:ext cx="9311220" cy="9097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8" y="0"/>
            <a:ext cx="12190412" cy="437566"/>
            <a:chOff x="1588" y="0"/>
            <a:chExt cx="12190412" cy="437566"/>
          </a:xfrm>
        </p:grpSpPr>
        <p:sp>
          <p:nvSpPr>
            <p:cNvPr id="9" name="Rectangle 61"/>
            <p:cNvSpPr>
              <a:spLocks noChangeArrowheads="1"/>
            </p:cNvSpPr>
            <p:nvPr/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62"/>
            <p:cNvSpPr/>
            <p:nvPr/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/>
            </a:p>
          </p:txBody>
        </p:sp>
        <p:grpSp>
          <p:nvGrpSpPr>
            <p:cNvPr id="11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12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36" name="Freeform 35"/>
                <p:cNvSpPr/>
                <p:nvPr/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7" name="Freeform 38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8" name="Freeform 39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9" name="Freeform 41"/>
                <p:cNvSpPr/>
                <p:nvPr/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3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34" name="Freeform 42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5" name="Freeform 43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4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32" name="Freeform 47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3" name="Freeform 4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5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30" name="Freeform 49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1" name="Freeform 50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6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28" name="Freeform 51"/>
                <p:cNvSpPr/>
                <p:nvPr/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9" name="Freeform 52"/>
                <p:cNvSpPr/>
                <p:nvPr/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7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26" name="Freeform 55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7" name="Freeform 56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8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22" name="Freeform 5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3" name="Freeform 59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4" name="Freeform 60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5" name="Freeform 62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9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20" name="Freeform 65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1" name="Freeform 66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88" y="0"/>
            <a:ext cx="12190412" cy="437566"/>
            <a:chOff x="1588" y="0"/>
            <a:chExt cx="12190412" cy="437566"/>
          </a:xfrm>
        </p:grpSpPr>
        <p:sp>
          <p:nvSpPr>
            <p:cNvPr id="11" name="Rectangle 61"/>
            <p:cNvSpPr>
              <a:spLocks noChangeArrowheads="1"/>
            </p:cNvSpPr>
            <p:nvPr/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62"/>
            <p:cNvSpPr/>
            <p:nvPr/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/>
            </a:p>
          </p:txBody>
        </p:sp>
        <p:grpSp>
          <p:nvGrpSpPr>
            <p:cNvPr id="13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14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38" name="Freeform 35"/>
                <p:cNvSpPr/>
                <p:nvPr/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41" name="Freeform 41"/>
                <p:cNvSpPr/>
                <p:nvPr/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5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36" name="Freeform 42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7" name="Freeform 43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6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34" name="Freeform 47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5" name="Freeform 4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7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32" name="Freeform 49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3" name="Freeform 50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8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30" name="Freeform 51"/>
                <p:cNvSpPr/>
                <p:nvPr/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1" name="Freeform 52"/>
                <p:cNvSpPr/>
                <p:nvPr/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9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28" name="Freeform 55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9" name="Freeform 56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20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24" name="Freeform 5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5" name="Freeform 59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6" name="Freeform 60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7" name="Freeform 62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21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22" name="Freeform 65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3" name="Freeform 66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6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7"/>
          <p:cNvGrpSpPr/>
          <p:nvPr/>
        </p:nvGrpSpPr>
        <p:grpSpPr>
          <a:xfrm>
            <a:off x="2119" y="968779"/>
            <a:ext cx="2283881" cy="4377921"/>
            <a:chOff x="4952858" y="1717675"/>
            <a:chExt cx="1016000" cy="2339975"/>
          </a:xfrm>
        </p:grpSpPr>
        <p:grpSp>
          <p:nvGrpSpPr>
            <p:cNvPr id="7" name="Group 28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36" name="Freeform 35"/>
              <p:cNvSpPr/>
              <p:nvPr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38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39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4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29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34" name="Freeform 42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Freeform 43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32" name="Freeform 47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Freeform 4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31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30" name="Freeform 49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Freeform 50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32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28" name="Freeform 5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Freeform 52"/>
              <p:cNvSpPr/>
              <p:nvPr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33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26" name="Freeform 55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Freeform 56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34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22" name="Freeform 5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59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60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Freeform 62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35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18" name="Freeform 65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66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67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71"/>
              <p:cNvSpPr/>
              <p:nvPr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16" name="Freeform 74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75"/>
              <p:cNvSpPr/>
              <p:nvPr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Group 61"/>
          <p:cNvGrpSpPr/>
          <p:nvPr/>
        </p:nvGrpSpPr>
        <p:grpSpPr>
          <a:xfrm flipH="1">
            <a:off x="9907054" y="968779"/>
            <a:ext cx="2283881" cy="4377921"/>
            <a:chOff x="4952858" y="1717675"/>
            <a:chExt cx="1016000" cy="2339975"/>
          </a:xfrm>
        </p:grpSpPr>
        <p:grpSp>
          <p:nvGrpSpPr>
            <p:cNvPr id="41" name="Group 62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70" name="Freeform 35"/>
              <p:cNvSpPr/>
              <p:nvPr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Freeform 38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Freeform 39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Group 63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68" name="Freeform 42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Freeform 43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64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66" name="Freeform 47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Freeform 4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65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64" name="Freeform 49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Freeform 50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Group 66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62" name="Freeform 5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Freeform 52"/>
              <p:cNvSpPr/>
              <p:nvPr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Group 67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60" name="Freeform 55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Freeform 56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68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56" name="Freeform 5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Freeform 59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60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 62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" name="Group 69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52" name="Freeform 65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Freeform 66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Freeform 67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reeform 71"/>
              <p:cNvSpPr/>
              <p:nvPr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oup 70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50" name="Freeform 74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Freeform 75"/>
              <p:cNvSpPr/>
              <p:nvPr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44801" y="1574800"/>
            <a:ext cx="6503986" cy="189386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8" name="文本占位符 77"/>
          <p:cNvSpPr>
            <a:spLocks noGrp="1"/>
          </p:cNvSpPr>
          <p:nvPr>
            <p:ph type="body" sz="quarter" idx="13" hasCustomPrompt="1"/>
          </p:nvPr>
        </p:nvSpPr>
        <p:spPr>
          <a:xfrm>
            <a:off x="2844340" y="3523231"/>
            <a:ext cx="6504375" cy="1120756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1588" y="0"/>
            <a:ext cx="12190412" cy="437566"/>
            <a:chOff x="1588" y="0"/>
            <a:chExt cx="12190412" cy="437566"/>
          </a:xfrm>
        </p:grpSpPr>
        <p:sp>
          <p:nvSpPr>
            <p:cNvPr id="36" name="Rectangle 61"/>
            <p:cNvSpPr>
              <a:spLocks noChangeArrowheads="1"/>
            </p:cNvSpPr>
            <p:nvPr/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62"/>
            <p:cNvSpPr/>
            <p:nvPr/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/>
            </a:p>
          </p:txBody>
        </p:sp>
        <p:grpSp>
          <p:nvGrpSpPr>
            <p:cNvPr id="38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39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63" name="Freeform 35"/>
                <p:cNvSpPr/>
                <p:nvPr/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4" name="Freeform 38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5" name="Freeform 39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6" name="Freeform 41"/>
                <p:cNvSpPr/>
                <p:nvPr/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0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61" name="Freeform 42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2" name="Freeform 43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1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59" name="Freeform 47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0" name="Freeform 4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2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57" name="Freeform 49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8" name="Freeform 50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3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55" name="Freeform 51"/>
                <p:cNvSpPr/>
                <p:nvPr/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6" name="Freeform 52"/>
                <p:cNvSpPr/>
                <p:nvPr/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4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53" name="Freeform 55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4" name="Freeform 56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5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49" name="Freeform 5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0" name="Freeform 59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1" name="Freeform 60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2" name="Freeform 62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6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47" name="Freeform 65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48" name="Freeform 66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588" y="0"/>
            <a:ext cx="12190412" cy="437566"/>
            <a:chOff x="1588" y="0"/>
            <a:chExt cx="12190412" cy="437566"/>
          </a:xfrm>
        </p:grpSpPr>
        <p:sp>
          <p:nvSpPr>
            <p:cNvPr id="41" name="Rectangle 61"/>
            <p:cNvSpPr>
              <a:spLocks noChangeArrowheads="1"/>
            </p:cNvSpPr>
            <p:nvPr/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62"/>
            <p:cNvSpPr/>
            <p:nvPr/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/>
            </a:p>
          </p:txBody>
        </p:sp>
        <p:grpSp>
          <p:nvGrpSpPr>
            <p:cNvPr id="43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44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68" name="Freeform 35"/>
                <p:cNvSpPr/>
                <p:nvPr/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9" name="Freeform 38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70" name="Freeform 39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71" name="Freeform 41"/>
                <p:cNvSpPr/>
                <p:nvPr/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5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66" name="Freeform 42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7" name="Freeform 43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6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64" name="Freeform 47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5" name="Freeform 4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7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62" name="Freeform 49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3" name="Freeform 50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8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60" name="Freeform 51"/>
                <p:cNvSpPr/>
                <p:nvPr/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1" name="Freeform 52"/>
                <p:cNvSpPr/>
                <p:nvPr/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9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58" name="Freeform 55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9" name="Freeform 56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50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54" name="Freeform 5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5" name="Freeform 59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6" name="Freeform 60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7" name="Freeform 62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51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52" name="Freeform 65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3" name="Freeform 66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2018/6/10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2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3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26" Type="http://schemas.openxmlformats.org/officeDocument/2006/relationships/tags" Target="../tags/tag44.xml"/><Relationship Id="rId3" Type="http://schemas.openxmlformats.org/officeDocument/2006/relationships/tags" Target="../tags/tag21.xml"/><Relationship Id="rId21" Type="http://schemas.openxmlformats.org/officeDocument/2006/relationships/tags" Target="../tags/tag39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5" Type="http://schemas.openxmlformats.org/officeDocument/2006/relationships/tags" Target="../tags/tag43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tags" Target="../tags/tag38.xml"/><Relationship Id="rId29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tags" Target="../tags/tag42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tags" Target="../tags/tag41.xml"/><Relationship Id="rId28" Type="http://schemas.openxmlformats.org/officeDocument/2006/relationships/tags" Target="../tags/tag46.xml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tags" Target="../tags/tag40.xml"/><Relationship Id="rId27" Type="http://schemas.openxmlformats.org/officeDocument/2006/relationships/tags" Target="../tags/tag45.xml"/><Relationship Id="rId30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47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hemeOverride" Target="../theme/themeOverride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665605" y="2156460"/>
            <a:ext cx="8862695" cy="949960"/>
          </a:xfrm>
        </p:spPr>
        <p:txBody>
          <a:bodyPr tIns="0" bIns="0">
            <a:normAutofit/>
          </a:bodyPr>
          <a:lstStyle/>
          <a:p>
            <a:r>
              <a:rPr lang="zh-CN" altLang="en-US"/>
              <a:t>小程序莱兹食客</a:t>
            </a:r>
            <a:r>
              <a:rPr lang="en-US" altLang="zh-CN"/>
              <a:t>BRD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sz="2000">
                <a:sym typeface="+mn-ea"/>
              </a:rPr>
              <a:t>mini apps Lizdiner </a:t>
            </a:r>
            <a:r>
              <a:rPr lang="en-US" altLang="zh-CN" sz="2000">
                <a:sym typeface="+mn-ea"/>
              </a:rPr>
              <a:t>BRD</a:t>
            </a:r>
            <a:endParaRPr lang="zh-CN" altLang="en-US" sz="2000" dirty="0"/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3860800" y="1517015"/>
            <a:ext cx="4470400" cy="639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altLang="zh-CN" sz="4800" dirty="0"/>
              <a:t>2018</a:t>
            </a: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7525" y="3691255"/>
            <a:ext cx="996950" cy="1481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产品介绍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79550"/>
            <a:ext cx="10833100" cy="469773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一款向用户推荐吃什么的小程序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通过推荐餐馆与菜品，将线下食客与线下餐馆连接起来（互联网</a:t>
            </a:r>
            <a:r>
              <a:rPr lang="en-US" altLang="zh-CN" sz="2000" dirty="0"/>
              <a:t>+</a:t>
            </a:r>
            <a:r>
              <a:rPr lang="zh-CN" altLang="en-US" sz="2000" dirty="0"/>
              <a:t>线下餐饮）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解决了用户吃什么的问题，解决用户因为吃而产生的焦虑问题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填补了市场的线下稀疏餐馆连接线下食客的空白，填补了推荐菜品的空白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人无我有，抓住食客的心与胃，协助线下饮食行业个体户更好地运营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团队成员分别完成过很多完成可用的</a:t>
            </a:r>
            <a:r>
              <a:rPr lang="en-US" altLang="zh-CN" sz="2000" dirty="0"/>
              <a:t>Web</a:t>
            </a:r>
            <a:r>
              <a:rPr lang="zh-CN" altLang="en-US" sz="2000" dirty="0"/>
              <a:t>产品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需要一个半月的时间做成可用的初版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产品上线运营的</a:t>
            </a:r>
            <a:r>
              <a:rPr lang="en-US" altLang="zh-CN" sz="2000" dirty="0"/>
              <a:t>2</a:t>
            </a:r>
            <a:r>
              <a:rPr lang="zh-CN" altLang="en-US" sz="2000" dirty="0"/>
              <a:t>个月能够新增</a:t>
            </a:r>
            <a:r>
              <a:rPr lang="en-US" altLang="zh-CN" sz="2000" dirty="0"/>
              <a:t>1</a:t>
            </a:r>
            <a:r>
              <a:rPr lang="zh-CN" altLang="en-US" sz="2000" dirty="0"/>
              <a:t>万名使用用户，一千家有菜单的线下餐饮店，可以赚取利润</a:t>
            </a:r>
            <a:r>
              <a:rPr lang="en-US" altLang="zh-CN" sz="2000" dirty="0"/>
              <a:t>1</a:t>
            </a:r>
            <a:r>
              <a:rPr lang="zh-CN" altLang="en-US" sz="2000" dirty="0"/>
              <a:t>万元，往后可能呈现二次线性函数的增长趋势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你们两个大佬看了同意了就作为我们比赛用，你们就是我要的资源</a:t>
            </a: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市场分析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66432" y="1243330"/>
            <a:ext cx="4165200" cy="3811588"/>
          </a:xfrm>
        </p:spPr>
        <p:txBody>
          <a:bodyPr/>
          <a:lstStyle/>
          <a:p>
            <a:r>
              <a:rPr lang="zh-CN" altLang="en-US" dirty="0"/>
              <a:t>宏观的行业趋势</a:t>
            </a:r>
          </a:p>
          <a:p>
            <a:endParaRPr lang="zh-CN" altLang="en-US" dirty="0"/>
          </a:p>
          <a:p>
            <a:r>
              <a:rPr lang="zh-CN" altLang="en-US" dirty="0"/>
              <a:t>大数据发展下的推荐系统越来越流行</a:t>
            </a:r>
          </a:p>
          <a:p>
            <a:endParaRPr lang="en-US" altLang="zh-CN" dirty="0"/>
          </a:p>
          <a:p>
            <a:r>
              <a:rPr lang="en-US" altLang="zh-CN" dirty="0"/>
              <a:t>“</a:t>
            </a:r>
            <a:r>
              <a:rPr lang="zh-CN" altLang="en-US" dirty="0"/>
              <a:t>佛系</a:t>
            </a:r>
            <a:r>
              <a:rPr lang="en-US" altLang="zh-CN" dirty="0"/>
              <a:t>”</a:t>
            </a:r>
            <a:r>
              <a:rPr lang="zh-CN" altLang="en-US" dirty="0"/>
              <a:t>用户的基数越来越大</a:t>
            </a:r>
          </a:p>
          <a:p>
            <a:endParaRPr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</p:nvPr>
        </p:nvPicPr>
        <p:blipFill>
          <a:blip r:embed="rId8"/>
          <a:stretch>
            <a:fillRect/>
          </a:stretch>
        </p:blipFill>
        <p:spPr>
          <a:xfrm>
            <a:off x="5203190" y="647700"/>
            <a:ext cx="2447925" cy="2758440"/>
          </a:xfrm>
          <a:prstGeom prst="rect">
            <a:avLst/>
          </a:prstGeom>
        </p:spPr>
      </p:pic>
      <p:sp>
        <p:nvSpPr>
          <p:cNvPr id="6" name="文本占位符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9470" y="3784600"/>
            <a:ext cx="5038725" cy="2730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微观市场</a:t>
            </a:r>
          </a:p>
          <a:p>
            <a:endParaRPr lang="zh-CN" dirty="0"/>
          </a:p>
          <a:p>
            <a:r>
              <a:rPr lang="zh-CN" dirty="0"/>
              <a:t>线上食品行业 大众点评、美团美食、饿了么、美团外卖已经是一片红海，线下的二维火等也有抢占美食支付</a:t>
            </a:r>
          </a:p>
          <a:p>
            <a:endParaRPr lang="en-US" altLang="zh-CN" dirty="0"/>
          </a:p>
          <a:p>
            <a:r>
              <a:rPr lang="zh-CN" altLang="en-US" dirty="0"/>
              <a:t>但是推荐食品行业少有人涉猎，特别是在小程序方面，可谓是蓝海市场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2745" y="4147185"/>
            <a:ext cx="4062095" cy="228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竞争对手分析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" y="1691005"/>
            <a:ext cx="2569845" cy="4570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7970" y="6398895"/>
            <a:ext cx="341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饿了么的发现入口的为你推荐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355" y="1691005"/>
            <a:ext cx="2547620" cy="4530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90390" y="6398895"/>
            <a:ext cx="341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二维火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支付宝平台的随便点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14005" y="1722120"/>
            <a:ext cx="38881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我们的劣势：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、进入市场晚，用户行为数据少，早期推荐算法可能精度不够不够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、技术资源不足，早期产品性能等方面可能不足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14005" y="3495040"/>
            <a:ext cx="38881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我们的优势：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、微信平台的用户数大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、无需另行下载使用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、专注推荐菜品，能够所有线下商店都能使用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4</a:t>
            </a:r>
            <a:r>
              <a:rPr lang="zh-CN" altLang="en-US" b="1">
                <a:solidFill>
                  <a:schemeClr val="bg1"/>
                </a:solidFill>
              </a:rPr>
              <a:t>、我们可以成为上游企业，和竞品形成合作关系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040" y="3368040"/>
            <a:ext cx="121920" cy="121920"/>
          </a:xfrm>
          <a:prstGeom prst="rect">
            <a:avLst/>
          </a:prstGeom>
        </p:spPr>
      </p:pic>
      <p:pic>
        <p:nvPicPr>
          <p:cNvPr id="11" name="图片 10" descr="饿了么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37160" y="5423535"/>
            <a:ext cx="975360" cy="975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4540885" y="3613785"/>
            <a:ext cx="742315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724525" y="3613785"/>
            <a:ext cx="742315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091045" y="3613785"/>
            <a:ext cx="742315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693150" y="3613785"/>
            <a:ext cx="742315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636135" y="3597910"/>
            <a:ext cx="551815" cy="1310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后端开发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819775" y="3597910"/>
            <a:ext cx="551815" cy="1310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前端开发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186295" y="3597910"/>
            <a:ext cx="551815" cy="1310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视觉设计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88400" y="3597910"/>
            <a:ext cx="551815" cy="1310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产品测试</a:t>
            </a:r>
          </a:p>
        </p:txBody>
      </p:sp>
      <p:sp>
        <p:nvSpPr>
          <p:cNvPr id="52" name="矩形 51"/>
          <p:cNvSpPr/>
          <p:nvPr/>
        </p:nvSpPr>
        <p:spPr>
          <a:xfrm>
            <a:off x="3005455" y="3613785"/>
            <a:ext cx="742315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 txBox="1"/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/>
              <a:t>研发成本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86350" y="2195830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研发组织结构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086735" y="3597910"/>
            <a:ext cx="551815" cy="1310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产品经理</a:t>
            </a:r>
          </a:p>
        </p:txBody>
      </p:sp>
      <p:cxnSp>
        <p:nvCxnSpPr>
          <p:cNvPr id="36" name="肘形连接符 35"/>
          <p:cNvCxnSpPr>
            <a:stCxn id="6" idx="2"/>
            <a:endCxn id="30" idx="0"/>
          </p:cNvCxnSpPr>
          <p:nvPr/>
        </p:nvCxnSpPr>
        <p:spPr>
          <a:xfrm rot="5400000">
            <a:off x="4258628" y="1760538"/>
            <a:ext cx="941705" cy="2733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" idx="2"/>
            <a:endCxn id="40" idx="0"/>
          </p:cNvCxnSpPr>
          <p:nvPr/>
        </p:nvCxnSpPr>
        <p:spPr>
          <a:xfrm rot="5400000" flipV="1">
            <a:off x="7109460" y="1642745"/>
            <a:ext cx="941705" cy="2968625"/>
          </a:xfrm>
          <a:prstGeom prst="bentConnector3">
            <a:avLst>
              <a:gd name="adj1" fmla="val 50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/>
        </p:nvCxnSpPr>
        <p:spPr>
          <a:xfrm>
            <a:off x="6584315" y="3131820"/>
            <a:ext cx="878205" cy="386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rot="10800000" flipV="1">
            <a:off x="6095365" y="3122295"/>
            <a:ext cx="488315" cy="386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10800000" flipV="1">
            <a:off x="4911725" y="3122930"/>
            <a:ext cx="1641475" cy="3454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40050" y="5118100"/>
            <a:ext cx="2879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>
                <a:solidFill>
                  <a:schemeClr val="bg1"/>
                </a:solidFill>
              </a:rPr>
              <a:t>彭建高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422775" y="5118100"/>
            <a:ext cx="2879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>
                <a:solidFill>
                  <a:schemeClr val="bg1"/>
                </a:solidFill>
              </a:rPr>
              <a:t>陈渊末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663565" y="5118100"/>
            <a:ext cx="2879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>
                <a:solidFill>
                  <a:schemeClr val="bg1"/>
                </a:solidFill>
              </a:rPr>
              <a:t>彭建高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030720" y="5118100"/>
            <a:ext cx="2879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>
                <a:solidFill>
                  <a:schemeClr val="bg1"/>
                </a:solidFill>
              </a:rPr>
              <a:t>梁晓灵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613140" y="5118100"/>
            <a:ext cx="28797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>
                <a:solidFill>
                  <a:schemeClr val="bg1"/>
                </a:solidFill>
              </a:rPr>
              <a:t>彭建高</a:t>
            </a:r>
          </a:p>
          <a:p>
            <a:r>
              <a:rPr lang="zh-CN" altLang="en-US" sz="2000" b="1" u="sng">
                <a:solidFill>
                  <a:schemeClr val="bg1"/>
                </a:solidFill>
              </a:rPr>
              <a:t>陈渊末</a:t>
            </a:r>
          </a:p>
          <a:p>
            <a:r>
              <a:rPr lang="zh-CN" altLang="en-US" sz="2000" b="1" u="sng">
                <a:solidFill>
                  <a:schemeClr val="bg1"/>
                </a:solidFill>
              </a:rPr>
              <a:t>梁晓灵</a:t>
            </a: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/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/>
              <a:t>产品路线图</a:t>
            </a:r>
          </a:p>
        </p:txBody>
      </p: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flipH="1">
            <a:off x="996150" y="3191608"/>
            <a:ext cx="9666341" cy="3496796"/>
          </a:xfrm>
          <a:prstGeom prst="line">
            <a:avLst/>
          </a:prstGeom>
          <a:ln w="19050">
            <a:solidFill>
              <a:sysClr val="windowText" lastClr="000000">
                <a:lumMod val="50000"/>
                <a:lumOff val="50000"/>
              </a:sysClr>
            </a:solidFill>
          </a:ln>
        </p:spPr>
        <p:style>
          <a:lnRef idx="1">
            <a:srgbClr val="FA8550"/>
          </a:lnRef>
          <a:fillRef idx="0">
            <a:srgbClr val="FA8550"/>
          </a:fillRef>
          <a:effectRef idx="0">
            <a:srgbClr val="FA8550"/>
          </a:effectRef>
          <a:fontRef idx="minor">
            <a:sysClr val="windowText" lastClr="000000"/>
          </a:fontRef>
        </p:style>
      </p:cxn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1322952" y="1987627"/>
            <a:ext cx="1664335" cy="4335408"/>
            <a:chOff x="654686" y="1951169"/>
            <a:chExt cx="1458506" cy="3799247"/>
          </a:xfrm>
        </p:grpSpPr>
        <p:sp>
          <p:nvSpPr>
            <p:cNvPr id="7" name="圆角矩形 6"/>
            <p:cNvSpPr/>
            <p:nvPr>
              <p:custDataLst>
                <p:tags r:id="rId25"/>
              </p:custDataLst>
            </p:nvPr>
          </p:nvSpPr>
          <p:spPr>
            <a:xfrm>
              <a:off x="654686" y="1951169"/>
              <a:ext cx="1458506" cy="3291516"/>
            </a:xfrm>
            <a:prstGeom prst="roundRect">
              <a:avLst/>
            </a:prstGeom>
            <a:solidFill>
              <a:srgbClr val="FA8550">
                <a:lumMod val="20000"/>
                <a:lumOff val="80000"/>
              </a:srgbClr>
            </a:solidFill>
            <a:ln w="38100"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</a:rPr>
                <a:t>【基础版本】</a:t>
              </a:r>
            </a:p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</a:rPr>
                <a:t>推荐店铺</a:t>
              </a:r>
            </a:p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</a:rPr>
                <a:t>推荐菜品</a:t>
              </a:r>
            </a:p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</a:rPr>
                <a:t>分享店铺</a:t>
              </a:r>
            </a:p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</a:rPr>
                <a:t>合并订单</a:t>
              </a:r>
            </a:p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</a:rPr>
                <a:t>生成订单</a:t>
              </a:r>
            </a:p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</a:rPr>
                <a:t>偏好设置</a:t>
              </a:r>
            </a:p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</a:rPr>
                <a:t>更新菜单</a:t>
              </a:r>
            </a:p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</a:rPr>
                <a:t>地图导航</a:t>
              </a:r>
            </a:p>
          </p:txBody>
        </p:sp>
        <p:sp>
          <p:nvSpPr>
            <p:cNvPr id="8" name="泪滴形 7"/>
            <p:cNvSpPr/>
            <p:nvPr>
              <p:custDataLst>
                <p:tags r:id="rId26"/>
              </p:custDataLst>
            </p:nvPr>
          </p:nvSpPr>
          <p:spPr>
            <a:xfrm rot="8100000">
              <a:off x="1173972" y="5030124"/>
              <a:ext cx="426786" cy="426786"/>
            </a:xfrm>
            <a:prstGeom prst="teardrop">
              <a:avLst>
                <a:gd name="adj" fmla="val 125412"/>
              </a:avLst>
            </a:prstGeom>
            <a:solidFill>
              <a:srgbClr val="FA8550"/>
            </a:solidFill>
            <a:ln w="38100">
              <a:solidFill>
                <a:sysClr val="window" lastClr="FFFFFF">
                  <a:lumMod val="95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>
              <p:custDataLst>
                <p:tags r:id="rId27"/>
              </p:custDataLst>
            </p:nvPr>
          </p:nvSpPr>
          <p:spPr>
            <a:xfrm rot="8100000">
              <a:off x="1273023" y="5129176"/>
              <a:ext cx="221664" cy="22166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>
              <p:custDataLst>
                <p:tags r:id="rId28"/>
              </p:custDataLst>
            </p:nvPr>
          </p:nvSpPr>
          <p:spPr>
            <a:xfrm>
              <a:off x="1343925" y="5663536"/>
              <a:ext cx="86880" cy="8688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38100">
              <a:solidFill>
                <a:sysClr val="windowText" lastClr="000000">
                  <a:lumMod val="50000"/>
                  <a:lumOff val="50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8731885" y="217804"/>
            <a:ext cx="1664335" cy="3391536"/>
            <a:chOff x="7147427" y="687616"/>
            <a:chExt cx="1458338" cy="2684909"/>
          </a:xfrm>
        </p:grpSpPr>
        <p:sp>
          <p:nvSpPr>
            <p:cNvPr id="12" name="圆角矩形 11"/>
            <p:cNvSpPr/>
            <p:nvPr>
              <p:custDataLst>
                <p:tags r:id="rId21"/>
              </p:custDataLst>
            </p:nvPr>
          </p:nvSpPr>
          <p:spPr>
            <a:xfrm>
              <a:off x="7147427" y="687616"/>
              <a:ext cx="1458338" cy="2177184"/>
            </a:xfrm>
            <a:prstGeom prst="roundRect">
              <a:avLst/>
            </a:prstGeom>
            <a:solidFill>
              <a:srgbClr val="FABD50">
                <a:lumMod val="20000"/>
                <a:lumOff val="80000"/>
              </a:srgbClr>
            </a:solidFill>
            <a:ln w="38100"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rgbClr val="FABD50">
                      <a:lumMod val="50000"/>
                    </a:srgbClr>
                  </a:solidFill>
                </a:rPr>
                <a:t>【稳定版本】</a:t>
              </a:r>
            </a:p>
            <a:p>
              <a:pPr algn="ctr"/>
              <a:r>
                <a:rPr lang="zh-CN" altLang="en-US" dirty="0">
                  <a:solidFill>
                    <a:srgbClr val="FABD50">
                      <a:lumMod val="50000"/>
                    </a:srgbClr>
                  </a:solidFill>
                </a:rPr>
                <a:t>排队功能</a:t>
              </a:r>
            </a:p>
            <a:p>
              <a:pPr algn="ctr"/>
              <a:r>
                <a:rPr lang="zh-CN" altLang="en-US" dirty="0">
                  <a:solidFill>
                    <a:srgbClr val="FABD50">
                      <a:lumMod val="50000"/>
                    </a:srgbClr>
                  </a:solidFill>
                </a:rPr>
                <a:t>显示座位</a:t>
              </a:r>
            </a:p>
            <a:p>
              <a:pPr algn="ctr"/>
              <a:r>
                <a:rPr lang="zh-CN" altLang="en-US" dirty="0">
                  <a:solidFill>
                    <a:srgbClr val="FABD50">
                      <a:lumMod val="50000"/>
                    </a:srgbClr>
                  </a:solidFill>
                </a:rPr>
                <a:t>显示评价</a:t>
              </a:r>
            </a:p>
            <a:p>
              <a:pPr algn="ctr"/>
              <a:r>
                <a:rPr lang="zh-CN" altLang="en-US" dirty="0">
                  <a:solidFill>
                    <a:srgbClr val="FABD50">
                      <a:lumMod val="50000"/>
                    </a:srgbClr>
                  </a:solidFill>
                </a:rPr>
                <a:t>显示理由</a:t>
              </a:r>
            </a:p>
            <a:p>
              <a:pPr algn="ctr"/>
              <a:r>
                <a:rPr lang="zh-CN" altLang="en-US" dirty="0">
                  <a:solidFill>
                    <a:srgbClr val="FABD50">
                      <a:lumMod val="50000"/>
                    </a:srgbClr>
                  </a:solidFill>
                </a:rPr>
                <a:t>营销宣传</a:t>
              </a:r>
            </a:p>
            <a:p>
              <a:pPr algn="ctr"/>
              <a:r>
                <a:rPr lang="zh-CN" altLang="en-US" dirty="0">
                  <a:solidFill>
                    <a:srgbClr val="FABD50">
                      <a:lumMod val="50000"/>
                    </a:srgbClr>
                  </a:solidFill>
                </a:rPr>
                <a:t>后台优化</a:t>
              </a:r>
            </a:p>
            <a:p>
              <a:pPr algn="ctr"/>
              <a:r>
                <a:rPr lang="zh-CN" altLang="en-US" dirty="0">
                  <a:solidFill>
                    <a:srgbClr val="FABD50">
                      <a:lumMod val="50000"/>
                    </a:srgbClr>
                  </a:solidFill>
                </a:rPr>
                <a:t>做菜推荐</a:t>
              </a:r>
            </a:p>
          </p:txBody>
        </p:sp>
        <p:sp>
          <p:nvSpPr>
            <p:cNvPr id="13" name="泪滴形 12"/>
            <p:cNvSpPr/>
            <p:nvPr>
              <p:custDataLst>
                <p:tags r:id="rId22"/>
              </p:custDataLst>
            </p:nvPr>
          </p:nvSpPr>
          <p:spPr>
            <a:xfrm rot="8100000">
              <a:off x="7666713" y="2652233"/>
              <a:ext cx="426786" cy="426786"/>
            </a:xfrm>
            <a:prstGeom prst="teardrop">
              <a:avLst>
                <a:gd name="adj" fmla="val 125412"/>
              </a:avLst>
            </a:prstGeom>
            <a:solidFill>
              <a:srgbClr val="FABD50"/>
            </a:solidFill>
            <a:ln w="38100">
              <a:solidFill>
                <a:sysClr val="window" lastClr="FFFFFF">
                  <a:lumMod val="95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14" name="椭圆 13"/>
            <p:cNvSpPr/>
            <p:nvPr>
              <p:custDataLst>
                <p:tags r:id="rId23"/>
              </p:custDataLst>
            </p:nvPr>
          </p:nvSpPr>
          <p:spPr>
            <a:xfrm rot="8100000">
              <a:off x="7765764" y="2751285"/>
              <a:ext cx="221664" cy="22166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15" name="椭圆 14"/>
            <p:cNvSpPr/>
            <p:nvPr>
              <p:custDataLst>
                <p:tags r:id="rId24"/>
              </p:custDataLst>
            </p:nvPr>
          </p:nvSpPr>
          <p:spPr>
            <a:xfrm>
              <a:off x="7836666" y="3285645"/>
              <a:ext cx="86880" cy="8688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38100">
              <a:solidFill>
                <a:sysClr val="windowText" lastClr="000000">
                  <a:lumMod val="50000"/>
                  <a:lumOff val="50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24" name="组合 23"/>
          <p:cNvGrpSpPr/>
          <p:nvPr>
            <p:custDataLst>
              <p:tags r:id="rId7"/>
            </p:custDataLst>
          </p:nvPr>
        </p:nvGrpSpPr>
        <p:grpSpPr>
          <a:xfrm>
            <a:off x="6262297" y="1583904"/>
            <a:ext cx="1664143" cy="2930153"/>
            <a:chOff x="4983180" y="1597375"/>
            <a:chExt cx="1458338" cy="2567780"/>
          </a:xfrm>
        </p:grpSpPr>
        <p:sp>
          <p:nvSpPr>
            <p:cNvPr id="25" name="圆角矩形 24"/>
            <p:cNvSpPr/>
            <p:nvPr>
              <p:custDataLst>
                <p:tags r:id="rId17"/>
              </p:custDataLst>
            </p:nvPr>
          </p:nvSpPr>
          <p:spPr>
            <a:xfrm>
              <a:off x="4983180" y="1597375"/>
              <a:ext cx="1458338" cy="2059975"/>
            </a:xfrm>
            <a:prstGeom prst="roundRect">
              <a:avLst/>
            </a:prstGeom>
            <a:solidFill>
              <a:srgbClr val="E74D51">
                <a:lumMod val="20000"/>
                <a:lumOff val="80000"/>
              </a:srgbClr>
            </a:solidFill>
            <a:ln w="38100"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rgbClr val="E74D51">
                      <a:lumMod val="50000"/>
                    </a:srgbClr>
                  </a:solidFill>
                </a:rPr>
                <a:t>【盈利版本】</a:t>
              </a:r>
            </a:p>
            <a:p>
              <a:pPr algn="ctr"/>
              <a:r>
                <a:rPr lang="zh-CN" altLang="en-US" dirty="0">
                  <a:solidFill>
                    <a:srgbClr val="E74D51">
                      <a:lumMod val="50000"/>
                    </a:srgbClr>
                  </a:solidFill>
                </a:rPr>
                <a:t>外卖系统</a:t>
              </a:r>
            </a:p>
            <a:p>
              <a:pPr algn="ctr"/>
              <a:r>
                <a:rPr lang="zh-CN" altLang="en-US" dirty="0">
                  <a:solidFill>
                    <a:srgbClr val="E74D51">
                      <a:lumMod val="50000"/>
                    </a:srgbClr>
                  </a:solidFill>
                </a:rPr>
                <a:t>完善</a:t>
              </a:r>
              <a:r>
                <a:rPr lang="en-US" altLang="zh-CN" dirty="0">
                  <a:solidFill>
                    <a:srgbClr val="E74D51">
                      <a:lumMod val="50000"/>
                    </a:srgbClr>
                  </a:solidFill>
                </a:rPr>
                <a:t>UI</a:t>
              </a:r>
            </a:p>
            <a:p>
              <a:pPr algn="ctr"/>
              <a:r>
                <a:rPr lang="zh-CN" altLang="en-US" dirty="0">
                  <a:solidFill>
                    <a:srgbClr val="E74D51">
                      <a:lumMod val="50000"/>
                    </a:srgbClr>
                  </a:solidFill>
                </a:rPr>
                <a:t>广告系统</a:t>
              </a:r>
            </a:p>
            <a:p>
              <a:pPr algn="ctr"/>
              <a:r>
                <a:rPr lang="zh-CN" altLang="en-US" dirty="0">
                  <a:solidFill>
                    <a:srgbClr val="E74D51">
                      <a:lumMod val="50000"/>
                    </a:srgbClr>
                  </a:solidFill>
                </a:rPr>
                <a:t>装修系统</a:t>
              </a:r>
            </a:p>
            <a:p>
              <a:pPr algn="ctr"/>
              <a:r>
                <a:rPr lang="zh-CN" altLang="en-US" dirty="0">
                  <a:solidFill>
                    <a:srgbClr val="E74D51">
                      <a:lumMod val="50000"/>
                    </a:srgbClr>
                  </a:solidFill>
                </a:rPr>
                <a:t>店家独立</a:t>
              </a:r>
            </a:p>
          </p:txBody>
        </p:sp>
        <p:sp>
          <p:nvSpPr>
            <p:cNvPr id="26" name="泪滴形 25"/>
            <p:cNvSpPr/>
            <p:nvPr>
              <p:custDataLst>
                <p:tags r:id="rId18"/>
              </p:custDataLst>
            </p:nvPr>
          </p:nvSpPr>
          <p:spPr>
            <a:xfrm rot="8100000">
              <a:off x="5502466" y="3444863"/>
              <a:ext cx="426786" cy="426786"/>
            </a:xfrm>
            <a:prstGeom prst="teardrop">
              <a:avLst>
                <a:gd name="adj" fmla="val 125412"/>
              </a:avLst>
            </a:prstGeom>
            <a:solidFill>
              <a:srgbClr val="E74D51"/>
            </a:solidFill>
            <a:ln w="38100">
              <a:solidFill>
                <a:sysClr val="window" lastClr="FFFFFF">
                  <a:lumMod val="95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27" name="椭圆 26"/>
            <p:cNvSpPr/>
            <p:nvPr>
              <p:custDataLst>
                <p:tags r:id="rId19"/>
              </p:custDataLst>
            </p:nvPr>
          </p:nvSpPr>
          <p:spPr>
            <a:xfrm rot="8100000">
              <a:off x="5601517" y="3543915"/>
              <a:ext cx="221664" cy="22166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28" name="椭圆 27"/>
            <p:cNvSpPr/>
            <p:nvPr>
              <p:custDataLst>
                <p:tags r:id="rId20"/>
              </p:custDataLst>
            </p:nvPr>
          </p:nvSpPr>
          <p:spPr>
            <a:xfrm>
              <a:off x="5672419" y="4078275"/>
              <a:ext cx="86880" cy="8688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38100">
              <a:solidFill>
                <a:sysClr val="windowText" lastClr="000000">
                  <a:lumMod val="50000"/>
                  <a:lumOff val="50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32" name="组合 31"/>
          <p:cNvGrpSpPr/>
          <p:nvPr>
            <p:custDataLst>
              <p:tags r:id="rId8"/>
            </p:custDataLst>
          </p:nvPr>
        </p:nvGrpSpPr>
        <p:grpSpPr>
          <a:xfrm>
            <a:off x="3792624" y="2400127"/>
            <a:ext cx="1664335" cy="3018418"/>
            <a:chOff x="2818933" y="2312656"/>
            <a:chExt cx="1458506" cy="2645129"/>
          </a:xfrm>
        </p:grpSpPr>
        <p:sp>
          <p:nvSpPr>
            <p:cNvPr id="29" name="圆角矩形 28"/>
            <p:cNvSpPr/>
            <p:nvPr>
              <p:custDataLst>
                <p:tags r:id="rId13"/>
              </p:custDataLst>
            </p:nvPr>
          </p:nvSpPr>
          <p:spPr>
            <a:xfrm>
              <a:off x="2818933" y="2312656"/>
              <a:ext cx="1458506" cy="2137399"/>
            </a:xfrm>
            <a:prstGeom prst="roundRect">
              <a:avLst/>
            </a:prstGeom>
            <a:solidFill>
              <a:srgbClr val="CE8D3E">
                <a:lumMod val="20000"/>
                <a:lumOff val="80000"/>
              </a:srgbClr>
            </a:solidFill>
            <a:ln w="38100"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  <a:sym typeface="+mn-ea"/>
                </a:rPr>
                <a:t>【升级版本】</a:t>
              </a:r>
              <a:endParaRPr lang="zh-CN" altLang="en-US" dirty="0">
                <a:solidFill>
                  <a:srgbClr val="FA8550">
                    <a:lumMod val="50000"/>
                  </a:srgbClr>
                </a:solidFill>
              </a:endParaRPr>
            </a:p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</a:rPr>
                <a:t>店家系统</a:t>
              </a:r>
              <a:endParaRPr lang="en-US" altLang="zh-CN" dirty="0">
                <a:solidFill>
                  <a:srgbClr val="FA8550">
                    <a:lumMod val="50000"/>
                  </a:srgbClr>
                </a:solidFill>
              </a:endParaRPr>
            </a:p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</a:rPr>
                <a:t>支付功能</a:t>
              </a:r>
            </a:p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</a:rPr>
                <a:t>卡卷功能</a:t>
              </a:r>
            </a:p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</a:rPr>
                <a:t>评价系统</a:t>
              </a:r>
            </a:p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</a:rPr>
                <a:t>警报系统</a:t>
              </a:r>
            </a:p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</a:rPr>
                <a:t>运维系统</a:t>
              </a:r>
            </a:p>
            <a:p>
              <a:pPr algn="ctr"/>
              <a:endParaRPr lang="zh-CN" altLang="en-US" dirty="0">
                <a:solidFill>
                  <a:srgbClr val="CE8D3E">
                    <a:lumMod val="50000"/>
                  </a:srgbClr>
                </a:solidFill>
              </a:endParaRPr>
            </a:p>
          </p:txBody>
        </p:sp>
        <p:sp>
          <p:nvSpPr>
            <p:cNvPr id="30" name="泪滴形 29"/>
            <p:cNvSpPr/>
            <p:nvPr>
              <p:custDataLst>
                <p:tags r:id="rId14"/>
              </p:custDataLst>
            </p:nvPr>
          </p:nvSpPr>
          <p:spPr>
            <a:xfrm rot="8100000">
              <a:off x="3338219" y="4237493"/>
              <a:ext cx="426786" cy="426786"/>
            </a:xfrm>
            <a:prstGeom prst="teardrop">
              <a:avLst>
                <a:gd name="adj" fmla="val 125412"/>
              </a:avLst>
            </a:prstGeom>
            <a:solidFill>
              <a:srgbClr val="CE8D3E"/>
            </a:solidFill>
            <a:ln w="38100">
              <a:solidFill>
                <a:sysClr val="window" lastClr="FFFFFF">
                  <a:lumMod val="95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35" name="椭圆 34"/>
            <p:cNvSpPr/>
            <p:nvPr>
              <p:custDataLst>
                <p:tags r:id="rId15"/>
              </p:custDataLst>
            </p:nvPr>
          </p:nvSpPr>
          <p:spPr>
            <a:xfrm rot="8100000">
              <a:off x="3437270" y="4336545"/>
              <a:ext cx="221664" cy="22166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36" name="椭圆 35"/>
            <p:cNvSpPr/>
            <p:nvPr>
              <p:custDataLst>
                <p:tags r:id="rId16"/>
              </p:custDataLst>
            </p:nvPr>
          </p:nvSpPr>
          <p:spPr>
            <a:xfrm>
              <a:off x="3508172" y="4870905"/>
              <a:ext cx="86880" cy="8688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38100">
              <a:solidFill>
                <a:sysClr val="windowText" lastClr="000000">
                  <a:lumMod val="50000"/>
                  <a:lumOff val="50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400"/>
            </a:p>
          </p:txBody>
        </p:sp>
      </p:grpSp>
      <p:sp>
        <p:nvSpPr>
          <p:cNvPr id="37" name="文本框 36"/>
          <p:cNvSpPr txBox="1"/>
          <p:nvPr>
            <p:custDataLst>
              <p:tags r:id="rId9"/>
            </p:custDataLst>
          </p:nvPr>
        </p:nvSpPr>
        <p:spPr>
          <a:xfrm>
            <a:off x="1617753" y="6474297"/>
            <a:ext cx="2174871" cy="4214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　</a:t>
            </a:r>
            <a:r>
              <a:rPr lang="en-US" altLang="zh-CN" dirty="0">
                <a:latin typeface="+mj-lt"/>
                <a:ea typeface="+mj-ea"/>
                <a:cs typeface="+mj-cs"/>
              </a:rPr>
              <a:t>v1.0</a:t>
            </a:r>
            <a:r>
              <a:rPr lang="zh-CN" altLang="en-US" dirty="0">
                <a:latin typeface="+mj-lt"/>
                <a:ea typeface="+mj-ea"/>
                <a:cs typeface="+mj-cs"/>
              </a:rPr>
              <a:t>推广版本</a:t>
            </a:r>
          </a:p>
        </p:txBody>
      </p:sp>
      <p:sp>
        <p:nvSpPr>
          <p:cNvPr id="38" name="文本框 37"/>
          <p:cNvSpPr txBox="1"/>
          <p:nvPr>
            <p:custDataLst>
              <p:tags r:id="rId10"/>
            </p:custDataLst>
          </p:nvPr>
        </p:nvSpPr>
        <p:spPr>
          <a:xfrm>
            <a:off x="4023647" y="5608233"/>
            <a:ext cx="2174871" cy="4214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dirty="0">
                <a:latin typeface="+mj-lt"/>
                <a:ea typeface="+mj-ea"/>
                <a:cs typeface="+mj-cs"/>
              </a:rPr>
              <a:t>v2.0</a:t>
            </a:r>
            <a:r>
              <a:rPr lang="zh-CN" altLang="en-US" dirty="0">
                <a:latin typeface="+mj-lt"/>
                <a:ea typeface="+mj-ea"/>
                <a:cs typeface="+mj-cs"/>
              </a:rPr>
              <a:t>版本</a:t>
            </a:r>
          </a:p>
        </p:txBody>
      </p:sp>
      <p:sp>
        <p:nvSpPr>
          <p:cNvPr id="39" name="文本框 38"/>
          <p:cNvSpPr txBox="1"/>
          <p:nvPr>
            <p:custDataLst>
              <p:tags r:id="rId11"/>
            </p:custDataLst>
          </p:nvPr>
        </p:nvSpPr>
        <p:spPr>
          <a:xfrm>
            <a:off x="6429541" y="4742169"/>
            <a:ext cx="2174871" cy="4214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dirty="0">
                <a:latin typeface="+mj-lt"/>
                <a:ea typeface="+mj-ea"/>
                <a:cs typeface="+mj-cs"/>
              </a:rPr>
              <a:t>v3.0</a:t>
            </a:r>
            <a:r>
              <a:rPr lang="zh-CN" altLang="en-US" dirty="0">
                <a:latin typeface="+mj-lt"/>
                <a:ea typeface="+mj-ea"/>
                <a:cs typeface="+mj-cs"/>
              </a:rPr>
              <a:t>版本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40" name="文本框 39"/>
          <p:cNvSpPr txBox="1"/>
          <p:nvPr>
            <p:custDataLst>
              <p:tags r:id="rId12"/>
            </p:custDataLst>
          </p:nvPr>
        </p:nvSpPr>
        <p:spPr>
          <a:xfrm>
            <a:off x="8835434" y="3876104"/>
            <a:ext cx="2174871" cy="4214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dirty="0">
                <a:latin typeface="+mj-lt"/>
                <a:ea typeface="+mj-ea"/>
                <a:cs typeface="+mj-cs"/>
              </a:rPr>
              <a:t>V3.x</a:t>
            </a:r>
            <a:r>
              <a:rPr lang="zh-CN" altLang="en-US" dirty="0">
                <a:latin typeface="+mj-lt"/>
                <a:ea typeface="+mj-ea"/>
                <a:cs typeface="+mj-cs"/>
              </a:rPr>
              <a:t>以后版本更新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/>
              <a:t>商业模式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面对用户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不建议面向用户进行盈利</a:t>
            </a:r>
            <a:r>
              <a:rPr lang="en-US" altLang="zh-CN" sz="2000" dirty="0"/>
              <a:t>【</a:t>
            </a:r>
            <a:r>
              <a:rPr lang="zh-CN" altLang="en-US" sz="2000" dirty="0"/>
              <a:t>后期查看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面对商家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、店铺模板费用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、食客导流分成（不建议）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、提供服务费用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、微信消费手续费分成</a:t>
            </a:r>
          </a:p>
        </p:txBody>
      </p:sp>
      <p:sp>
        <p:nvSpPr>
          <p:cNvPr id="5" name="内容占位符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8200" y="281368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/>
              <a:t>面对第三方平台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zh-CN" altLang="en-US" sz="2000" dirty="0">
                <a:sym typeface="+mn-ea"/>
              </a:rPr>
              <a:t>广告放置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、外卖平台分流分成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、对第三方平台进行技术数据支持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（场景</a:t>
            </a:r>
            <a:r>
              <a:rPr lang="en-US" altLang="zh-CN" sz="2000" dirty="0"/>
              <a:t>1</a:t>
            </a:r>
            <a:r>
              <a:rPr lang="zh-CN" altLang="en-US" sz="2000" dirty="0"/>
              <a:t>：旅游地区饮食推荐对于旅游业务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场景</a:t>
            </a:r>
            <a:r>
              <a:rPr lang="en-US" altLang="zh-CN" sz="2000" dirty="0"/>
              <a:t>2</a:t>
            </a:r>
            <a:r>
              <a:rPr lang="zh-CN" altLang="en-US" sz="2000" dirty="0"/>
              <a:t>：医疗类服务对于用户的饮食推荐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场景</a:t>
            </a:r>
            <a:r>
              <a:rPr lang="en-US" altLang="zh-CN" sz="2000" dirty="0"/>
              <a:t>3</a:t>
            </a:r>
            <a:r>
              <a:rPr lang="zh-CN" altLang="en-US" sz="2000" dirty="0"/>
              <a:t>：农作业对于生产某种食材的关注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）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2_2*f*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41_4"/>
  <p:tag name="KSO_WM_TEMPLATE_CATEGORY" val="custom"/>
  <p:tag name="KSO_WM_TEMPLATE_INDEX" val="20184562"/>
  <p:tag name="KSO_WM_SLIDE_ID" val="custom20184562_4"/>
  <p:tag name="KSO_WM_SLIDE_INDEX" val="4"/>
  <p:tag name="KSO_WM_TEMPLATE_SUBCATEGORY" val="combi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7"/>
  <p:tag name="KSO_WM_UNIT_LAYERLEVEL" val="1"/>
  <p:tag name="KSO_WM_UNIT_INDEX" val="1"/>
  <p:tag name="KSO_WM_UNIT_TYPE" val="a"/>
  <p:tag name="KSO_WM_UNIT_ID" val="custom20184562_4*a*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f"/>
  <p:tag name="KSO_WM_UNIT_INDEX" val="1"/>
  <p:tag name="KSO_WM_UNIT_LAYERLEVEL" val="1"/>
  <p:tag name="KSO_WM_UNIT_VALUE" val="195"/>
  <p:tag name="KSO_WM_UNIT_HIGHLIGHT" val="0"/>
  <p:tag name="KSO_WM_UNIT_COMPATIBLE" val="0"/>
  <p:tag name="KSO_WM_UNIT_CLEAR" val="0"/>
  <p:tag name="KSO_WM_UNIT_PRESET_TEXT_INDEX" val="4"/>
  <p:tag name="KSO_WM_UNIT_PRESET_TEXT_LEN" val="228"/>
  <p:tag name="KSO_WM_UNIT_ID" val="custom20184562_4*f*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f"/>
  <p:tag name="KSO_WM_UNIT_INDEX" val="1"/>
  <p:tag name="KSO_WM_UNIT_LAYERLEVEL" val="1"/>
  <p:tag name="KSO_WM_UNIT_VALUE" val="195"/>
  <p:tag name="KSO_WM_UNIT_HIGHLIGHT" val="0"/>
  <p:tag name="KSO_WM_UNIT_COMPATIBLE" val="0"/>
  <p:tag name="KSO_WM_UNIT_CLEAR" val="0"/>
  <p:tag name="KSO_WM_UNIT_PRESET_TEXT_INDEX" val="4"/>
  <p:tag name="KSO_WM_UNIT_PRESET_TEXT_LEN" val="228"/>
  <p:tag name="KSO_WM_UNIT_ID" val="custom20184562_4*f*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sectionTitle"/>
  <p:tag name="KSO_WM_BEAUTIFY_FLAG" val="#wm#"/>
  <p:tag name="KSO_WM_COMBINE_RELATE_SLIDE_ID" val="background20180941_6"/>
  <p:tag name="KSO_WM_TEMPLATE_CATEGORY" val="custom"/>
  <p:tag name="KSO_WM_TEMPLATE_INDEX" val="20184562"/>
  <p:tag name="KSO_WM_SLIDE_ID" val="custom20184562_6"/>
  <p:tag name="KSO_WM_SLIDE_INDEX" val="6"/>
  <p:tag name="KSO_WM_TEMPLATE_SUBCATEGORY" val="combi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562_6*a*1"/>
  <p:tag name="KSO_WM_UNIT_PRESET_TEXT" val="SECTION 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l_a"/>
  <p:tag name="KSO_WM_SLIDE_LAYOUT_CNT" val="1_1"/>
  <p:tag name="KSO_WM_SLIDE_TYPE" val="text"/>
  <p:tag name="KSO_WM_BEAUTIFY_FLAG" val="#wm#"/>
  <p:tag name="KSO_WM_COMBINE_RELATE_SLIDE_ID" val="20181410_4"/>
  <p:tag name="KSO_WM_TEMPLATE_CATEGORY" val="custom"/>
  <p:tag name="KSO_WM_TEMPLATE_INDEX" val="20184562"/>
  <p:tag name="KSO_WM_SLIDE_ID" val="custom20184562_7"/>
  <p:tag name="KSO_WM_SLIDE_INDEX" val="7"/>
  <p:tag name="KSO_WM_DIAGRAM_GROUP_CODE" val="l1-1"/>
  <p:tag name="KSO_WM_TEMPLATE_SUBCATEGORY" val="combine"/>
  <p:tag name="KSO_WM_SLIDE_POSITION" val="317*216"/>
  <p:tag name="KSO_WM_SLIDE_SIZE" val="325*1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l_a"/>
  <p:tag name="KSO_WM_SLIDE_LAYOUT_CNT" val="1_1"/>
  <p:tag name="KSO_WM_SLIDE_TYPE" val="text"/>
  <p:tag name="KSO_WM_BEAUTIFY_FLAG" val="#wm#"/>
  <p:tag name="KSO_WM_COMBINE_RELATE_SLIDE_ID" val="20181410_1"/>
  <p:tag name="KSO_WM_TEMPLATE_CATEGORY" val="custom"/>
  <p:tag name="KSO_WM_TEMPLATE_INDEX" val="20184562"/>
  <p:tag name="KSO_WM_SLIDE_ID" val="custom20184562_8"/>
  <p:tag name="KSO_WM_SLIDE_INDEX" val="8"/>
  <p:tag name="KSO_WM_DIAGRAM_GROUP_CODE" val="l1-1"/>
  <p:tag name="KSO_WM_TEMPLATE_SUBCATEGORY" val="combine"/>
  <p:tag name="KSO_WM_SLIDE_POSITION" val="158*214"/>
  <p:tag name="KSO_WM_SLIDE_SIZE" val="643*13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2_8*a*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l_a"/>
  <p:tag name="KSO_WM_SLIDE_LAYOUT_CNT" val="1_1"/>
  <p:tag name="KSO_WM_SLIDE_TYPE" val="text"/>
  <p:tag name="KSO_WM_BEAUTIFY_FLAG" val="#wm#"/>
  <p:tag name="KSO_WM_COMBINE_RELATE_SLIDE_ID" val="20181410_5"/>
  <p:tag name="KSO_WM_TEMPLATE_CATEGORY" val="custom"/>
  <p:tag name="KSO_WM_TEMPLATE_INDEX" val="20184562"/>
  <p:tag name="KSO_WM_SLIDE_ID" val="custom20184562_9"/>
  <p:tag name="KSO_WM_SLIDE_INDEX" val="9"/>
  <p:tag name="KSO_WM_DIAGRAM_GROUP_CODE" val="l1-1"/>
  <p:tag name="KSO_WM_TEMPLATE_SUBCATEGORY" val="combine"/>
  <p:tag name="KSO_WM_SLIDE_POSITION" val="26*213"/>
  <p:tag name="KSO_WM_SLIDE_SIZE" val="917*13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2_9*a*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i*1_1"/>
  <p:tag name="KSO_WM_UNIT_TYPE" val="m_i"/>
  <p:tag name="KSO_WM_UNIT_INDEX" val="1_1"/>
  <p:tag name="KSO_WM_UNIT_CLEAR" val="1"/>
  <p:tag name="KSO_WM_UNIT_LAYERLEVEL" val="1_1"/>
  <p:tag name="KSO_WM_DIAGRAM_GROUP_CODE" val="m1-1"/>
  <p:tag name="KSO_WM_UNIT_LINE_FORE_SCHEMECOLOR_INDEX" val="13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33_3*i*1"/>
  <p:tag name="KSO_WM_TEMPLATE_CATEGORY" val="diagram"/>
  <p:tag name="KSO_WM_TEMPLATE_INDEX" val="160433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33_3*i*10"/>
  <p:tag name="KSO_WM_TEMPLATE_CATEGORY" val="diagram"/>
  <p:tag name="KSO_WM_TEMPLATE_INDEX" val="160433"/>
  <p:tag name="KSO_WM_UNIT_INDEX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33_3*i*19"/>
  <p:tag name="KSO_WM_TEMPLATE_CATEGORY" val="diagram"/>
  <p:tag name="KSO_WM_TEMPLATE_INDEX" val="160433"/>
  <p:tag name="KSO_WM_UNIT_INDEX" val="1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33_3*i*28"/>
  <p:tag name="KSO_WM_TEMPLATE_CATEGORY" val="diagram"/>
  <p:tag name="KSO_WM_TEMPLATE_INDEX" val="160433"/>
  <p:tag name="KSO_WM_UNIT_INDEX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h_a*1_1_1"/>
  <p:tag name="KSO_WM_UNIT_TYPE" val="m_h_a"/>
  <p:tag name="KSO_WM_UNIT_INDEX" val="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h_a*1_2_1"/>
  <p:tag name="KSO_WM_UNIT_TYPE" val="m_h_a"/>
  <p:tag name="KSO_WM_UNIT_INDEX" val="1_2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h_a*1_3_1"/>
  <p:tag name="KSO_WM_UNIT_TYPE" val="m_h_a"/>
  <p:tag name="KSO_WM_UNIT_INDEX" val="1_3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41_1"/>
  <p:tag name="KSO_WM_TEMPLATE_CATEGORY" val="custom"/>
  <p:tag name="KSO_WM_TEMPLATE_INDEX" val="20184562"/>
  <p:tag name="KSO_WM_TEMPLATE_SUBCATEGORY" val="combine"/>
  <p:tag name="KSO_WM_TEMPLATE_THUMBS_INDEX" val="1、6、4、5、10、13、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h_a*1_4_1"/>
  <p:tag name="KSO_WM_UNIT_TYPE" val="m_h_a"/>
  <p:tag name="KSO_WM_UNIT_INDEX" val="1_4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h_f*1_2_1"/>
  <p:tag name="KSO_WM_UNIT_TYPE" val="m_h_f"/>
  <p:tag name="KSO_WM_UNIT_INDEX" val="1_2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i*1_11"/>
  <p:tag name="KSO_WM_UNIT_TYPE" val="m_i"/>
  <p:tag name="KSO_WM_UNIT_INDEX" val="1_1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i*1_12"/>
  <p:tag name="KSO_WM_UNIT_TYPE" val="m_i"/>
  <p:tag name="KSO_WM_UNIT_INDEX" val="1_12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i*1_13"/>
  <p:tag name="KSO_WM_UNIT_TYPE" val="m_i"/>
  <p:tag name="KSO_WM_UNIT_INDEX" val="1_13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h_f*1_3_1"/>
  <p:tag name="KSO_WM_UNIT_TYPE" val="m_h_f"/>
  <p:tag name="KSO_WM_UNIT_INDEX" val="1_3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FILL_FORE_SCHEMECOLOR_INDEX" val="7"/>
  <p:tag name="KSO_WM_UNIT_FILL_TYPE" val="1"/>
  <p:tag name="KSO_WM_UNIT_TEXT_FILL_FORE_SCHEMECOLOR_INDEX" val="7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i*1_8"/>
  <p:tag name="KSO_WM_UNIT_TYPE" val="m_i"/>
  <p:tag name="KSO_WM_UNIT_INDEX" val="1_8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i*1_9"/>
  <p:tag name="KSO_WM_UNIT_TYPE" val="m_i"/>
  <p:tag name="KSO_WM_UNIT_INDEX" val="1_9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i*1_10"/>
  <p:tag name="KSO_WM_UNIT_TYPE" val="m_i"/>
  <p:tag name="KSO_WM_UNIT_INDEX" val="1_10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h_f*1_4_1"/>
  <p:tag name="KSO_WM_UNIT_TYPE" val="m_h_f"/>
  <p:tag name="KSO_WM_UNIT_INDEX" val="1_4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FILL_FORE_SCHEMECOLOR_INDEX" val="8"/>
  <p:tag name="KSO_WM_UNIT_FILL_TYPE" val="1"/>
  <p:tag name="KSO_WM_UNIT_TEXT_FILL_FORE_SCHEMECOLOR_INDEX" val="8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41_1"/>
  <p:tag name="KSO_WM_TEMPLATE_CATEGORY" val="custom"/>
  <p:tag name="KSO_WM_TEMPLATE_INDEX" val="20184562"/>
  <p:tag name="KSO_WM_SLIDE_ID" val="custom20184562_1"/>
  <p:tag name="KSO_WM_SLIDE_INDEX" val="1"/>
  <p:tag name="KSO_WM_TEMPLATE_SUBCATEGORY" val="combine"/>
  <p:tag name="KSO_WM_TEMPLATE_THUMBS_INDEX" val="1、6、4、5、10、13、18、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i*1_5"/>
  <p:tag name="KSO_WM_UNIT_TYPE" val="m_i"/>
  <p:tag name="KSO_WM_UNIT_INDEX" val="1_5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i*1_6"/>
  <p:tag name="KSO_WM_UNIT_TYPE" val="m_i"/>
  <p:tag name="KSO_WM_UNIT_INDEX" val="1_6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i*1_7"/>
  <p:tag name="KSO_WM_UNIT_TYPE" val="m_i"/>
  <p:tag name="KSO_WM_UNIT_INDEX" val="1_7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h_f*1_1_1"/>
  <p:tag name="KSO_WM_UNIT_TYPE" val="m_h_f"/>
  <p:tag name="KSO_WM_UNIT_INDEX" val="1_1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i*1_2"/>
  <p:tag name="KSO_WM_UNIT_TYPE" val="m_i"/>
  <p:tag name="KSO_WM_UNIT_INDEX" val="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i*1_3"/>
  <p:tag name="KSO_WM_UNIT_TYPE" val="m_i"/>
  <p:tag name="KSO_WM_UNIT_INDEX" val="1_3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433"/>
  <p:tag name="KSO_WM_UNIT_ID" val="diagram160433_3*m_i*1_4"/>
  <p:tag name="KSO_WM_UNIT_TYPE" val="m_i"/>
  <p:tag name="KSO_WM_UNIT_INDEX" val="1_4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TAG_VERSION" val="1.0"/>
  <p:tag name="KSO_WM_COMBINE_RELATE_SLIDE_ID" val="background20180941_3"/>
  <p:tag name="KSO_WM_TEMPLATE_CATEGORY" val="custom"/>
  <p:tag name="KSO_WM_TEMPLATE_INDEX" val="20184562"/>
  <p:tag name="KSO_WM_SLIDE_ID" val="custom20184562_3"/>
  <p:tag name="KSO_WM_SLIDE_INDEX" val="3"/>
  <p:tag name="KSO_WM_TEMPLATE_SUBCATEGORY" val="combi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2_3*a*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228"/>
  <p:tag name="KSO_WM_UNIT_PRESET_TEXT_INDEX" val="4"/>
  <p:tag name="KSO_WM_UNIT_CLEAR" val="0"/>
  <p:tag name="KSO_WM_UNIT_COMPATIBLE" val="0"/>
  <p:tag name="KSO_WM_UNIT_HIGHLIGHT" val="0"/>
  <p:tag name="KSO_WM_UNIT_VALUE" val="209"/>
  <p:tag name="KSO_WM_UNIT_LAYERLEVEL" val="1"/>
  <p:tag name="KSO_WM_UNIT_INDEX" val="1"/>
  <p:tag name="KSO_WM_UNIT_TYPE" val="f"/>
  <p:tag name="KSO_WM_UNIT_ID" val="custom20184562_3*f*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UNIT_TYPE" val="a"/>
  <p:tag name="KSO_WM_UNIT_INDEX" val="1"/>
  <p:tag name="KSO_WM_UNIT_ID" val="custom20184562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黑色元素简约商务通用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228"/>
  <p:tag name="KSO_WM_UNIT_PRESET_TEXT_INDEX" val="4"/>
  <p:tag name="KSO_WM_UNIT_CLEAR" val="0"/>
  <p:tag name="KSO_WM_UNIT_COMPATIBLE" val="0"/>
  <p:tag name="KSO_WM_UNIT_HIGHLIGHT" val="0"/>
  <p:tag name="KSO_WM_UNIT_VALUE" val="209"/>
  <p:tag name="KSO_WM_UNIT_LAYERLEVEL" val="1"/>
  <p:tag name="KSO_WM_UNIT_INDEX" val="2"/>
  <p:tag name="KSO_WM_UNIT_TYPE" val="f"/>
  <p:tag name="KSO_WM_UNIT_ID" val="custom20184562_3*f*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228"/>
  <p:tag name="KSO_WM_UNIT_PRESET_TEXT_INDEX" val="4"/>
  <p:tag name="KSO_WM_UNIT_CLEAR" val="0"/>
  <p:tag name="KSO_WM_UNIT_COMPATIBLE" val="0"/>
  <p:tag name="KSO_WM_UNIT_HIGHLIGHT" val="0"/>
  <p:tag name="KSO_WM_UNIT_VALUE" val="209"/>
  <p:tag name="KSO_WM_UNIT_LAYERLEVEL" val="1"/>
  <p:tag name="KSO_WM_UNIT_INDEX" val="2"/>
  <p:tag name="KSO_WM_UNIT_TYPE" val="f"/>
  <p:tag name="KSO_WM_UNIT_ID" val="custom20184562_3*f*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endPage"/>
  <p:tag name="KSO_WM_BEAUTIFY_FLAG" val="#wm#"/>
  <p:tag name="KSO_WM_COMBINE_RELATE_SLIDE_ID" val="background20180941_9"/>
  <p:tag name="KSO_WM_TEMPLATE_CATEGORY" val="custom"/>
  <p:tag name="KSO_WM_TEMPLATE_INDEX" val="20184562"/>
  <p:tag name="KSO_WM_SLIDE_ID" val="custom20184562_18"/>
  <p:tag name="KSO_WM_SLIDE_INDEX" val="18"/>
  <p:tag name="KSO_WM_TEMPLATE_SUBCATEGORY" val="combi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UNIT_TYPE" val="a"/>
  <p:tag name="KSO_WM_UNIT_INDEX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562_18*a*1"/>
  <p:tag name="KSO_WM_UNIT_PRESET_TEXT" val="谢谢观看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UNIT_TYPE" val="b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562_18*b*1"/>
  <p:tag name="KSO_WM_UNIT_PRESET_TEXT" val="THANK YO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UNIT_TYPE" val="b"/>
  <p:tag name="KSO_WM_UNIT_INDEX" val="1"/>
  <p:tag name="KSO_WM_UNIT_ID" val="custom20184562_1*b*1"/>
  <p:tag name="KSO_WM_UNIT_LAYERLEVEL" val="1"/>
  <p:tag name="KSO_WM_UNIT_VALUE" val="7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4"/>
  <p:tag name="KSO_WM_UNIT_PRESET_TEXT_LEN" val="5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2_1*i*2"/>
  <p:tag name="KSO_WM_TEMPLATE_CATEGORY" val="custom"/>
  <p:tag name="KSO_WM_TEMPLATE_INDEX" val="20184562"/>
  <p:tag name="KSO_WM_UNIT_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1_2"/>
  <p:tag name="KSO_WM_TEMPLATE_CATEGORY" val="custom"/>
  <p:tag name="KSO_WM_TEMPLATE_INDEX" val="20184562"/>
  <p:tag name="KSO_WM_SLIDE_ID" val="custom20184562_2"/>
  <p:tag name="KSO_WM_SLIDE_INDEX" val="2"/>
  <p:tag name="KSO_WM_TEMPLATE_SUBCATEGORY" val="comb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2_2*a*1"/>
</p:tagLst>
</file>

<file path=ppt/theme/theme1.xml><?xml version="1.0" encoding="utf-8"?>
<a:theme xmlns:a="http://schemas.openxmlformats.org/drawingml/2006/main" name="Office 主题​​">
  <a:themeElements>
    <a:clrScheme name="102504">
      <a:dk1>
        <a:srgbClr val="000000"/>
      </a:dk1>
      <a:lt1>
        <a:srgbClr val="FFFFFF"/>
      </a:lt1>
      <a:dk2>
        <a:srgbClr val="3D485D"/>
      </a:dk2>
      <a:lt2>
        <a:srgbClr val="85898F"/>
      </a:lt2>
      <a:accent1>
        <a:srgbClr val="39AEB5"/>
      </a:accent1>
      <a:accent2>
        <a:srgbClr val="39AEB5"/>
      </a:accent2>
      <a:accent3>
        <a:srgbClr val="39AEB5"/>
      </a:accent3>
      <a:accent4>
        <a:srgbClr val="39AEB5"/>
      </a:accent4>
      <a:accent5>
        <a:srgbClr val="39AEB5"/>
      </a:accent5>
      <a:accent6>
        <a:srgbClr val="FFFFFF"/>
      </a:accent6>
      <a:hlink>
        <a:srgbClr val="B5B5B5"/>
      </a:hlink>
      <a:folHlink>
        <a:srgbClr val="B5B5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2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3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4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5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6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7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8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9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591</Words>
  <Application>Microsoft Macintosh PowerPoint</Application>
  <PresentationFormat>宽屏</PresentationFormat>
  <Paragraphs>111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Calibri</vt:lpstr>
      <vt:lpstr>Office 主题​​</vt:lpstr>
      <vt:lpstr>小程序莱兹食客BRD</vt:lpstr>
      <vt:lpstr>产品介绍</vt:lpstr>
      <vt:lpstr>市场分析</vt:lpstr>
      <vt:lpstr>竞争对手分析</vt:lpstr>
      <vt:lpstr>PowerPoint 演示文稿</vt:lpstr>
      <vt:lpstr>PowerPoint 演示文稿</vt:lpstr>
      <vt:lpstr>PowerPoint 演示文稿</vt:lpstr>
      <vt:lpstr>商业模式</vt:lpstr>
      <vt:lpstr>谢谢观看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小程序莱兹食客BRD</dc:title>
  <dc:creator>彭建高</dc:creator>
  <cp:lastModifiedBy>Microsoft Office 用户</cp:lastModifiedBy>
  <cp:revision>20</cp:revision>
  <dcterms:created xsi:type="dcterms:W3CDTF">2015-05-05T08:02:00Z</dcterms:created>
  <dcterms:modified xsi:type="dcterms:W3CDTF">2018-06-09T17:09:44Z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