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57" r:id="rId3"/>
    <p:sldId id="259" r:id="rId4"/>
    <p:sldId id="260" r:id="rId5"/>
    <p:sldId id="276" r:id="rId6"/>
    <p:sldId id="289" r:id="rId7"/>
    <p:sldId id="290" r:id="rId8"/>
    <p:sldId id="293" r:id="rId9"/>
    <p:sldId id="262" r:id="rId10"/>
    <p:sldId id="294" r:id="rId11"/>
    <p:sldId id="264" r:id="rId12"/>
    <p:sldId id="265" r:id="rId13"/>
    <p:sldId id="266" r:id="rId14"/>
    <p:sldId id="269" r:id="rId15"/>
    <p:sldId id="296" r:id="rId16"/>
    <p:sldId id="297" r:id="rId17"/>
    <p:sldId id="295"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E9ED60-FBB4-48B3-AFEE-D6C2382D87B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1075142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E9ED60-FBB4-48B3-AFEE-D6C2382D87B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3465088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E9ED60-FBB4-48B3-AFEE-D6C2382D87B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901648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E9ED60-FBB4-48B3-AFEE-D6C2382D87B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261511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9ED60-FBB4-48B3-AFEE-D6C2382D87B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216591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E9ED60-FBB4-48B3-AFEE-D6C2382D87B4}"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401028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E9ED60-FBB4-48B3-AFEE-D6C2382D87B4}"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2962762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E9ED60-FBB4-48B3-AFEE-D6C2382D87B4}"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6828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9ED60-FBB4-48B3-AFEE-D6C2382D87B4}"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406091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E9ED60-FBB4-48B3-AFEE-D6C2382D87B4}"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421585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E9ED60-FBB4-48B3-AFEE-D6C2382D87B4}"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3727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9ED60-FBB4-48B3-AFEE-D6C2382D87B4}" type="datetimeFigureOut">
              <a:rPr lang="en-US" smtClean="0"/>
              <a:t>4/16/2024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5A190-FBBB-4151-8911-165E8895451B}" type="slidenum">
              <a:rPr lang="en-US" smtClean="0"/>
              <a:t>‹#›</a:t>
            </a:fld>
            <a:endParaRPr lang="en-US"/>
          </a:p>
        </p:txBody>
      </p:sp>
    </p:spTree>
    <p:extLst>
      <p:ext uri="{BB962C8B-B14F-4D97-AF65-F5344CB8AC3E}">
        <p14:creationId xmlns:p14="http://schemas.microsoft.com/office/powerpoint/2010/main" val="2095464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1"/>
            <a:ext cx="8839200" cy="2590799"/>
          </a:xfrm>
        </p:spPr>
        <p:txBody>
          <a:bodyPr>
            <a:normAutofit/>
          </a:bodyPr>
          <a:lstStyle/>
          <a:p>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KONGUNADU COLLEGE OF ENGINEERING &amp; TECHNOLOGY  </a:t>
            </a:r>
            <a:r>
              <a:rPr lang="en-IN" sz="1800" b="1" dirty="0">
                <a:latin typeface="Times New Roman" panose="02020603050405020304" pitchFamily="18" charset="0"/>
                <a:cs typeface="Times New Roman" panose="02020603050405020304" pitchFamily="18" charset="0"/>
              </a:rPr>
              <a:t>(AUTONOMOUS)</a:t>
            </a:r>
            <a:br>
              <a:rPr lang="en-IN"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NAMAKKAL- TRICHY MAIN ROAD, THOTTIAM</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DEPARTMENT OF ARTIFICIAL INTELLIGENCE AND DATA SCIENCE</a:t>
            </a:r>
            <a:endParaRPr lang="en-IN" sz="1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14350" y="2285999"/>
            <a:ext cx="8477250" cy="4343400"/>
          </a:xfrm>
        </p:spPr>
        <p:txBody>
          <a:bodyPr>
            <a:normAutofit fontScale="40000" lnSpcReduction="20000"/>
          </a:bodyPr>
          <a:lstStyle/>
          <a:p>
            <a:endParaRPr lang="en-IN" sz="7200" b="1" dirty="0">
              <a:solidFill>
                <a:schemeClr val="tx1"/>
              </a:solidFill>
              <a:latin typeface="Times New Roman" panose="02020603050405020304" pitchFamily="18" charset="0"/>
              <a:cs typeface="Times New Roman" panose="02020603050405020304" pitchFamily="18" charset="0"/>
            </a:endParaRPr>
          </a:p>
          <a:p>
            <a:pPr algn="just"/>
            <a:r>
              <a:rPr lang="en-IN" sz="6600" b="1" dirty="0">
                <a:solidFill>
                  <a:schemeClr val="tx1"/>
                </a:solidFill>
                <a:latin typeface="Times New Roman" panose="02020603050405020304" pitchFamily="18" charset="0"/>
                <a:cs typeface="Times New Roman" panose="02020603050405020304" pitchFamily="18" charset="0"/>
              </a:rPr>
              <a:t>PROJECT GUIDE:</a:t>
            </a:r>
          </a:p>
          <a:p>
            <a:pPr algn="just"/>
            <a:r>
              <a:rPr lang="en-IN" sz="6600" b="1" dirty="0">
                <a:solidFill>
                  <a:schemeClr val="tx1"/>
                </a:solidFill>
                <a:latin typeface="Times New Roman" panose="02020603050405020304" pitchFamily="18" charset="0"/>
                <a:cs typeface="Times New Roman" panose="02020603050405020304" pitchFamily="18" charset="0"/>
              </a:rPr>
              <a:t>                         </a:t>
            </a:r>
            <a:r>
              <a:rPr lang="en-US" sz="6600" b="1" dirty="0" err="1">
                <a:solidFill>
                  <a:schemeClr val="tx1"/>
                </a:solidFill>
                <a:latin typeface="Times New Roman" panose="02020603050405020304" pitchFamily="18" charset="0"/>
                <a:cs typeface="Times New Roman" panose="02020603050405020304" pitchFamily="18" charset="0"/>
              </a:rPr>
              <a:t>Mrs.P.G</a:t>
            </a:r>
            <a:r>
              <a:rPr lang="en-US" sz="6600" b="1" dirty="0">
                <a:solidFill>
                  <a:schemeClr val="tx1"/>
                </a:solidFill>
                <a:latin typeface="Times New Roman" panose="02020603050405020304" pitchFamily="18" charset="0"/>
                <a:cs typeface="Times New Roman" panose="02020603050405020304" pitchFamily="18" charset="0"/>
              </a:rPr>
              <a:t> .Gayathri(AP/AD)</a:t>
            </a:r>
            <a:r>
              <a:rPr lang="en-IN" sz="6600" b="1" dirty="0">
                <a:solidFill>
                  <a:schemeClr val="tx1"/>
                </a:solidFill>
                <a:latin typeface="Times New Roman" panose="02020603050405020304" pitchFamily="18" charset="0"/>
                <a:cs typeface="Times New Roman" panose="02020603050405020304" pitchFamily="18" charset="0"/>
              </a:rPr>
              <a:t>  </a:t>
            </a:r>
          </a:p>
          <a:p>
            <a:pPr algn="just"/>
            <a:endParaRPr lang="en-IN" sz="6600" b="1" dirty="0">
              <a:solidFill>
                <a:schemeClr val="tx1"/>
              </a:solidFill>
              <a:latin typeface="Times New Roman" panose="02020603050405020304" pitchFamily="18" charset="0"/>
              <a:cs typeface="Times New Roman" panose="02020603050405020304" pitchFamily="18" charset="0"/>
            </a:endParaRPr>
          </a:p>
          <a:p>
            <a:pPr algn="just"/>
            <a:r>
              <a:rPr lang="en-IN" sz="6600" b="1" dirty="0">
                <a:solidFill>
                  <a:schemeClr val="tx1"/>
                </a:solidFill>
                <a:latin typeface="Times New Roman" panose="02020603050405020304" pitchFamily="18" charset="0"/>
                <a:cs typeface="Times New Roman" panose="02020603050405020304" pitchFamily="18" charset="0"/>
              </a:rPr>
              <a:t>PROJECT TEAM: </a:t>
            </a:r>
          </a:p>
          <a:p>
            <a:pPr algn="just"/>
            <a:r>
              <a:rPr lang="en-IN" sz="6600" b="1" dirty="0">
                <a:solidFill>
                  <a:schemeClr val="tx1"/>
                </a:solidFill>
                <a:latin typeface="Times New Roman" panose="02020603050405020304" pitchFamily="18" charset="0"/>
                <a:cs typeface="Times New Roman" panose="02020603050405020304" pitchFamily="18" charset="0"/>
              </a:rPr>
              <a:t>                         </a:t>
            </a:r>
            <a:r>
              <a:rPr lang="en-US" sz="6600" b="1" dirty="0" err="1">
                <a:solidFill>
                  <a:schemeClr val="tx1"/>
                </a:solidFill>
                <a:latin typeface="Times New Roman" panose="02020603050405020304" pitchFamily="18" charset="0"/>
                <a:cs typeface="Times New Roman" panose="02020603050405020304" pitchFamily="18" charset="0"/>
              </a:rPr>
              <a:t>G.David</a:t>
            </a:r>
            <a:r>
              <a:rPr lang="en-US" sz="6600" b="1" dirty="0">
                <a:solidFill>
                  <a:schemeClr val="tx1"/>
                </a:solidFill>
                <a:latin typeface="Times New Roman" panose="02020603050405020304" pitchFamily="18" charset="0"/>
                <a:cs typeface="Times New Roman" panose="02020603050405020304" pitchFamily="18" charset="0"/>
              </a:rPr>
              <a:t> William (621321243004)</a:t>
            </a:r>
          </a:p>
          <a:p>
            <a:pPr algn="just"/>
            <a:r>
              <a:rPr lang="en-US" sz="6600" b="1" dirty="0">
                <a:solidFill>
                  <a:schemeClr val="tx1"/>
                </a:solidFill>
                <a:latin typeface="Times New Roman" panose="02020603050405020304" pitchFamily="18" charset="0"/>
                <a:cs typeface="Times New Roman" panose="02020603050405020304" pitchFamily="18" charset="0"/>
              </a:rPr>
              <a:t>		   </a:t>
            </a:r>
            <a:r>
              <a:rPr lang="en-US" sz="6600" b="1" dirty="0" err="1">
                <a:solidFill>
                  <a:schemeClr val="tx1"/>
                </a:solidFill>
                <a:latin typeface="Times New Roman" panose="02020603050405020304" pitchFamily="18" charset="0"/>
                <a:cs typeface="Times New Roman" panose="02020603050405020304" pitchFamily="18" charset="0"/>
              </a:rPr>
              <a:t>T.Sutharsan</a:t>
            </a:r>
            <a:r>
              <a:rPr lang="en-US" sz="6600" b="1" dirty="0">
                <a:solidFill>
                  <a:schemeClr val="tx1"/>
                </a:solidFill>
                <a:latin typeface="Times New Roman" panose="02020603050405020304" pitchFamily="18" charset="0"/>
                <a:cs typeface="Times New Roman" panose="02020603050405020304" pitchFamily="18" charset="0"/>
              </a:rPr>
              <a:t>         (621321243053)</a:t>
            </a:r>
          </a:p>
          <a:p>
            <a:pPr algn="just"/>
            <a:r>
              <a:rPr lang="en-US" sz="6600" b="1" dirty="0">
                <a:solidFill>
                  <a:schemeClr val="tx1"/>
                </a:solidFill>
                <a:latin typeface="Times New Roman" panose="02020603050405020304" pitchFamily="18" charset="0"/>
                <a:cs typeface="Times New Roman" panose="02020603050405020304" pitchFamily="18" charset="0"/>
              </a:rPr>
              <a:t>		   </a:t>
            </a:r>
            <a:r>
              <a:rPr lang="en-US" sz="6600" b="1" dirty="0" err="1">
                <a:solidFill>
                  <a:schemeClr val="tx1"/>
                </a:solidFill>
                <a:latin typeface="Times New Roman" panose="02020603050405020304" pitchFamily="18" charset="0"/>
                <a:cs typeface="Times New Roman" panose="02020603050405020304" pitchFamily="18" charset="0"/>
              </a:rPr>
              <a:t>N.Vigneshwaran</a:t>
            </a:r>
            <a:r>
              <a:rPr lang="en-US" sz="6600" b="1" dirty="0">
                <a:solidFill>
                  <a:schemeClr val="tx1"/>
                </a:solidFill>
                <a:latin typeface="Times New Roman" panose="02020603050405020304" pitchFamily="18" charset="0"/>
                <a:cs typeface="Times New Roman" panose="02020603050405020304" pitchFamily="18" charset="0"/>
              </a:rPr>
              <a:t> (621321243059)</a:t>
            </a:r>
          </a:p>
          <a:p>
            <a:pPr algn="just"/>
            <a:endParaRPr lang="en-US" sz="6600" b="1" dirty="0">
              <a:solidFill>
                <a:schemeClr val="tx1"/>
              </a:solidFill>
              <a:latin typeface="Times New Roman" panose="02020603050405020304" pitchFamily="18" charset="0"/>
              <a:cs typeface="Times New Roman" panose="02020603050405020304" pitchFamily="18" charset="0"/>
            </a:endParaRPr>
          </a:p>
          <a:p>
            <a:pPr algn="just"/>
            <a:r>
              <a:rPr lang="en-IN" sz="6600" b="1" dirty="0">
                <a:solidFill>
                  <a:schemeClr val="tx1"/>
                </a:solidFill>
                <a:latin typeface="Times New Roman" panose="02020603050405020304" pitchFamily="18" charset="0"/>
                <a:cs typeface="Times New Roman" panose="02020603050405020304" pitchFamily="18" charset="0"/>
              </a:rPr>
              <a:t> BATCH NO:03</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533400"/>
            <a:ext cx="857250" cy="1524000"/>
          </a:xfrm>
          <a:prstGeom prst="rect">
            <a:avLst/>
          </a:prstGeom>
        </p:spPr>
      </p:pic>
    </p:spTree>
    <p:extLst>
      <p:ext uri="{BB962C8B-B14F-4D97-AF65-F5344CB8AC3E}">
        <p14:creationId xmlns:p14="http://schemas.microsoft.com/office/powerpoint/2010/main" val="166751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PROPOSED SYSTEM</a:t>
            </a:r>
          </a:p>
        </p:txBody>
      </p:sp>
      <p:sp>
        <p:nvSpPr>
          <p:cNvPr id="3" name="Content Placeholder 2"/>
          <p:cNvSpPr>
            <a:spLocks noGrp="1"/>
          </p:cNvSpPr>
          <p:nvPr>
            <p:ph idx="1"/>
          </p:nvPr>
        </p:nvSpPr>
        <p:spPr>
          <a:xfrm>
            <a:off x="457200" y="1417638"/>
            <a:ext cx="8229600" cy="4525963"/>
          </a:xfrm>
        </p:spPr>
        <p:txBody>
          <a:bodyPr>
            <a:normAutofit/>
          </a:bodyPr>
          <a:lstStyle/>
          <a:p>
            <a:pPr algn="just">
              <a:lnSpc>
                <a:spcPct val="150000"/>
              </a:lnSpc>
            </a:pPr>
            <a:r>
              <a:rPr lang="en-US" sz="2600" dirty="0">
                <a:latin typeface="Times New Roman" pitchFamily="18" charset="0"/>
                <a:cs typeface="Times New Roman" pitchFamily="18" charset="0"/>
              </a:rPr>
              <a:t>It involves leveraging advanced technologies, data analytics, and machine learning algorithms to enhance the accuracy, efficiency, and adaptability of the forecasting process.</a:t>
            </a:r>
          </a:p>
          <a:p>
            <a:pPr algn="just">
              <a:lnSpc>
                <a:spcPct val="150000"/>
              </a:lnSpc>
            </a:pPr>
            <a:r>
              <a:rPr lang="en-US" sz="2600" dirty="0">
                <a:latin typeface="Times New Roman" pitchFamily="18" charset="0"/>
                <a:cs typeface="Times New Roman" pitchFamily="18" charset="0"/>
              </a:rPr>
              <a:t>Contains various types of algorithms for each specific models while predicting the sales performance.</a:t>
            </a:r>
          </a:p>
          <a:p>
            <a:pPr algn="just">
              <a:lnSpc>
                <a:spcPct val="150000"/>
              </a:lnSpc>
            </a:pP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1328909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b="1" dirty="0">
                <a:solidFill>
                  <a:schemeClr val="tx1"/>
                </a:solidFill>
                <a:latin typeface="Times New Roman" pitchFamily="18" charset="0"/>
                <a:cs typeface="Times New Roman" pitchFamily="18" charset="0"/>
              </a:rPr>
              <a:t>Advantages</a:t>
            </a:r>
          </a:p>
        </p:txBody>
      </p:sp>
      <p:sp>
        <p:nvSpPr>
          <p:cNvPr id="5" name="Content Placeholder 4"/>
          <p:cNvSpPr>
            <a:spLocks noGrp="1"/>
          </p:cNvSpPr>
          <p:nvPr>
            <p:ph idx="1"/>
          </p:nvPr>
        </p:nvSpPr>
        <p:spPr>
          <a:xfrm>
            <a:off x="457200" y="1443038"/>
            <a:ext cx="8229906" cy="3661869"/>
          </a:xfrm>
        </p:spPr>
        <p:txBody>
          <a:bodyPr/>
          <a:lstStyle/>
          <a:p>
            <a:pPr algn="just">
              <a:lnSpc>
                <a:spcPct val="150000"/>
              </a:lnSpc>
            </a:pPr>
            <a:r>
              <a:rPr lang="en-US" dirty="0">
                <a:latin typeface="Times New Roman" pitchFamily="18" charset="0"/>
                <a:cs typeface="Times New Roman" pitchFamily="18" charset="0"/>
              </a:rPr>
              <a:t>Stocks are handled easily by the marketer.</a:t>
            </a:r>
          </a:p>
          <a:p>
            <a:pPr algn="just">
              <a:lnSpc>
                <a:spcPct val="150000"/>
              </a:lnSpc>
            </a:pPr>
            <a:r>
              <a:rPr lang="en-US" dirty="0">
                <a:solidFill>
                  <a:schemeClr val="tx1"/>
                </a:solidFill>
                <a:latin typeface="Times New Roman" pitchFamily="18" charset="0"/>
                <a:cs typeface="Times New Roman" pitchFamily="18" charset="0"/>
              </a:rPr>
              <a:t>Notification is send to the marketer when the stocks are in low limit.</a:t>
            </a:r>
          </a:p>
          <a:p>
            <a:pPr algn="just">
              <a:lnSpc>
                <a:spcPct val="150000"/>
              </a:lnSpc>
            </a:pPr>
            <a:r>
              <a:rPr lang="en-US" dirty="0">
                <a:latin typeface="Times New Roman" pitchFamily="18" charset="0"/>
                <a:cs typeface="Times New Roman" pitchFamily="18" charset="0"/>
              </a:rPr>
              <a:t>Individual products sales can be predicted.</a:t>
            </a:r>
          </a:p>
        </p:txBody>
      </p:sp>
    </p:spTree>
    <p:extLst>
      <p:ext uri="{BB962C8B-B14F-4D97-AF65-F5344CB8AC3E}">
        <p14:creationId xmlns:p14="http://schemas.microsoft.com/office/powerpoint/2010/main" val="4257397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pPr eaLnBrk="1" hangingPunct="1"/>
            <a:r>
              <a:rPr lang="en-US" dirty="0">
                <a:latin typeface="Times New Roman" pitchFamily="18" charset="0"/>
                <a:cs typeface="Times New Roman" pitchFamily="18" charset="0"/>
              </a:rPr>
              <a:t>Hardware Requirements</a:t>
            </a:r>
          </a:p>
        </p:txBody>
      </p:sp>
      <p:sp>
        <p:nvSpPr>
          <p:cNvPr id="11267" name="Content Placeholder 2"/>
          <p:cNvSpPr>
            <a:spLocks noGrp="1"/>
          </p:cNvSpPr>
          <p:nvPr>
            <p:ph idx="1"/>
          </p:nvPr>
        </p:nvSpPr>
        <p:spPr/>
        <p:txBody>
          <a:bodyPr>
            <a:normAutofit/>
          </a:bodyPr>
          <a:lstStyle/>
          <a:p>
            <a:pPr marL="0" indent="0" algn="just" eaLnBrk="1" hangingPunct="1">
              <a:lnSpc>
                <a:spcPct val="150000"/>
              </a:lnSpc>
              <a:buNone/>
            </a:pPr>
            <a:r>
              <a:rPr lang="en-US" sz="2400" dirty="0">
                <a:solidFill>
                  <a:schemeClr val="tx1"/>
                </a:solidFill>
                <a:latin typeface="Times New Roman" pitchFamily="18" charset="0"/>
                <a:cs typeface="Times New Roman" pitchFamily="18" charset="0"/>
              </a:rPr>
              <a:t>Processor        		: Dual core processor 2.6.0 GHZ</a:t>
            </a:r>
          </a:p>
          <a:p>
            <a:pPr marL="0" indent="0" algn="just" eaLnBrk="1" hangingPunct="1">
              <a:lnSpc>
                <a:spcPct val="150000"/>
              </a:lnSpc>
              <a:buNone/>
            </a:pPr>
            <a:r>
              <a:rPr lang="en-US" sz="2400" dirty="0">
                <a:solidFill>
                  <a:schemeClr val="tx1"/>
                </a:solidFill>
                <a:latin typeface="Times New Roman" pitchFamily="18" charset="0"/>
                <a:cs typeface="Times New Roman" pitchFamily="18" charset="0"/>
              </a:rPr>
              <a:t>RAM  	            	: 1GB</a:t>
            </a:r>
          </a:p>
          <a:p>
            <a:pPr marL="0" indent="0" algn="just" eaLnBrk="1" hangingPunct="1">
              <a:lnSpc>
                <a:spcPct val="150000"/>
              </a:lnSpc>
              <a:buNone/>
            </a:pPr>
            <a:r>
              <a:rPr lang="en-US" sz="2400" dirty="0">
                <a:solidFill>
                  <a:schemeClr val="tx1"/>
                </a:solidFill>
                <a:latin typeface="Times New Roman" pitchFamily="18" charset="0"/>
                <a:cs typeface="Times New Roman" pitchFamily="18" charset="0"/>
              </a:rPr>
              <a:t>Hard disk        		: 160 GB</a:t>
            </a:r>
          </a:p>
          <a:p>
            <a:pPr marL="0" indent="0" algn="just" eaLnBrk="1" hangingPunct="1">
              <a:lnSpc>
                <a:spcPct val="150000"/>
              </a:lnSpc>
              <a:buNone/>
            </a:pPr>
            <a:r>
              <a:rPr lang="en-US" sz="2400" dirty="0">
                <a:solidFill>
                  <a:schemeClr val="tx1"/>
                </a:solidFill>
                <a:latin typeface="Times New Roman" pitchFamily="18" charset="0"/>
                <a:cs typeface="Times New Roman" pitchFamily="18" charset="0"/>
              </a:rPr>
              <a:t>Compact Disk 		: 650 Mb</a:t>
            </a:r>
          </a:p>
          <a:p>
            <a:pPr marL="0" indent="0" algn="just" eaLnBrk="1" hangingPunct="1">
              <a:lnSpc>
                <a:spcPct val="150000"/>
              </a:lnSpc>
              <a:buNone/>
            </a:pPr>
            <a:r>
              <a:rPr lang="en-US" sz="2400" dirty="0">
                <a:solidFill>
                  <a:schemeClr val="tx1"/>
                </a:solidFill>
                <a:latin typeface="Times New Roman" pitchFamily="18" charset="0"/>
                <a:cs typeface="Times New Roman" pitchFamily="18" charset="0"/>
              </a:rPr>
              <a:t>Keyboard        		: Standard keyboard</a:t>
            </a:r>
          </a:p>
          <a:p>
            <a:pPr marL="0" indent="0" algn="just" eaLnBrk="1" hangingPunct="1">
              <a:lnSpc>
                <a:spcPct val="150000"/>
              </a:lnSpc>
              <a:buNone/>
            </a:pPr>
            <a:r>
              <a:rPr lang="en-US" sz="2400" dirty="0">
                <a:solidFill>
                  <a:schemeClr val="tx1"/>
                </a:solidFill>
                <a:latin typeface="Times New Roman" pitchFamily="18" charset="0"/>
                <a:cs typeface="Times New Roman" pitchFamily="18" charset="0"/>
              </a:rPr>
              <a:t>Monitor           	: 15 inch color monitor</a:t>
            </a:r>
          </a:p>
        </p:txBody>
      </p:sp>
    </p:spTree>
    <p:extLst>
      <p:ext uri="{BB962C8B-B14F-4D97-AF65-F5344CB8AC3E}">
        <p14:creationId xmlns:p14="http://schemas.microsoft.com/office/powerpoint/2010/main" val="3724123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pPr eaLnBrk="1" hangingPunct="1"/>
            <a:r>
              <a:rPr lang="en-US" dirty="0">
                <a:latin typeface="Times New Roman" pitchFamily="18" charset="0"/>
                <a:cs typeface="Times New Roman" pitchFamily="18" charset="0"/>
              </a:rPr>
              <a:t>Software Requirements</a:t>
            </a:r>
          </a:p>
        </p:txBody>
      </p:sp>
      <p:sp>
        <p:nvSpPr>
          <p:cNvPr id="12291" name="Content Placeholder 2"/>
          <p:cNvSpPr>
            <a:spLocks noGrp="1"/>
          </p:cNvSpPr>
          <p:nvPr>
            <p:ph idx="1"/>
          </p:nvPr>
        </p:nvSpPr>
        <p:spPr>
          <a:xfrm>
            <a:off x="914400" y="1752601"/>
            <a:ext cx="7772400" cy="2590800"/>
          </a:xfrm>
        </p:spPr>
        <p:txBody>
          <a:bodyPr>
            <a:normAutofit/>
          </a:bodyPr>
          <a:lstStyle/>
          <a:p>
            <a:pPr marL="0" indent="0" eaLnBrk="1" hangingPunct="1">
              <a:lnSpc>
                <a:spcPct val="150000"/>
              </a:lnSpc>
              <a:buNone/>
            </a:pPr>
            <a:r>
              <a:rPr lang="en-US" sz="2800" dirty="0">
                <a:solidFill>
                  <a:schemeClr val="tx1"/>
                </a:solidFill>
                <a:latin typeface="Times New Roman" pitchFamily="18" charset="0"/>
                <a:cs typeface="Times New Roman" pitchFamily="18" charset="0"/>
              </a:rPr>
              <a:t>Operating system		: Windows OS.</a:t>
            </a:r>
          </a:p>
          <a:p>
            <a:pPr marL="0" indent="0" eaLnBrk="1" hangingPunct="1">
              <a:lnSpc>
                <a:spcPct val="150000"/>
              </a:lnSpc>
              <a:buNone/>
            </a:pPr>
            <a:r>
              <a:rPr lang="en-US" sz="2800" dirty="0">
                <a:solidFill>
                  <a:schemeClr val="tx1"/>
                </a:solidFill>
                <a:latin typeface="Times New Roman" pitchFamily="18" charset="0"/>
                <a:cs typeface="Times New Roman" pitchFamily="18" charset="0"/>
              </a:rPr>
              <a:t>Front End          		: </a:t>
            </a:r>
            <a:r>
              <a:rPr lang="en-US" sz="2800" dirty="0">
                <a:latin typeface="Times New Roman" pitchFamily="18" charset="0"/>
                <a:cs typeface="Times New Roman" pitchFamily="18" charset="0"/>
              </a:rPr>
              <a:t>HTML and CSS.</a:t>
            </a:r>
            <a:endParaRPr lang="en-US" sz="2800" dirty="0">
              <a:solidFill>
                <a:schemeClr val="tx1"/>
              </a:solidFill>
              <a:latin typeface="Times New Roman" pitchFamily="18" charset="0"/>
              <a:cs typeface="Times New Roman" pitchFamily="18" charset="0"/>
            </a:endParaRPr>
          </a:p>
          <a:p>
            <a:pPr marL="0" indent="0" eaLnBrk="1" hangingPunct="1">
              <a:lnSpc>
                <a:spcPct val="150000"/>
              </a:lnSpc>
              <a:buNone/>
            </a:pPr>
            <a:r>
              <a:rPr lang="en-US" sz="2800" dirty="0">
                <a:solidFill>
                  <a:schemeClr val="tx1"/>
                </a:solidFill>
                <a:latin typeface="Times New Roman" pitchFamily="18" charset="0"/>
                <a:cs typeface="Times New Roman" pitchFamily="18" charset="0"/>
              </a:rPr>
              <a:t>Back End           		: </a:t>
            </a:r>
            <a:r>
              <a:rPr lang="en-US" sz="2800" dirty="0">
                <a:latin typeface="Times New Roman" pitchFamily="18" charset="0"/>
                <a:cs typeface="Times New Roman" pitchFamily="18" charset="0"/>
              </a:rPr>
              <a:t>Python.</a:t>
            </a:r>
            <a:endParaRPr lang="en-US" sz="2800" dirty="0">
              <a:solidFill>
                <a:schemeClr val="tx1"/>
              </a:solidFill>
            </a:endParaRPr>
          </a:p>
        </p:txBody>
      </p:sp>
    </p:spTree>
    <p:extLst>
      <p:ext uri="{BB962C8B-B14F-4D97-AF65-F5344CB8AC3E}">
        <p14:creationId xmlns:p14="http://schemas.microsoft.com/office/powerpoint/2010/main" val="286243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Modules Spilt-up</a:t>
            </a:r>
          </a:p>
        </p:txBody>
      </p:sp>
      <p:sp>
        <p:nvSpPr>
          <p:cNvPr id="3" name="Content Placeholder 2"/>
          <p:cNvSpPr>
            <a:spLocks noGrp="1"/>
          </p:cNvSpPr>
          <p:nvPr>
            <p:ph idx="1"/>
          </p:nvPr>
        </p:nvSpPr>
        <p:spPr>
          <a:xfrm>
            <a:off x="457200" y="1600201"/>
            <a:ext cx="8229600" cy="4114800"/>
          </a:xfrm>
        </p:spPr>
        <p:txBody>
          <a:bodyPr>
            <a:normAutofit/>
          </a:bodyPr>
          <a:lstStyle/>
          <a:p>
            <a:pPr algn="just">
              <a:lnSpc>
                <a:spcPct val="150000"/>
              </a:lnSpc>
            </a:pPr>
            <a:r>
              <a:rPr lang="en-US" sz="2800" dirty="0">
                <a:latin typeface="Times New Roman" pitchFamily="18" charset="0"/>
                <a:cs typeface="Times New Roman" pitchFamily="18" charset="0"/>
              </a:rPr>
              <a:t>Data Collection and Integration Module.</a:t>
            </a:r>
          </a:p>
          <a:p>
            <a:pPr algn="just">
              <a:lnSpc>
                <a:spcPct val="150000"/>
              </a:lnSpc>
            </a:pPr>
            <a:r>
              <a:rPr lang="en-US" sz="2800" dirty="0">
                <a:latin typeface="Times New Roman" pitchFamily="18" charset="0"/>
                <a:cs typeface="Times New Roman" pitchFamily="18" charset="0"/>
              </a:rPr>
              <a:t>Data Preprocessing.</a:t>
            </a:r>
          </a:p>
          <a:p>
            <a:pPr algn="just">
              <a:lnSpc>
                <a:spcPct val="150000"/>
              </a:lnSpc>
            </a:pPr>
            <a:r>
              <a:rPr lang="en-US" sz="2800" dirty="0">
                <a:latin typeface="Times New Roman" pitchFamily="18" charset="0"/>
                <a:cs typeface="Times New Roman" pitchFamily="18" charset="0"/>
              </a:rPr>
              <a:t>Feature Engineering.</a:t>
            </a:r>
          </a:p>
          <a:p>
            <a:pPr algn="just">
              <a:lnSpc>
                <a:spcPct val="150000"/>
              </a:lnSpc>
            </a:pPr>
            <a:r>
              <a:rPr lang="en-US" sz="2800" dirty="0">
                <a:latin typeface="Times New Roman" pitchFamily="18" charset="0"/>
                <a:cs typeface="Times New Roman" pitchFamily="18" charset="0"/>
              </a:rPr>
              <a:t>Machine Learning Algorithm.</a:t>
            </a:r>
          </a:p>
          <a:p>
            <a:pPr algn="just">
              <a:lnSpc>
                <a:spcPct val="150000"/>
              </a:lnSpc>
            </a:pPr>
            <a:r>
              <a:rPr lang="en-US" sz="2800" dirty="0">
                <a:latin typeface="Times New Roman" pitchFamily="18" charset="0"/>
                <a:cs typeface="Times New Roman" pitchFamily="18" charset="0"/>
              </a:rPr>
              <a:t>User Interface (UI) Module.</a:t>
            </a:r>
          </a:p>
        </p:txBody>
      </p:sp>
    </p:spTree>
    <p:extLst>
      <p:ext uri="{BB962C8B-B14F-4D97-AF65-F5344CB8AC3E}">
        <p14:creationId xmlns:p14="http://schemas.microsoft.com/office/powerpoint/2010/main" val="606133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BDD4-636D-4634-8546-422C4AB8068A}"/>
              </a:ext>
            </a:extLst>
          </p:cNvPr>
          <p:cNvSpPr>
            <a:spLocks noGrp="1"/>
          </p:cNvSpPr>
          <p:nvPr>
            <p:ph type="title"/>
          </p:nvPr>
        </p:nvSpPr>
        <p:spPr>
          <a:xfrm>
            <a:off x="457200" y="381000"/>
            <a:ext cx="8229600" cy="1143000"/>
          </a:xfrm>
        </p:spPr>
        <p:txBody>
          <a:bodyPr>
            <a:normAutofit fontScale="90000"/>
          </a:bodyPr>
          <a:lstStyle/>
          <a:p>
            <a:r>
              <a:rPr lang="en-US" dirty="0"/>
              <a:t>Prediction analysis by various algorithms</a:t>
            </a:r>
            <a:endParaRPr lang="en-IN" dirty="0"/>
          </a:p>
        </p:txBody>
      </p:sp>
      <p:pic>
        <p:nvPicPr>
          <p:cNvPr id="5" name="Content Placeholder 4">
            <a:extLst>
              <a:ext uri="{FF2B5EF4-FFF2-40B4-BE49-F238E27FC236}">
                <a16:creationId xmlns:a16="http://schemas.microsoft.com/office/drawing/2014/main" id="{EC5C324E-492E-48F2-88EA-966416D644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971800"/>
            <a:ext cx="9144000" cy="3048000"/>
          </a:xfrm>
        </p:spPr>
      </p:pic>
      <p:sp>
        <p:nvSpPr>
          <p:cNvPr id="6" name="TextBox 5">
            <a:extLst>
              <a:ext uri="{FF2B5EF4-FFF2-40B4-BE49-F238E27FC236}">
                <a16:creationId xmlns:a16="http://schemas.microsoft.com/office/drawing/2014/main" id="{E6BE51CC-45E7-4838-BDF5-3534BC9068B8}"/>
              </a:ext>
            </a:extLst>
          </p:cNvPr>
          <p:cNvSpPr txBox="1"/>
          <p:nvPr/>
        </p:nvSpPr>
        <p:spPr>
          <a:xfrm>
            <a:off x="762000" y="2057400"/>
            <a:ext cx="3124200" cy="369332"/>
          </a:xfrm>
          <a:prstGeom prst="rect">
            <a:avLst/>
          </a:prstGeom>
          <a:noFill/>
        </p:spPr>
        <p:txBody>
          <a:bodyPr wrap="square" rtlCol="0">
            <a:spAutoFit/>
          </a:bodyPr>
          <a:lstStyle/>
          <a:p>
            <a:r>
              <a:rPr lang="en-US" dirty="0"/>
              <a:t>Using Linear Regression:</a:t>
            </a:r>
            <a:endParaRPr lang="en-IN" dirty="0"/>
          </a:p>
        </p:txBody>
      </p:sp>
    </p:spTree>
    <p:extLst>
      <p:ext uri="{BB962C8B-B14F-4D97-AF65-F5344CB8AC3E}">
        <p14:creationId xmlns:p14="http://schemas.microsoft.com/office/powerpoint/2010/main" val="117381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857022-0FE0-4185-827C-9C34064B0D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48682"/>
            <a:ext cx="8229600" cy="3428999"/>
          </a:xfrm>
        </p:spPr>
      </p:pic>
      <p:sp>
        <p:nvSpPr>
          <p:cNvPr id="6" name="TextBox 5">
            <a:extLst>
              <a:ext uri="{FF2B5EF4-FFF2-40B4-BE49-F238E27FC236}">
                <a16:creationId xmlns:a16="http://schemas.microsoft.com/office/drawing/2014/main" id="{72D94F15-C9AF-40EA-A705-83241BA9209A}"/>
              </a:ext>
            </a:extLst>
          </p:cNvPr>
          <p:cNvSpPr txBox="1"/>
          <p:nvPr/>
        </p:nvSpPr>
        <p:spPr>
          <a:xfrm>
            <a:off x="914400" y="1371600"/>
            <a:ext cx="2667000" cy="369332"/>
          </a:xfrm>
          <a:prstGeom prst="rect">
            <a:avLst/>
          </a:prstGeom>
          <a:noFill/>
        </p:spPr>
        <p:txBody>
          <a:bodyPr wrap="square" rtlCol="0">
            <a:spAutoFit/>
          </a:bodyPr>
          <a:lstStyle/>
          <a:p>
            <a:r>
              <a:rPr lang="en-US" dirty="0"/>
              <a:t>Comparing all models:</a:t>
            </a:r>
            <a:endParaRPr lang="en-IN" dirty="0"/>
          </a:p>
        </p:txBody>
      </p:sp>
    </p:spTree>
    <p:extLst>
      <p:ext uri="{BB962C8B-B14F-4D97-AF65-F5344CB8AC3E}">
        <p14:creationId xmlns:p14="http://schemas.microsoft.com/office/powerpoint/2010/main" val="1911189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22A5-731C-403F-93DA-80567BD2E3B0}"/>
              </a:ext>
            </a:extLst>
          </p:cNvPr>
          <p:cNvSpPr>
            <a:spLocks noGrp="1"/>
          </p:cNvSpPr>
          <p:nvPr>
            <p:ph type="title"/>
          </p:nvPr>
        </p:nvSpPr>
        <p:spPr>
          <a:xfrm>
            <a:off x="457200" y="160337"/>
            <a:ext cx="8229600" cy="114300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E13B53-5530-454D-9D68-CF32ED5A1E89}"/>
              </a:ext>
            </a:extLst>
          </p:cNvPr>
          <p:cNvSpPr>
            <a:spLocks noGrp="1"/>
          </p:cNvSpPr>
          <p:nvPr>
            <p:ph idx="1"/>
          </p:nvPr>
        </p:nvSpPr>
        <p:spPr>
          <a:xfrm>
            <a:off x="457200" y="1219200"/>
            <a:ext cx="8229600" cy="4906963"/>
          </a:xfrm>
        </p:spPr>
        <p:txBody>
          <a:bodyPr>
            <a:normAutofit fontScale="92500" lnSpcReduction="10000"/>
          </a:bodyPr>
          <a:lstStyle/>
          <a:p>
            <a:r>
              <a:rPr lang="en-US" dirty="0"/>
              <a:t>The users have multiple angle of ideas and predictions based on their product sales according to the dataset.</a:t>
            </a:r>
          </a:p>
          <a:p>
            <a:r>
              <a:rPr lang="en-US" dirty="0"/>
              <a:t>By using the different algorithms there are open level of decision making for the business purpose.</a:t>
            </a:r>
          </a:p>
          <a:p>
            <a:r>
              <a:rPr lang="en-US" dirty="0"/>
              <a:t>Business analytics by the various machine learning algorithm such as linear regression, </a:t>
            </a:r>
            <a:r>
              <a:rPr lang="en-US" dirty="0" err="1"/>
              <a:t>Adaboost</a:t>
            </a:r>
            <a:r>
              <a:rPr lang="en-US" dirty="0"/>
              <a:t>, </a:t>
            </a:r>
            <a:r>
              <a:rPr lang="en-US" dirty="0" err="1"/>
              <a:t>Xgboost</a:t>
            </a:r>
            <a:r>
              <a:rPr lang="en-US" dirty="0"/>
              <a:t> are more efficient to the business about sales forecasting.</a:t>
            </a:r>
          </a:p>
          <a:p>
            <a:r>
              <a:rPr lang="en-US" dirty="0"/>
              <a:t>Higher probability to uplift </a:t>
            </a:r>
            <a:r>
              <a:rPr lang="en-US"/>
              <a:t>the business.</a:t>
            </a:r>
            <a:endParaRPr lang="en-IN" dirty="0"/>
          </a:p>
        </p:txBody>
      </p:sp>
    </p:spTree>
    <p:extLst>
      <p:ext uri="{BB962C8B-B14F-4D97-AF65-F5344CB8AC3E}">
        <p14:creationId xmlns:p14="http://schemas.microsoft.com/office/powerpoint/2010/main" val="2617796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52400" y="1143000"/>
            <a:ext cx="8763000" cy="6400800"/>
          </a:xfrm>
        </p:spPr>
        <p:txBody>
          <a:bodyPr>
            <a:normAutofit/>
          </a:bodyPr>
          <a:lstStyle/>
          <a:p>
            <a:pPr algn="just">
              <a:lnSpc>
                <a:spcPct val="170000"/>
              </a:lnSpc>
            </a:pP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Bineet</a:t>
            </a:r>
            <a:r>
              <a:rPr lang="en-US" sz="1600" dirty="0">
                <a:latin typeface="Times New Roman" pitchFamily="18" charset="0"/>
                <a:cs typeface="Times New Roman" pitchFamily="18" charset="0"/>
              </a:rPr>
              <a:t> Kumar Jha, Shilpa Pande, 2021 5th International Conference on Computing Methodologies and Communication (ICCMC).</a:t>
            </a:r>
          </a:p>
          <a:p>
            <a:pPr algn="just">
              <a:lnSpc>
                <a:spcPct val="170000"/>
              </a:lnSpc>
            </a:pPr>
            <a:r>
              <a:rPr lang="en-US" sz="1600" dirty="0">
                <a:latin typeface="Times New Roman" pitchFamily="18" charset="0"/>
                <a:cs typeface="Times New Roman" pitchFamily="18" charset="0"/>
              </a:rPr>
              <a:t>[2] </a:t>
            </a:r>
            <a:r>
              <a:rPr lang="en-US" sz="1600" dirty="0" err="1">
                <a:latin typeface="Times New Roman" pitchFamily="18" charset="0"/>
                <a:cs typeface="Times New Roman" pitchFamily="18" charset="0"/>
              </a:rPr>
              <a:t>Yiyang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Niu</a:t>
            </a:r>
            <a:r>
              <a:rPr lang="en-US" sz="1600" dirty="0">
                <a:latin typeface="Times New Roman" pitchFamily="18" charset="0"/>
                <a:cs typeface="Times New Roman" pitchFamily="18" charset="0"/>
              </a:rPr>
              <a:t>, 2020 International Conference on Big Data &amp; Artificial Intelligence &amp; Software Engineering (ICBASE)</a:t>
            </a:r>
          </a:p>
          <a:p>
            <a:pPr algn="just">
              <a:lnSpc>
                <a:spcPct val="170000"/>
              </a:lnSpc>
            </a:pPr>
            <a:r>
              <a:rPr lang="en-US" sz="1600" dirty="0">
                <a:latin typeface="Times New Roman" pitchFamily="18" charset="0"/>
                <a:cs typeface="Times New Roman" pitchFamily="18" charset="0"/>
              </a:rPr>
              <a:t>[3] Muhammad Adnan Khan, </a:t>
            </a:r>
            <a:r>
              <a:rPr lang="en-US" sz="1600" dirty="0" err="1">
                <a:latin typeface="Times New Roman" pitchFamily="18" charset="0"/>
                <a:cs typeface="Times New Roman" pitchFamily="18" charset="0"/>
              </a:rPr>
              <a:t>Shazia</a:t>
            </a:r>
            <a:r>
              <a:rPr lang="en-US" sz="1600" dirty="0">
                <a:latin typeface="Times New Roman" pitchFamily="18" charset="0"/>
                <a:cs typeface="Times New Roman" pitchFamily="18" charset="0"/>
              </a:rPr>
              <a:t> Saqib, Tahir </a:t>
            </a:r>
            <a:r>
              <a:rPr lang="en-US" sz="1600" dirty="0" err="1">
                <a:latin typeface="Times New Roman" pitchFamily="18" charset="0"/>
                <a:cs typeface="Times New Roman" pitchFamily="18" charset="0"/>
              </a:rPr>
              <a:t>Alyas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Anees</a:t>
            </a:r>
            <a:r>
              <a:rPr lang="en-US" sz="1600" dirty="0">
                <a:latin typeface="Times New Roman" pitchFamily="18" charset="0"/>
                <a:cs typeface="Times New Roman" pitchFamily="18" charset="0"/>
              </a:rPr>
              <a:t> Ur Rehman, Yousaf Saeed, Asim Zeb, Mahdi </a:t>
            </a:r>
            <a:r>
              <a:rPr lang="en-US" sz="1600" dirty="0" err="1">
                <a:latin typeface="Times New Roman" pitchFamily="18" charset="0"/>
                <a:cs typeface="Times New Roman" pitchFamily="18" charset="0"/>
              </a:rPr>
              <a:t>Zareei</a:t>
            </a:r>
            <a:r>
              <a:rPr lang="en-US" sz="1600" dirty="0">
                <a:latin typeface="Times New Roman" pitchFamily="18" charset="0"/>
                <a:cs typeface="Times New Roman" pitchFamily="18" charset="0"/>
              </a:rPr>
              <a:t>, Ehab Mahmoud Mohamed, IEEE Access.</a:t>
            </a:r>
          </a:p>
          <a:p>
            <a:pPr algn="just">
              <a:lnSpc>
                <a:spcPct val="170000"/>
              </a:lnSpc>
            </a:pPr>
            <a:r>
              <a:rPr lang="en-US" sz="1600" dirty="0">
                <a:latin typeface="Times New Roman" pitchFamily="18" charset="0"/>
                <a:cs typeface="Times New Roman" pitchFamily="18" charset="0"/>
              </a:rPr>
              <a:t>[4] Online Sales Prediction: An Analysis With Dependency SCOR-Topic Sentiment Model </a:t>
            </a:r>
            <a:r>
              <a:rPr lang="en-US" sz="1600" dirty="0" err="1">
                <a:latin typeface="Times New Roman" pitchFamily="18" charset="0"/>
                <a:cs typeface="Times New Roman" pitchFamily="18" charset="0"/>
              </a:rPr>
              <a:t>Lijuan</a:t>
            </a:r>
            <a:r>
              <a:rPr lang="en-US" sz="1600" dirty="0">
                <a:latin typeface="Times New Roman" pitchFamily="18" charset="0"/>
                <a:cs typeface="Times New Roman" pitchFamily="18" charset="0"/>
              </a:rPr>
              <a:t> Huang, </a:t>
            </a:r>
            <a:r>
              <a:rPr lang="en-US" sz="1600" dirty="0" err="1">
                <a:latin typeface="Times New Roman" pitchFamily="18" charset="0"/>
                <a:cs typeface="Times New Roman" pitchFamily="18" charset="0"/>
              </a:rPr>
              <a:t>Zixin</a:t>
            </a:r>
            <a:r>
              <a:rPr lang="en-US" sz="1600" dirty="0">
                <a:latin typeface="Times New Roman" pitchFamily="18" charset="0"/>
                <a:cs typeface="Times New Roman" pitchFamily="18" charset="0"/>
              </a:rPr>
              <a:t> Dou, </a:t>
            </a:r>
            <a:r>
              <a:rPr lang="en-US" sz="1600" dirty="0" err="1">
                <a:latin typeface="Times New Roman" pitchFamily="18" charset="0"/>
                <a:cs typeface="Times New Roman" pitchFamily="18" charset="0"/>
              </a:rPr>
              <a:t>Yongjun</a:t>
            </a:r>
            <a:r>
              <a:rPr lang="en-US" sz="1600" dirty="0">
                <a:latin typeface="Times New Roman" pitchFamily="18" charset="0"/>
                <a:cs typeface="Times New Roman" pitchFamily="18" charset="0"/>
              </a:rPr>
              <a:t> Hu, </a:t>
            </a:r>
            <a:r>
              <a:rPr lang="en-US" sz="1600" dirty="0" err="1">
                <a:latin typeface="Times New Roman" pitchFamily="18" charset="0"/>
                <a:cs typeface="Times New Roman" pitchFamily="18" charset="0"/>
              </a:rPr>
              <a:t>Raoyi</a:t>
            </a:r>
            <a:r>
              <a:rPr lang="en-US" sz="1600" dirty="0">
                <a:latin typeface="Times New Roman" pitchFamily="18" charset="0"/>
                <a:cs typeface="Times New Roman" pitchFamily="18" charset="0"/>
              </a:rPr>
              <a:t> Huang. IEEE Access.</a:t>
            </a:r>
          </a:p>
          <a:p>
            <a:pPr algn="just">
              <a:lnSpc>
                <a:spcPct val="170000"/>
              </a:lnSpc>
            </a:pPr>
            <a:r>
              <a:rPr lang="en-US" sz="1600" dirty="0">
                <a:latin typeface="Times New Roman" pitchFamily="18" charset="0"/>
                <a:cs typeface="Times New Roman" pitchFamily="18" charset="0"/>
              </a:rPr>
              <a:t>[5] Forecasting Promotional Sales Within the </a:t>
            </a:r>
            <a:r>
              <a:rPr lang="en-US" sz="1600" dirty="0" err="1">
                <a:latin typeface="Times New Roman" pitchFamily="18" charset="0"/>
                <a:cs typeface="Times New Roman" pitchFamily="18" charset="0"/>
              </a:rPr>
              <a:t>Neighbourhood</a:t>
            </a:r>
            <a:r>
              <a:rPr lang="en-US" sz="1600" dirty="0">
                <a:latin typeface="Times New Roman" pitchFamily="18" charset="0"/>
                <a:cs typeface="Times New Roman" pitchFamily="18" charset="0"/>
              </a:rPr>
              <a:t> Carlos Aguilar-Palacios, Sergio Muñoz-Romero, José Luis </a:t>
            </a:r>
            <a:r>
              <a:rPr lang="en-US" sz="1600" dirty="0" err="1">
                <a:latin typeface="Times New Roman" pitchFamily="18" charset="0"/>
                <a:cs typeface="Times New Roman" pitchFamily="18" charset="0"/>
              </a:rPr>
              <a:t>Rojo</a:t>
            </a:r>
            <a:r>
              <a:rPr lang="en-US" sz="1600" dirty="0">
                <a:latin typeface="Times New Roman" pitchFamily="18" charset="0"/>
                <a:cs typeface="Times New Roman" pitchFamily="18" charset="0"/>
              </a:rPr>
              <a:t>-Álvarez. IEEE Access.</a:t>
            </a:r>
          </a:p>
        </p:txBody>
      </p:sp>
    </p:spTree>
    <p:extLst>
      <p:ext uri="{BB962C8B-B14F-4D97-AF65-F5344CB8AC3E}">
        <p14:creationId xmlns:p14="http://schemas.microsoft.com/office/powerpoint/2010/main" val="71498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2362200"/>
          </a:xfrm>
        </p:spPr>
        <p:txBody>
          <a:bodyPr>
            <a:noAutofit/>
          </a:bodyPr>
          <a:lstStyle/>
          <a:p>
            <a:r>
              <a:rPr lang="en-US" sz="2800" b="1" dirty="0">
                <a:effectLst>
                  <a:outerShdw blurRad="38100" dist="38100" dir="2700000" algn="tl">
                    <a:srgbClr val="000000">
                      <a:alpha val="43137"/>
                    </a:srgbClr>
                  </a:outerShdw>
                </a:effectLst>
                <a:latin typeface="Times New Roman" pitchFamily="18" charset="0"/>
                <a:cs typeface="Times New Roman" pitchFamily="18" charset="0"/>
              </a:rPr>
              <a:t>Sales Forecasting using Machine Learning</a:t>
            </a:r>
            <a:endParaRPr lang="en-US" sz="3600" b="1" i="1" dirty="0">
              <a:ln w="0"/>
              <a:latin typeface="Times New Roman" pitchFamily="18" charset="0"/>
              <a:cs typeface="Times New Roman" pitchFamily="18" charset="0"/>
            </a:endParaRPr>
          </a:p>
        </p:txBody>
      </p:sp>
    </p:spTree>
    <p:extLst>
      <p:ext uri="{BB962C8B-B14F-4D97-AF65-F5344CB8AC3E}">
        <p14:creationId xmlns:p14="http://schemas.microsoft.com/office/powerpoint/2010/main" val="124801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533400" y="1443038"/>
            <a:ext cx="8237835" cy="4114800"/>
          </a:xfrm>
        </p:spPr>
        <p:txBody>
          <a:bodyPr>
            <a:noAutofit/>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Sales forecasting is a vital component of corporate planning and management, allowing firms to make educated decisions and allocate resources more efficiently. This study investigates the use of logistic regression, a statistical modelling tool, in the context of sales forecasting. Logistic regression, which was formerly used for binary classification, has been extended to predict sales results by taking into account a variety of characteristics that impact purchase choices. The study makes use of past sales data and takes into account significant factors such as marketing expenses, economic indicators, and seasonality. A thorough investigation is performed to determine the major variables that influence sales and a logistic regression model is created to quantify their associations. The model's performance is measured using measures like as accuracy, precision, and recall. The project has a desktop application with the store managing capabilities to analyze and handle the stocks with count and expiry notification to give the alert of the stocks are invalid to the sales to increase the sales of the stores.</a:t>
            </a:r>
          </a:p>
        </p:txBody>
      </p:sp>
    </p:spTree>
    <p:extLst>
      <p:ext uri="{BB962C8B-B14F-4D97-AF65-F5344CB8AC3E}">
        <p14:creationId xmlns:p14="http://schemas.microsoft.com/office/powerpoint/2010/main" val="238926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52400"/>
            <a:ext cx="8229600" cy="1143000"/>
          </a:xfrm>
        </p:spPr>
        <p:txBody>
          <a:bodyPr>
            <a:normAutofit/>
          </a:bodyPr>
          <a:lstStyle/>
          <a:p>
            <a:r>
              <a:rPr lang="en-US"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65435" y="1143000"/>
            <a:ext cx="8237835" cy="5165724"/>
          </a:xfrm>
        </p:spPr>
        <p:txBody>
          <a:bodyPr>
            <a:noAutofit/>
          </a:bodyPr>
          <a:lstStyle/>
          <a:p>
            <a:pPr algn="just">
              <a:lnSpc>
                <a:spcPct val="150000"/>
              </a:lnSpc>
            </a:pPr>
            <a:r>
              <a:rPr lang="en-US" sz="2400" dirty="0">
                <a:latin typeface="Times New Roman" pitchFamily="18" charset="0"/>
                <a:cs typeface="Times New Roman" pitchFamily="18" charset="0"/>
              </a:rPr>
              <a:t>In todays modern world business plays major role that helps to the person who enters into new in the field of business.</a:t>
            </a:r>
          </a:p>
          <a:p>
            <a:pPr algn="just">
              <a:lnSpc>
                <a:spcPct val="150000"/>
              </a:lnSpc>
            </a:pPr>
            <a:r>
              <a:rPr lang="en-US" sz="2400" dirty="0">
                <a:latin typeface="Times New Roman" pitchFamily="18" charset="0"/>
                <a:cs typeface="Times New Roman" pitchFamily="18" charset="0"/>
              </a:rPr>
              <a:t>The basic of the business follows ‘R’ rule which the product should get into action at right time, place, price, person.</a:t>
            </a:r>
          </a:p>
          <a:p>
            <a:pPr algn="just">
              <a:lnSpc>
                <a:spcPct val="150000"/>
              </a:lnSpc>
            </a:pPr>
            <a:r>
              <a:rPr lang="en-US" sz="2400" dirty="0">
                <a:latin typeface="Times New Roman" pitchFamily="18" charset="0"/>
                <a:cs typeface="Times New Roman" pitchFamily="18" charset="0"/>
              </a:rPr>
              <a:t>Forecasting makes the business to higher contribution in the nation’s economy that makes the stocks of the investors get to the value better than the later value of stocks.</a:t>
            </a:r>
          </a:p>
          <a:p>
            <a:pPr algn="just">
              <a:lnSpc>
                <a:spcPct val="150000"/>
              </a:lnSpc>
            </a:pPr>
            <a:r>
              <a:rPr lang="en-US" sz="2400" dirty="0">
                <a:latin typeface="Times New Roman" pitchFamily="18" charset="0"/>
                <a:cs typeface="Times New Roman" pitchFamily="18" charset="0"/>
              </a:rPr>
              <a:t>The forecasting can be done by using the various machine learning algorithms which can predict the sales and stock values  </a:t>
            </a:r>
          </a:p>
          <a:p>
            <a:pPr algn="just">
              <a:lnSpc>
                <a:spcPct val="150000"/>
              </a:lnSpc>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42510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143000"/>
          </a:xfrm>
        </p:spPr>
        <p:txBody>
          <a:bodyPr>
            <a:normAutofit/>
          </a:bodyPr>
          <a:lstStyle/>
          <a:p>
            <a:pPr algn="l"/>
            <a:r>
              <a:rPr lang="en-US" b="1" dirty="0">
                <a:latin typeface="Times New Roman" pitchFamily="18" charset="0"/>
                <a:cs typeface="Times New Roman" pitchFamily="18" charset="0"/>
              </a:rPr>
              <a:t>LITERATURE SURVEY</a:t>
            </a:r>
            <a:endParaRPr lang="en-US" b="1" dirty="0">
              <a:solidFill>
                <a:schemeClr val="tx1"/>
              </a:solidFill>
              <a:latin typeface="Times New Roman" pitchFamily="18" charset="0"/>
              <a:cs typeface="Times New Roman" pitchFamily="18" charset="0"/>
            </a:endParaRPr>
          </a:p>
        </p:txBody>
      </p:sp>
      <p:sp>
        <p:nvSpPr>
          <p:cNvPr id="5" name="Content Placeholder 4"/>
          <p:cNvSpPr>
            <a:spLocks noGrp="1"/>
          </p:cNvSpPr>
          <p:nvPr>
            <p:ph idx="1"/>
          </p:nvPr>
        </p:nvSpPr>
        <p:spPr>
          <a:xfrm>
            <a:off x="304647" y="1143000"/>
            <a:ext cx="8534706" cy="5257799"/>
          </a:xfrm>
        </p:spPr>
        <p:txBody>
          <a:bodyPr>
            <a:normAutofit/>
          </a:bodyPr>
          <a:lstStyle/>
          <a:p>
            <a:pPr marL="0" indent="0">
              <a:buNone/>
            </a:pPr>
            <a:r>
              <a:rPr lang="en-US" sz="2600" dirty="0">
                <a:latin typeface="Times New Roman" pitchFamily="18" charset="0"/>
                <a:cs typeface="Times New Roman" pitchFamily="18" charset="0"/>
              </a:rPr>
              <a:t>Muhammad Adnan Khan, </a:t>
            </a:r>
            <a:r>
              <a:rPr lang="en-US" sz="2600" dirty="0" err="1">
                <a:latin typeface="Times New Roman" pitchFamily="18" charset="0"/>
                <a:cs typeface="Times New Roman" pitchFamily="18" charset="0"/>
              </a:rPr>
              <a:t>Shazia</a:t>
            </a:r>
            <a:r>
              <a:rPr lang="en-US" sz="2600" dirty="0">
                <a:latin typeface="Times New Roman" pitchFamily="18" charset="0"/>
                <a:cs typeface="Times New Roman" pitchFamily="18" charset="0"/>
              </a:rPr>
              <a:t> Saqib, Tahir </a:t>
            </a:r>
            <a:r>
              <a:rPr lang="en-US" sz="2600" dirty="0" err="1">
                <a:latin typeface="Times New Roman" pitchFamily="18" charset="0"/>
                <a:cs typeface="Times New Roman" pitchFamily="18" charset="0"/>
              </a:rPr>
              <a:t>Alyas</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Anees</a:t>
            </a:r>
            <a:r>
              <a:rPr lang="en-US" sz="2600" dirty="0">
                <a:latin typeface="Times New Roman" pitchFamily="18" charset="0"/>
                <a:cs typeface="Times New Roman" pitchFamily="18" charset="0"/>
              </a:rPr>
              <a:t> Ur Rehman, Yousaf Saeed, Asim Zeb, Mahdi </a:t>
            </a:r>
            <a:r>
              <a:rPr lang="en-US" sz="2600" dirty="0" err="1">
                <a:latin typeface="Times New Roman" pitchFamily="18" charset="0"/>
                <a:cs typeface="Times New Roman" pitchFamily="18" charset="0"/>
              </a:rPr>
              <a:t>Zareei</a:t>
            </a:r>
            <a:r>
              <a:rPr lang="en-US" sz="2600" dirty="0">
                <a:latin typeface="Times New Roman" pitchFamily="18" charset="0"/>
                <a:cs typeface="Times New Roman" pitchFamily="18" charset="0"/>
              </a:rPr>
              <a:t>, Ehab Mahmoud Mohamed, IEEE Access.</a:t>
            </a:r>
          </a:p>
          <a:p>
            <a:pPr marL="0" indent="0">
              <a:buNone/>
            </a:pPr>
            <a:endParaRPr lang="en-US" sz="2600" b="1" dirty="0">
              <a:latin typeface="Times New Roman" pitchFamily="18" charset="0"/>
              <a:cs typeface="Times New Roman" pitchFamily="18" charset="0"/>
            </a:endParaRPr>
          </a:p>
          <a:p>
            <a:pPr marL="0" indent="0">
              <a:buNone/>
            </a:pPr>
            <a:r>
              <a:rPr lang="en-US" sz="2600" b="1" dirty="0">
                <a:latin typeface="Times New Roman" pitchFamily="18" charset="0"/>
                <a:cs typeface="Times New Roman" pitchFamily="18" charset="0"/>
              </a:rPr>
              <a:t>Title: </a:t>
            </a:r>
            <a:r>
              <a:rPr lang="en-US" sz="2600" dirty="0">
                <a:latin typeface="Times New Roman" pitchFamily="18" charset="0"/>
                <a:cs typeface="Times New Roman" pitchFamily="18" charset="0"/>
              </a:rPr>
              <a:t>Effective Demand Forecasting Model Using Business Intelligence Empowered With Machine Learning.</a:t>
            </a:r>
          </a:p>
          <a:p>
            <a:pPr marL="0" indent="0">
              <a:buNone/>
            </a:pPr>
            <a:endParaRPr lang="en-US" sz="2600" b="1" dirty="0">
              <a:latin typeface="Times New Roman" pitchFamily="18" charset="0"/>
              <a:cs typeface="Times New Roman" pitchFamily="18" charset="0"/>
            </a:endParaRPr>
          </a:p>
          <a:p>
            <a:pPr marL="0" indent="0" fontAlgn="t">
              <a:buNone/>
            </a:pPr>
            <a:r>
              <a:rPr lang="en-US" sz="2600" b="1" dirty="0">
                <a:latin typeface="Times New Roman" pitchFamily="18" charset="0"/>
                <a:cs typeface="Times New Roman" pitchFamily="18" charset="0"/>
              </a:rPr>
              <a:t>Author and  Year : </a:t>
            </a:r>
            <a:r>
              <a:rPr lang="en-US" sz="2600" dirty="0">
                <a:latin typeface="Times New Roman" pitchFamily="18" charset="0"/>
                <a:cs typeface="Times New Roman" pitchFamily="18" charset="0"/>
              </a:rPr>
              <a:t>Muhammad Adnan Khan, 2020.</a:t>
            </a:r>
          </a:p>
          <a:p>
            <a:pPr marL="0" indent="0" fontAlgn="t">
              <a:buNone/>
            </a:pPr>
            <a:endParaRPr lang="en-US" sz="2600" b="1" dirty="0">
              <a:latin typeface="Times New Roman" panose="02020603050405020304" pitchFamily="18" charset="0"/>
              <a:cs typeface="Times New Roman" panose="02020603050405020304" pitchFamily="18" charset="0"/>
            </a:endParaRPr>
          </a:p>
          <a:p>
            <a:pPr marL="0" indent="0" fontAlgn="t">
              <a:buNone/>
            </a:pPr>
            <a:r>
              <a:rPr lang="en-US" sz="2600" b="1" dirty="0">
                <a:latin typeface="Times New Roman" panose="02020603050405020304" pitchFamily="18" charset="0"/>
                <a:cs typeface="Times New Roman" panose="02020603050405020304" pitchFamily="18" charset="0"/>
              </a:rPr>
              <a:t>Techniques: </a:t>
            </a:r>
            <a:r>
              <a:rPr lang="en-US" sz="2600" dirty="0">
                <a:latin typeface="Times New Roman" pitchFamily="18" charset="0"/>
                <a:cs typeface="Times New Roman" pitchFamily="18" charset="0"/>
              </a:rPr>
              <a:t>Machine Learning.</a:t>
            </a:r>
            <a:r>
              <a:rPr lang="en-IN" sz="2600" dirty="0">
                <a:latin typeface="Times New Roman" panose="02020603050405020304" pitchFamily="18" charset="0"/>
                <a:cs typeface="Times New Roman" panose="02020603050405020304" pitchFamily="18" charset="0"/>
              </a:rPr>
              <a:t> </a:t>
            </a:r>
            <a:endParaRPr lang="en-IN" dirty="0"/>
          </a:p>
          <a:p>
            <a:pPr marL="0" indent="0" algn="just">
              <a:lnSpc>
                <a:spcPct val="150000"/>
              </a:lnSpc>
              <a:buNone/>
            </a:pP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64628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550" y="1143000"/>
            <a:ext cx="8724900" cy="4062651"/>
          </a:xfrm>
          <a:prstGeom prst="rect">
            <a:avLst/>
          </a:prstGeom>
        </p:spPr>
        <p:txBody>
          <a:bodyPr wrap="square">
            <a:spAutoFit/>
          </a:bodyPr>
          <a:lstStyle/>
          <a:p>
            <a:pPr algn="just"/>
            <a:r>
              <a:rPr lang="en-US" sz="2600" dirty="0" err="1">
                <a:latin typeface="Times New Roman" pitchFamily="18" charset="0"/>
                <a:cs typeface="Times New Roman" pitchFamily="18" charset="0"/>
              </a:rPr>
              <a:t>Yiyang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Niu</a:t>
            </a:r>
            <a:r>
              <a:rPr lang="en-US" sz="2600" dirty="0">
                <a:latin typeface="Times New Roman" pitchFamily="18" charset="0"/>
                <a:cs typeface="Times New Roman" pitchFamily="18" charset="0"/>
              </a:rPr>
              <a:t>, 2020 International Conference on Big Data &amp; Artificial Intelligence &amp; Software Engineering (ICBASE)</a:t>
            </a:r>
          </a:p>
          <a:p>
            <a:pPr algn="just"/>
            <a:endParaRPr lang="en-US" sz="2600" b="1" dirty="0">
              <a:latin typeface="Times New Roman" panose="02020603050405020304" pitchFamily="18" charset="0"/>
              <a:cs typeface="Times New Roman" panose="02020603050405020304" pitchFamily="18" charset="0"/>
            </a:endParaRPr>
          </a:p>
          <a:p>
            <a:pPr algn="just" fontAlgn="t"/>
            <a:r>
              <a:rPr lang="en-US" sz="2600" b="1" dirty="0">
                <a:latin typeface="Times New Roman" panose="02020603050405020304" pitchFamily="18" charset="0"/>
                <a:cs typeface="Times New Roman" panose="02020603050405020304" pitchFamily="18" charset="0"/>
              </a:rPr>
              <a:t>Title: </a:t>
            </a:r>
            <a:r>
              <a:rPr lang="en-US" sz="2600" dirty="0">
                <a:latin typeface="Times New Roman" panose="02020603050405020304" pitchFamily="18" charset="0"/>
                <a:cs typeface="Times New Roman" panose="02020603050405020304" pitchFamily="18" charset="0"/>
              </a:rPr>
              <a:t>Walmart Sales Forecasting using </a:t>
            </a:r>
            <a:r>
              <a:rPr lang="en-US" sz="2600" dirty="0" err="1">
                <a:latin typeface="Times New Roman" panose="02020603050405020304" pitchFamily="18" charset="0"/>
                <a:cs typeface="Times New Roman" panose="02020603050405020304" pitchFamily="18" charset="0"/>
              </a:rPr>
              <a:t>XGBoost</a:t>
            </a:r>
            <a:r>
              <a:rPr lang="en-US" sz="2600" dirty="0">
                <a:latin typeface="Times New Roman" panose="02020603050405020304" pitchFamily="18" charset="0"/>
                <a:cs typeface="Times New Roman" panose="02020603050405020304" pitchFamily="18" charset="0"/>
              </a:rPr>
              <a:t> algorithm and Feature engineering.</a:t>
            </a:r>
          </a:p>
          <a:p>
            <a:pPr algn="just" fontAlgn="t"/>
            <a:endParaRPr lang="en-IN" sz="2600" dirty="0">
              <a:latin typeface="Times New Roman" panose="02020603050405020304" pitchFamily="18" charset="0"/>
              <a:cs typeface="Times New Roman" panose="02020603050405020304" pitchFamily="18" charset="0"/>
            </a:endParaRPr>
          </a:p>
          <a:p>
            <a:pPr algn="just" fontAlgn="t"/>
            <a:r>
              <a:rPr lang="en-US" sz="2600" b="1" dirty="0">
                <a:latin typeface="Times New Roman" panose="02020603050405020304" pitchFamily="18" charset="0"/>
                <a:cs typeface="Times New Roman" panose="02020603050405020304" pitchFamily="18" charset="0"/>
              </a:rPr>
              <a:t>Author and  Year: </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Yiyang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Niu</a:t>
            </a:r>
            <a:r>
              <a:rPr lang="en-US" sz="2600" dirty="0">
                <a:latin typeface="Times New Roman" panose="02020603050405020304" pitchFamily="18" charset="0"/>
                <a:cs typeface="Times New Roman" panose="02020603050405020304" pitchFamily="18" charset="0"/>
              </a:rPr>
              <a:t>, 2021.</a:t>
            </a:r>
            <a:endParaRPr lang="en-IN" sz="2600" dirty="0">
              <a:latin typeface="Times New Roman" panose="02020603050405020304" pitchFamily="18" charset="0"/>
              <a:cs typeface="Times New Roman" panose="02020603050405020304" pitchFamily="18" charset="0"/>
            </a:endParaRPr>
          </a:p>
          <a:p>
            <a:pPr algn="just" fontAlgn="t"/>
            <a:endParaRPr lang="en-IN" sz="2600" dirty="0">
              <a:latin typeface="Times New Roman" panose="02020603050405020304" pitchFamily="18" charset="0"/>
              <a:cs typeface="Times New Roman" panose="02020603050405020304" pitchFamily="18" charset="0"/>
            </a:endParaRPr>
          </a:p>
          <a:p>
            <a:pPr algn="just" fontAlgn="t"/>
            <a:r>
              <a:rPr lang="en-US" sz="2600" b="1" dirty="0">
                <a:latin typeface="Times New Roman" panose="02020603050405020304" pitchFamily="18" charset="0"/>
                <a:cs typeface="Times New Roman" panose="02020603050405020304" pitchFamily="18" charset="0"/>
              </a:rPr>
              <a:t>Techniques: </a:t>
            </a:r>
            <a:r>
              <a:rPr lang="en-US" sz="2600" dirty="0">
                <a:latin typeface="Times New Roman" panose="02020603050405020304" pitchFamily="18" charset="0"/>
                <a:cs typeface="Times New Roman" panose="02020603050405020304" pitchFamily="18" charset="0"/>
              </a:rPr>
              <a:t>Machine Learning.</a:t>
            </a:r>
            <a:endParaRPr lang="en-IN" sz="26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43396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219200"/>
            <a:ext cx="8991600" cy="3785652"/>
          </a:xfrm>
          <a:prstGeom prst="rect">
            <a:avLst/>
          </a:prstGeom>
        </p:spPr>
        <p:txBody>
          <a:bodyPr wrap="square">
            <a:spAutoFit/>
          </a:bodyPr>
          <a:lstStyle/>
          <a:p>
            <a:pPr algn="just" fontAlgn="t"/>
            <a:r>
              <a:rPr lang="en-US" sz="2400" dirty="0" err="1">
                <a:latin typeface="Times New Roman" pitchFamily="18" charset="0"/>
                <a:cs typeface="Times New Roman" pitchFamily="18" charset="0"/>
              </a:rPr>
              <a:t>Bineet</a:t>
            </a:r>
            <a:r>
              <a:rPr lang="en-US" sz="2400" dirty="0">
                <a:latin typeface="Times New Roman" pitchFamily="18" charset="0"/>
                <a:cs typeface="Times New Roman" pitchFamily="18" charset="0"/>
              </a:rPr>
              <a:t> Kumar Jha, Shilpa Pande, 2021 5th International Conference on Computing Methodologies and Communication (ICCMC).</a:t>
            </a:r>
          </a:p>
          <a:p>
            <a:pPr algn="just" fontAlgn="t"/>
            <a:endParaRPr lang="en-US" sz="2400" b="1" dirty="0">
              <a:latin typeface="Times New Roman" panose="02020603050405020304" pitchFamily="18" charset="0"/>
              <a:cs typeface="Times New Roman" panose="02020603050405020304" pitchFamily="18" charset="0"/>
            </a:endParaRPr>
          </a:p>
          <a:p>
            <a:pPr algn="just" fontAlgn="t"/>
            <a:r>
              <a:rPr lang="en-US" sz="2400" b="1" dirty="0">
                <a:latin typeface="Times New Roman" panose="02020603050405020304" pitchFamily="18" charset="0"/>
                <a:cs typeface="Times New Roman" panose="02020603050405020304" pitchFamily="18" charset="0"/>
              </a:rPr>
              <a:t>Title: </a:t>
            </a:r>
            <a:r>
              <a:rPr lang="en-US" sz="2400" dirty="0">
                <a:latin typeface="Times New Roman" panose="02020603050405020304" pitchFamily="18" charset="0"/>
                <a:cs typeface="Times New Roman" panose="02020603050405020304" pitchFamily="18" charset="0"/>
              </a:rPr>
              <a:t>Time Series Forecasting Model for Supermarket Sales using FB-Prophet.</a:t>
            </a:r>
          </a:p>
          <a:p>
            <a:pPr algn="just" fontAlgn="t"/>
            <a:endParaRPr lang="en-US" sz="2400" b="1" dirty="0">
              <a:latin typeface="Times New Roman" panose="02020603050405020304" pitchFamily="18" charset="0"/>
              <a:cs typeface="Times New Roman" panose="02020603050405020304" pitchFamily="18" charset="0"/>
            </a:endParaRPr>
          </a:p>
          <a:p>
            <a:pPr algn="just" fontAlgn="t"/>
            <a:r>
              <a:rPr lang="en-US" sz="2400" b="1" dirty="0">
                <a:latin typeface="Times New Roman" panose="02020603050405020304" pitchFamily="18" charset="0"/>
                <a:cs typeface="Times New Roman" panose="02020603050405020304" pitchFamily="18" charset="0"/>
              </a:rPr>
              <a:t>Author and  Year: </a:t>
            </a:r>
            <a:r>
              <a:rPr lang="en-US" sz="2400" dirty="0" err="1">
                <a:latin typeface="Times New Roman" pitchFamily="18" charset="0"/>
                <a:cs typeface="Times New Roman" pitchFamily="18" charset="0"/>
              </a:rPr>
              <a:t>Bineet</a:t>
            </a:r>
            <a:r>
              <a:rPr lang="en-US" sz="2400" dirty="0">
                <a:latin typeface="Times New Roman" pitchFamily="18" charset="0"/>
                <a:cs typeface="Times New Roman" pitchFamily="18" charset="0"/>
              </a:rPr>
              <a:t> Kumar Jha, Shilpa Pande, 2021 </a:t>
            </a:r>
          </a:p>
          <a:p>
            <a:pPr algn="just" fontAlgn="t"/>
            <a:endParaRPr lang="en-IN" sz="2400" dirty="0">
              <a:latin typeface="Times New Roman" panose="02020603050405020304" pitchFamily="18" charset="0"/>
              <a:cs typeface="Times New Roman" panose="02020603050405020304" pitchFamily="18" charset="0"/>
            </a:endParaRPr>
          </a:p>
          <a:p>
            <a:pPr algn="just" fontAlgn="t"/>
            <a:r>
              <a:rPr lang="en-US" sz="2400" b="1" dirty="0">
                <a:latin typeface="Times New Roman" panose="02020603050405020304" pitchFamily="18" charset="0"/>
                <a:cs typeface="Times New Roman" panose="02020603050405020304" pitchFamily="18" charset="0"/>
              </a:rPr>
              <a:t>Techniques: </a:t>
            </a:r>
            <a:r>
              <a:rPr lang="en-US" sz="2400" dirty="0">
                <a:latin typeface="Times New Roman" panose="02020603050405020304" pitchFamily="18" charset="0"/>
                <a:cs typeface="Times New Roman" panose="02020603050405020304" pitchFamily="18" charset="0"/>
              </a:rPr>
              <a:t>The additive model, the Autoregressive integrated moving average (ARIMA) model, FB Prophet model.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20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IN" dirty="0">
                <a:latin typeface="Times New Roman" pitchFamily="18" charset="0"/>
                <a:cs typeface="Times New Roman" pitchFamily="18" charset="0"/>
              </a:rPr>
              <a:t>EXISTING SYSTEM</a:t>
            </a:r>
          </a:p>
        </p:txBody>
      </p:sp>
      <p:sp>
        <p:nvSpPr>
          <p:cNvPr id="3" name="Content Placeholder 2"/>
          <p:cNvSpPr>
            <a:spLocks noGrp="1"/>
          </p:cNvSpPr>
          <p:nvPr>
            <p:ph idx="1"/>
          </p:nvPr>
        </p:nvSpPr>
        <p:spPr>
          <a:xfrm>
            <a:off x="457200" y="1371600"/>
            <a:ext cx="8229600" cy="4876800"/>
          </a:xfrm>
        </p:spPr>
        <p:txBody>
          <a:bodyPr>
            <a:normAutofit/>
          </a:bodyPr>
          <a:lstStyle/>
          <a:p>
            <a:pPr algn="just">
              <a:lnSpc>
                <a:spcPct val="150000"/>
              </a:lnSpc>
            </a:pPr>
            <a:r>
              <a:rPr lang="en-US" sz="2600" b="1" dirty="0">
                <a:latin typeface="Times New Roman" pitchFamily="18" charset="0"/>
                <a:cs typeface="Times New Roman" pitchFamily="18" charset="0"/>
              </a:rPr>
              <a:t>Experts analyze: </a:t>
            </a:r>
            <a:r>
              <a:rPr lang="en-US" sz="2400" dirty="0">
                <a:latin typeface="Times New Roman" pitchFamily="18" charset="0"/>
                <a:cs typeface="Times New Roman" pitchFamily="18" charset="0"/>
              </a:rPr>
              <a:t>Expert opinions, market surveys, and qualitative assessments play a role in sales forecasting.</a:t>
            </a:r>
          </a:p>
          <a:p>
            <a:pPr algn="just">
              <a:lnSpc>
                <a:spcPct val="150000"/>
              </a:lnSpc>
            </a:pPr>
            <a:r>
              <a:rPr lang="en-US" sz="2400" b="1" dirty="0">
                <a:latin typeface="Times New Roman" pitchFamily="18" charset="0"/>
                <a:cs typeface="Times New Roman" pitchFamily="18" charset="0"/>
              </a:rPr>
              <a:t>Statistical models: </a:t>
            </a:r>
            <a:r>
              <a:rPr lang="en-US" sz="2400" dirty="0">
                <a:latin typeface="Times New Roman" pitchFamily="18" charset="0"/>
                <a:cs typeface="Times New Roman" pitchFamily="18" charset="0"/>
              </a:rPr>
              <a:t>Traditional statistical models, such as time series analysis and regression analysis, are commonly used for sales forecasting.</a:t>
            </a:r>
          </a:p>
          <a:p>
            <a:pPr algn="just">
              <a:lnSpc>
                <a:spcPct val="150000"/>
              </a:lnSpc>
            </a:pPr>
            <a:r>
              <a:rPr lang="en-US" sz="2400" b="1" dirty="0">
                <a:latin typeface="Times New Roman" pitchFamily="18" charset="0"/>
                <a:cs typeface="Times New Roman" pitchFamily="18" charset="0"/>
              </a:rPr>
              <a:t>Microsoft tools: </a:t>
            </a:r>
            <a:r>
              <a:rPr lang="en-US" sz="2400" dirty="0">
                <a:latin typeface="Times New Roman" pitchFamily="18" charset="0"/>
                <a:cs typeface="Times New Roman" pitchFamily="18" charset="0"/>
              </a:rPr>
              <a:t>Many organizations still use spreadsheet tools like Microsoft Excel for basic sales forecasting.</a:t>
            </a:r>
            <a:endParaRPr lang="en-IN" sz="2400" dirty="0"/>
          </a:p>
        </p:txBody>
      </p:sp>
    </p:spTree>
    <p:extLst>
      <p:ext uri="{BB962C8B-B14F-4D97-AF65-F5344CB8AC3E}">
        <p14:creationId xmlns:p14="http://schemas.microsoft.com/office/powerpoint/2010/main" val="308676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b="1" dirty="0">
                <a:solidFill>
                  <a:schemeClr val="tx1"/>
                </a:solidFill>
                <a:latin typeface="Times New Roman" pitchFamily="18" charset="0"/>
                <a:cs typeface="Times New Roman" pitchFamily="18" charset="0"/>
              </a:rPr>
              <a:t>Disadvantages</a:t>
            </a:r>
          </a:p>
        </p:txBody>
      </p:sp>
      <p:sp>
        <p:nvSpPr>
          <p:cNvPr id="5" name="Content Placeholder 4"/>
          <p:cNvSpPr>
            <a:spLocks noGrp="1"/>
          </p:cNvSpPr>
          <p:nvPr>
            <p:ph idx="1"/>
          </p:nvPr>
        </p:nvSpPr>
        <p:spPr>
          <a:xfrm>
            <a:off x="477520" y="1488932"/>
            <a:ext cx="8458506" cy="4835668"/>
          </a:xfrm>
        </p:spPr>
        <p:txBody>
          <a:bodyPr>
            <a:normAutofit/>
          </a:bodyPr>
          <a:lstStyle/>
          <a:p>
            <a:pPr algn="just">
              <a:lnSpc>
                <a:spcPct val="150000"/>
              </a:lnSpc>
            </a:pPr>
            <a:r>
              <a:rPr lang="en-US" dirty="0">
                <a:latin typeface="Times New Roman" pitchFamily="18" charset="0"/>
                <a:cs typeface="Times New Roman" pitchFamily="18" charset="0"/>
              </a:rPr>
              <a:t>Predicted irrelevant opinion.</a:t>
            </a:r>
          </a:p>
          <a:p>
            <a:pPr algn="just">
              <a:lnSpc>
                <a:spcPct val="150000"/>
              </a:lnSpc>
            </a:pPr>
            <a:r>
              <a:rPr lang="en-US" dirty="0">
                <a:latin typeface="Times New Roman" pitchFamily="18" charset="0"/>
                <a:cs typeface="Times New Roman" pitchFamily="18" charset="0"/>
              </a:rPr>
              <a:t>Could not able to analyze large volume of data.</a:t>
            </a:r>
          </a:p>
          <a:p>
            <a:pPr algn="just">
              <a:lnSpc>
                <a:spcPct val="150000"/>
              </a:lnSpc>
            </a:pPr>
            <a:r>
              <a:rPr lang="en-US" dirty="0">
                <a:latin typeface="Times New Roman" pitchFamily="18" charset="0"/>
                <a:cs typeface="Times New Roman" pitchFamily="18" charset="0"/>
              </a:rPr>
              <a:t>This should takes lots of time.</a:t>
            </a:r>
          </a:p>
          <a:p>
            <a:pPr algn="just">
              <a:lnSpc>
                <a:spcPct val="150000"/>
              </a:lnSpc>
            </a:pPr>
            <a:r>
              <a:rPr lang="en-US" dirty="0">
                <a:latin typeface="Times New Roman" pitchFamily="18" charset="0"/>
                <a:cs typeface="Times New Roman" pitchFamily="18" charset="0"/>
              </a:rPr>
              <a:t>It does not notify about the stocks that are stored in the warehouse or the market.</a:t>
            </a:r>
          </a:p>
        </p:txBody>
      </p:sp>
    </p:spTree>
    <p:extLst>
      <p:ext uri="{BB962C8B-B14F-4D97-AF65-F5344CB8AC3E}">
        <p14:creationId xmlns:p14="http://schemas.microsoft.com/office/powerpoint/2010/main" val="2809629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TotalTime>
  <Words>1016</Words>
  <Application>Microsoft Office PowerPoint</Application>
  <PresentationFormat>On-screen Show (4:3)</PresentationFormat>
  <Paragraphs>88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            KONGUNADU COLLEGE OF ENGINEERING &amp; TECHNOLOGY  (AUTONOMOUS) NAMAKKAL- TRICHY MAIN ROAD, THOTTIAM DEPARTMENT OF ARTIFICIAL INTELLIGENCE AND DATA SCIENCE</vt:lpstr>
      <vt:lpstr>Sales Forecasting using Machine Learning</vt:lpstr>
      <vt:lpstr>ABSTRACT</vt:lpstr>
      <vt:lpstr>INTRODUCTION</vt:lpstr>
      <vt:lpstr>LITERATURE SURVEY</vt:lpstr>
      <vt:lpstr>PowerPoint Presentation</vt:lpstr>
      <vt:lpstr>PowerPoint Presentation</vt:lpstr>
      <vt:lpstr>EXISTING SYSTEM</vt:lpstr>
      <vt:lpstr>Disadvantages</vt:lpstr>
      <vt:lpstr>PROPOSED SYSTEM</vt:lpstr>
      <vt:lpstr>Advantages</vt:lpstr>
      <vt:lpstr>Hardware Requirements</vt:lpstr>
      <vt:lpstr>Software Requirements</vt:lpstr>
      <vt:lpstr>Modules Spilt-up</vt:lpstr>
      <vt:lpstr>Prediction analysis by various algorithms</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BASED DISEASE PREDICTION USING PATTERN SIMILARITY AND EM FRAMEWORK</dc:title>
  <dc:creator>Windows User</dc:creator>
  <cp:lastModifiedBy>sutharshan vishal raj</cp:lastModifiedBy>
  <cp:revision>76</cp:revision>
  <dcterms:created xsi:type="dcterms:W3CDTF">2018-12-24T09:38:07Z</dcterms:created>
  <dcterms:modified xsi:type="dcterms:W3CDTF">2024-04-16T05:40:40Z</dcterms:modified>
</cp:coreProperties>
</file>