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91" r:id="rId3"/>
    <p:sldId id="394" r:id="rId4"/>
    <p:sldId id="408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48" r:id="rId17"/>
    <p:sldId id="438" r:id="rId18"/>
    <p:sldId id="449" r:id="rId19"/>
    <p:sldId id="439" r:id="rId20"/>
    <p:sldId id="440" r:id="rId21"/>
    <p:sldId id="441" r:id="rId22"/>
    <p:sldId id="450" r:id="rId23"/>
    <p:sldId id="442" r:id="rId24"/>
    <p:sldId id="443" r:id="rId25"/>
    <p:sldId id="444" r:id="rId26"/>
    <p:sldId id="445" r:id="rId27"/>
    <p:sldId id="446" r:id="rId28"/>
    <p:sldId id="447" r:id="rId29"/>
  </p:sldIdLst>
  <p:sldSz cx="12192000" cy="6858000"/>
  <p:notesSz cx="6858000" cy="9144000"/>
  <p:custDataLst>
    <p:tags r:id="rId32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85" d="100"/>
          <a:sy n="85" d="100"/>
        </p:scale>
        <p:origin x="1008" y="58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2022年9月4日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2022年9月4日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10735408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2022年9月4日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D3C-B5BC-4E6F-BD45-8D7401CE63E0}" type="datetime3">
              <a:rPr lang="zh-CN" altLang="en-US" smtClean="0"/>
              <a:pPr/>
              <a:t>2022年9月4日星期日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DA83-A190-4CC0-A189-00E3DD132D4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2020-4CB6-4BDF-A229-21088922D341}" type="datetime3">
              <a:rPr lang="zh-CN" altLang="en-US" smtClean="0"/>
              <a:pPr/>
              <a:t>2022年9月4日星期日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6367-DFEC-42F2-9FCE-CCDF956EAD6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Java12:AWT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事件处理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6292534E-F577-4BF7-98B1-1FE7E1FA9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2793852-A939-4EAD-87C7-284FB0F7A54A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728296" y="905608"/>
            <a:ext cx="10735408" cy="5046784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事件源与监听器的关系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一个事件源可以对应多个监听器。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一个监听器可以对应多个事件源。</a:t>
            </a:r>
          </a:p>
        </p:txBody>
      </p:sp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88C19F30-047E-4EFD-9351-F7A71C3445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C6BCE51-EF8F-48FB-A645-19A258BB90F3}" type="slidenum">
              <a:rPr kumimoji="0" lang="en-US" altLang="zh-CN" sz="1400"/>
              <a:pPr/>
              <a:t>10</a:t>
            </a:fld>
            <a:endParaRPr kumimoji="0" lang="en-US" altLang="zh-CN" sz="1400"/>
          </a:p>
        </p:txBody>
      </p:sp>
      <p:pic>
        <p:nvPicPr>
          <p:cNvPr id="12293" name="Picture 5" descr="E:\zhaozk\课程\Java语言程序设计\ppt\12事件处理\Example2.jpg">
            <a:extLst>
              <a:ext uri="{FF2B5EF4-FFF2-40B4-BE49-F238E27FC236}">
                <a16:creationId xmlns:a16="http://schemas.microsoft.com/office/drawing/2014/main" id="{09DAB3B8-3A45-4348-8ADD-0B946AC7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3429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6">
            <a:extLst>
              <a:ext uri="{FF2B5EF4-FFF2-40B4-BE49-F238E27FC236}">
                <a16:creationId xmlns:a16="http://schemas.microsoft.com/office/drawing/2014/main" id="{C59E6C85-5D16-4E69-882B-D7DC43509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6934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class MyListener  implements ActionListener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     public void actionPerformed(ActionEvent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{	String actionCommand = e.getActionCommand();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Color bkColor = null;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if(actionCommand.equals("Red"))bkColor = new Color(255,0,0);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else if(actionCommand.equals("Green"))bkColor = new Color(0,255,0);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else if(actionCommand.equals("Blue"))bkColor = Color.blue;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getContentPane()</a:t>
            </a:r>
            <a:r>
              <a:rPr lang="en-US" altLang="zh-CN" sz="1600">
                <a:latin typeface="Times New Roman" panose="02020603050405020304" pitchFamily="18" charset="0"/>
              </a:rPr>
              <a:t>.setBackground(bkColor);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DCBE8D2F-57BB-489A-9D7D-02ADA772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438400"/>
            <a:ext cx="49530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import java.awt.event.*;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public class  ButtonHandler implements ActionListener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{     public void actionPerformed(ActionEvent e) {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	 System.out.println("Action occurred " +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e.getActionCommand());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53DE6DE0-FD4A-433E-A78F-56EA5D736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648200"/>
            <a:ext cx="1143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myListener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3A6C2CEE-8010-4FB6-B0FD-9B6D7C94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1371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chemeClr val="bg2"/>
                </a:solidFill>
                <a:latin typeface="Times New Roman" panose="02020603050405020304" pitchFamily="18" charset="0"/>
              </a:rPr>
              <a:t> ButtonHandler</a:t>
            </a:r>
          </a:p>
        </p:txBody>
      </p:sp>
      <p:sp>
        <p:nvSpPr>
          <p:cNvPr id="12298" name="AutoShape 10">
            <a:extLst>
              <a:ext uri="{FF2B5EF4-FFF2-40B4-BE49-F238E27FC236}">
                <a16:creationId xmlns:a16="http://schemas.microsoft.com/office/drawing/2014/main" id="{87452D27-71AB-4684-87B9-350FA3EED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86200"/>
            <a:ext cx="609600" cy="228600"/>
          </a:xfrm>
          <a:prstGeom prst="leftArrow">
            <a:avLst>
              <a:gd name="adj1" fmla="val 0"/>
              <a:gd name="adj2" fmla="val 72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AutoShape 11">
            <a:extLst>
              <a:ext uri="{FF2B5EF4-FFF2-40B4-BE49-F238E27FC236}">
                <a16:creationId xmlns:a16="http://schemas.microsoft.com/office/drawing/2014/main" id="{293CA8D4-3FAC-4768-B175-7BC89B1E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105400"/>
            <a:ext cx="533400" cy="228600"/>
          </a:xfrm>
          <a:prstGeom prst="leftArrow">
            <a:avLst>
              <a:gd name="adj1" fmla="val 0"/>
              <a:gd name="adj2" fmla="val 6319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9D130C9A-9666-4BE5-BE47-66C530122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8BD47399-7FB5-4AB0-96CC-F0B82CFFA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352800"/>
            <a:ext cx="1524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BF7E0643-CB99-45F3-BDBA-F9E8910C3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352800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D892CA49-CA04-4E0F-935C-7287599F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335280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E1ED5BB6-5094-4459-8739-6B827A4EB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70166FB9-BD66-4247-B4B0-EA603F78CED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监听器类的声明：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将事件监听器作为单独的类。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将事件监听器作为组件的内部类。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直接使用已有类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通常是包含事件源的组件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作为事件监听器。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使用匿名内部类。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监听器类的实现：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一个监听器类实现多个组件的监听器对象。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通过类中的实例字段来区分不同的监听器对象。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一个监听器对象作为多个组件的监听器。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在事件的响应方法中通过事件源区分不同的事件。</a:t>
            </a:r>
          </a:p>
        </p:txBody>
      </p:sp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F0AA14D8-A9DB-4BD9-AD77-DABB8D006F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8A6B758-8ABE-4381-AB6B-FA335D2B6B33}" type="slidenum">
              <a:rPr kumimoji="0" lang="en-US" altLang="zh-CN" sz="1400"/>
              <a:pPr/>
              <a:t>11</a:t>
            </a:fld>
            <a:endParaRPr kumimoji="0" lang="en-US" altLang="zh-CN" sz="1400"/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7A93D097-9A7B-435C-8F5B-A24BE1F7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52292"/>
            <a:ext cx="6553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latin typeface="Times New Roman" panose="02020603050405020304" pitchFamily="18" charset="0"/>
              </a:rPr>
              <a:t>redButton.addActionListener</a:t>
            </a:r>
            <a:r>
              <a:rPr lang="en-US" altLang="zh-CN" sz="1600" dirty="0">
                <a:latin typeface="Times New Roman" panose="02020603050405020304" pitchFamily="18" charset="0"/>
              </a:rPr>
              <a:t>(new </a:t>
            </a:r>
            <a:r>
              <a:rPr lang="en-US" altLang="zh-CN" sz="1600" dirty="0">
                <a:solidFill>
                  <a:srgbClr val="FF3300"/>
                </a:solidFill>
                <a:latin typeface="Times New Roman" panose="02020603050405020304" pitchFamily="18" charset="0"/>
              </a:rPr>
              <a:t>ActionListener() </a:t>
            </a:r>
            <a:r>
              <a:rPr lang="en-US" altLang="zh-CN" sz="1600" dirty="0">
                <a:latin typeface="Times New Roman" panose="02020603050405020304" pitchFamily="18" charset="0"/>
              </a:rPr>
              <a:t>	//</a:t>
            </a:r>
            <a:r>
              <a:rPr lang="zh-CN" altLang="en-US" sz="1600" dirty="0">
                <a:latin typeface="Times New Roman" panose="02020603050405020304" pitchFamily="18" charset="0"/>
              </a:rPr>
              <a:t>匿名内部类监听器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Times New Roman" panose="02020603050405020304" pitchFamily="18" charset="0"/>
              </a:rPr>
              <a:t>{	public void </a:t>
            </a:r>
            <a:r>
              <a:rPr lang="en-US" altLang="zh-CN" sz="1600" dirty="0" err="1">
                <a:latin typeface="Times New Roman" panose="02020603050405020304" pitchFamily="18" charset="0"/>
              </a:rPr>
              <a:t>actionPerformed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ActionEvent</a:t>
            </a:r>
            <a:r>
              <a:rPr lang="en-US" altLang="zh-CN" sz="1600" dirty="0">
                <a:latin typeface="Times New Roman" panose="02020603050405020304" pitchFamily="18" charset="0"/>
              </a:rPr>
              <a:t> e)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{	</a:t>
            </a:r>
            <a:r>
              <a:rPr lang="en-US" altLang="zh-CN" sz="1600" b="1" dirty="0">
                <a:latin typeface="Times New Roman" panose="02020603050405020304" pitchFamily="18" charset="0"/>
              </a:rPr>
              <a:t>……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      });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5709C0E2-B953-4CC1-A201-8DBC8820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4343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class Example1  implements ActionListener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   public void actionPerformed(ActionEvent e){</a:t>
            </a:r>
            <a:r>
              <a:rPr lang="en-US" altLang="zh-CN" sz="1600" b="1">
                <a:latin typeface="Times New Roman" panose="02020603050405020304" pitchFamily="18" charset="0"/>
              </a:rPr>
              <a:t>…</a:t>
            </a:r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9" name="Line 8">
            <a:extLst>
              <a:ext uri="{FF2B5EF4-FFF2-40B4-BE49-F238E27FC236}">
                <a16:creationId xmlns:a16="http://schemas.microsoft.com/office/drawing/2014/main" id="{1D64DD3F-E9BD-4329-AA44-665BB6854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00400"/>
            <a:ext cx="2514600" cy="2133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CF4AAFA4-5BAE-42C1-B544-B23D52FB03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67800" y="1981200"/>
            <a:ext cx="2286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23C319A7-21E3-4F88-9371-28825F888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5BAAC0C-3E53-4B33-AAFA-08DD3DCD561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窗口事件：</a:t>
            </a:r>
          </a:p>
          <a:p>
            <a:pPr lvl="1" eaLnBrk="1" hangingPunct="1"/>
            <a:r>
              <a:rPr lang="en-US" altLang="zh-CN" sz="20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ActionListener</a:t>
            </a:r>
            <a:r>
              <a:rPr lang="zh-CN" altLang="en-US" sz="20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接口非常简单，用于按钮事件处理。</a:t>
            </a:r>
          </a:p>
          <a:p>
            <a:pPr lvl="1" eaLnBrk="1" hangingPunct="1"/>
            <a:r>
              <a:rPr lang="zh-CN" altLang="en-US" sz="20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相应的，</a:t>
            </a:r>
            <a:r>
              <a:rPr lang="en-US" altLang="zh-CN" sz="20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WindowListener</a:t>
            </a:r>
            <a:r>
              <a:rPr lang="zh-CN" altLang="en-US" sz="20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接口用于窗口事件处理。</a:t>
            </a:r>
          </a:p>
        </p:txBody>
      </p:sp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199B1680-9ADA-4F12-95EC-DCAD229DA1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5054A6-33C9-42AC-9D7F-CFF862DF3670}" type="slidenum">
              <a:rPr kumimoji="0" lang="en-US" altLang="zh-CN" sz="1400"/>
              <a:pPr/>
              <a:t>12</a:t>
            </a:fld>
            <a:endParaRPr kumimoji="0" lang="en-US" altLang="zh-CN" sz="1400"/>
          </a:p>
        </p:txBody>
      </p:sp>
      <p:sp>
        <p:nvSpPr>
          <p:cNvPr id="14341" name="Rectangle 8">
            <a:extLst>
              <a:ext uri="{FF2B5EF4-FFF2-40B4-BE49-F238E27FC236}">
                <a16:creationId xmlns:a16="http://schemas.microsoft.com/office/drawing/2014/main" id="{B4556BE3-687E-4EB9-874C-2E6C451B6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62200"/>
            <a:ext cx="64770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class Example5 extends JFrame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     public Example5()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{	</a:t>
            </a:r>
            <a:r>
              <a:rPr lang="en-US" altLang="zh-CN" sz="1600" b="1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setDefaultCloseOperation(JFrame.DO_NOTHING_ON_CLOSE);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addWindowListener</a:t>
            </a:r>
            <a:r>
              <a:rPr lang="en-US" altLang="zh-CN" sz="1600">
                <a:latin typeface="Times New Roman" panose="02020603050405020304" pitchFamily="18" charset="0"/>
              </a:rPr>
              <a:t>(new MyWindowListener());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private class MyWindowListener implements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WindowListener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{	public void 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windowOpened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windowClosing</a:t>
            </a:r>
            <a:r>
              <a:rPr lang="en-US" altLang="zh-CN" sz="1600">
                <a:latin typeface="Times New Roman" panose="02020603050405020304" pitchFamily="18" charset="0"/>
              </a:rPr>
              <a:t>(WindowEvent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{     int result = JOptionPane.showConfirmDialog(</a:t>
            </a:r>
            <a:r>
              <a:rPr lang="en-US" altLang="zh-CN" sz="1600" b="1">
                <a:latin typeface="Times New Roman" panose="02020603050405020304" pitchFamily="18" charset="0"/>
              </a:rPr>
              <a:t>……</a:t>
            </a:r>
            <a:r>
              <a:rPr lang="en-US" altLang="zh-CN" sz="1600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       if(result == JOptionPane.OK_OPTION)System.exit(0);}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windowClosed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windowIconified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windowDeiconified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 windowActivated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windowDeactivated</a:t>
            </a:r>
            <a:r>
              <a:rPr lang="en-US" altLang="zh-CN" sz="1600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2" name="Text Box 9">
            <a:extLst>
              <a:ext uri="{FF2B5EF4-FFF2-40B4-BE49-F238E27FC236}">
                <a16:creationId xmlns:a16="http://schemas.microsoft.com/office/drawing/2014/main" id="{33F686A8-A3BC-4600-BD48-F86119DD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24200"/>
            <a:ext cx="224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anose="02020603050405020304" pitchFamily="18" charset="0"/>
              </a:rPr>
              <a:t>窗口事件监听器实现</a:t>
            </a:r>
          </a:p>
          <a:p>
            <a:pPr eaLnBrk="1" hangingPunct="1"/>
            <a:r>
              <a:rPr lang="en-US" altLang="zh-CN" sz="1800">
                <a:latin typeface="Times New Roman" panose="02020603050405020304" pitchFamily="18" charset="0"/>
              </a:rPr>
              <a:t>WindowListener</a:t>
            </a:r>
            <a:r>
              <a:rPr lang="zh-CN" altLang="en-US" sz="1800">
                <a:latin typeface="Times New Roman" panose="02020603050405020304" pitchFamily="18" charset="0"/>
              </a:rPr>
              <a:t>接口</a:t>
            </a:r>
          </a:p>
        </p:txBody>
      </p:sp>
      <p:sp>
        <p:nvSpPr>
          <p:cNvPr id="14343" name="Text Box 10">
            <a:extLst>
              <a:ext uri="{FF2B5EF4-FFF2-40B4-BE49-F238E27FC236}">
                <a16:creationId xmlns:a16="http://schemas.microsoft.com/office/drawing/2014/main" id="{3CE4A2AD-17AC-4460-9041-B66FF7010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038601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anose="02020603050405020304" pitchFamily="18" charset="0"/>
              </a:rPr>
              <a:t>要处理的窗口事件</a:t>
            </a:r>
          </a:p>
        </p:txBody>
      </p:sp>
      <p:sp>
        <p:nvSpPr>
          <p:cNvPr id="14344" name="Line 11">
            <a:extLst>
              <a:ext uri="{FF2B5EF4-FFF2-40B4-BE49-F238E27FC236}">
                <a16:creationId xmlns:a16="http://schemas.microsoft.com/office/drawing/2014/main" id="{EC94D70B-54FC-469C-8943-110D18BAA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1464"/>
            <a:ext cx="1524000" cy="6175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2">
            <a:extLst>
              <a:ext uri="{FF2B5EF4-FFF2-40B4-BE49-F238E27FC236}">
                <a16:creationId xmlns:a16="http://schemas.microsoft.com/office/drawing/2014/main" id="{7FCAA7A9-FF2F-431A-9DA4-1132B63EA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4572000" cy="533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3">
            <a:extLst>
              <a:ext uri="{FF2B5EF4-FFF2-40B4-BE49-F238E27FC236}">
                <a16:creationId xmlns:a16="http://schemas.microsoft.com/office/drawing/2014/main" id="{0F19C4F4-3AC3-4C33-9756-88C08D5C2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343400"/>
            <a:ext cx="12954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4D06D081-A759-4F66-95A0-6BC4C9F81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67001"/>
            <a:ext cx="224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anose="02020603050405020304" pitchFamily="18" charset="0"/>
              </a:rPr>
              <a:t>添加窗口事件监听器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D215DE4F-4D4C-4EA0-A9B2-DA85E0277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CD165DD-94E8-4F78-B97E-F2CA433C6DBA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649032" y="696489"/>
            <a:ext cx="10735408" cy="50467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适配器类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问题：仅仅需要处理关闭窗口事件，但却要写另外六个空方法。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解决方法：使用适配器类。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适配器类是一个实现了某个接口，但其中所有方法都为空的类。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每个具有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不止一个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方法的监听器接口都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对应有一个适配器类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编写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类时只需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从适配器类派生一个子类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即可。</a:t>
            </a:r>
          </a:p>
        </p:txBody>
      </p:sp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0CA17E0B-A8EF-4F2A-8F17-B83EA4D883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E3D8DD-D5EC-4224-99F7-83838A540D0A}" type="slidenum">
              <a:rPr kumimoji="0" lang="en-US" altLang="zh-CN" sz="1400"/>
              <a:pPr/>
              <a:t>13</a:t>
            </a:fld>
            <a:endParaRPr kumimoji="0" lang="en-US" altLang="zh-CN" sz="1400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28F43D58-F7EE-4C4E-A20D-09D7E144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60198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private class MyWindowListener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extends WindowAdapter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	public void windowClosing(WindowEvent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{     int result = JOptionPane.showConfirmDialog(</a:t>
            </a:r>
            <a:r>
              <a:rPr lang="en-US" altLang="zh-CN" sz="1600" b="1">
                <a:latin typeface="Times New Roman" panose="02020603050405020304" pitchFamily="18" charset="0"/>
              </a:rPr>
              <a:t>……</a:t>
            </a:r>
            <a:r>
              <a:rPr lang="en-US" altLang="zh-CN" sz="1600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       if(result == JOptionPane.OK_OPTION)System.exit(0);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A8EE04DF-4201-46BD-888C-3631434AE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352801"/>
            <a:ext cx="2362200" cy="83502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由实现接口改为继承自适配器类，从而不用再写另外六个无用方法。</a:t>
            </a:r>
          </a:p>
        </p:txBody>
      </p:sp>
      <p:sp>
        <p:nvSpPr>
          <p:cNvPr id="15367" name="Line 6">
            <a:extLst>
              <a:ext uri="{FF2B5EF4-FFF2-40B4-BE49-F238E27FC236}">
                <a16:creationId xmlns:a16="http://schemas.microsoft.com/office/drawing/2014/main" id="{9D2F2977-6087-44F7-9DAC-A8D936A99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581400"/>
            <a:ext cx="13716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A6B55481-D6A8-45A4-BF95-2F1697AB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9200"/>
            <a:ext cx="601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addWindowListener(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new WindowAdapter()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{	public void windowClosing(WindowEvent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{     int result = JOptionPane.showConfirmDialog(</a:t>
            </a:r>
            <a:r>
              <a:rPr lang="en-US" altLang="zh-CN" sz="1600" b="1">
                <a:latin typeface="Times New Roman" panose="02020603050405020304" pitchFamily="18" charset="0"/>
              </a:rPr>
              <a:t>……</a:t>
            </a:r>
            <a:r>
              <a:rPr lang="en-US" altLang="zh-CN" sz="1600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       if(result == JOptionPane.OK_OPTION)System.exit(0);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});</a:t>
            </a:r>
          </a:p>
        </p:txBody>
      </p:sp>
      <p:sp>
        <p:nvSpPr>
          <p:cNvPr id="15369" name="Text Box 8">
            <a:extLst>
              <a:ext uri="{FF2B5EF4-FFF2-40B4-BE49-F238E27FC236}">
                <a16:creationId xmlns:a16="http://schemas.microsoft.com/office/drawing/2014/main" id="{F04D2215-8C29-4428-93E8-DCD735E75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343400"/>
            <a:ext cx="2362200" cy="37623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anose="02020603050405020304" pitchFamily="18" charset="0"/>
                <a:ea typeface="楷体_GB2312" pitchFamily="49" charset="-122"/>
              </a:rPr>
              <a:t>也可写成匿名内部类</a:t>
            </a:r>
          </a:p>
        </p:txBody>
      </p:sp>
      <p:sp>
        <p:nvSpPr>
          <p:cNvPr id="15370" name="Line 9">
            <a:extLst>
              <a:ext uri="{FF2B5EF4-FFF2-40B4-BE49-F238E27FC236}">
                <a16:creationId xmlns:a16="http://schemas.microsoft.com/office/drawing/2014/main" id="{12A0703F-ED71-4C3F-806A-A51B76E11D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648200"/>
            <a:ext cx="24384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71" name="Group 10">
            <a:extLst>
              <a:ext uri="{FF2B5EF4-FFF2-40B4-BE49-F238E27FC236}">
                <a16:creationId xmlns:a16="http://schemas.microsoft.com/office/drawing/2014/main" id="{E850A99F-B0C9-4108-AEDE-5583DE0212CD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876800"/>
            <a:ext cx="2743200" cy="1828800"/>
            <a:chOff x="4032" y="2976"/>
            <a:chExt cx="1728" cy="1152"/>
          </a:xfrm>
        </p:grpSpPr>
        <p:sp>
          <p:nvSpPr>
            <p:cNvPr id="15372" name="Rectangle 11">
              <a:extLst>
                <a:ext uri="{FF2B5EF4-FFF2-40B4-BE49-F238E27FC236}">
                  <a16:creationId xmlns:a16="http://schemas.microsoft.com/office/drawing/2014/main" id="{07E35272-6AAF-46C7-BF9F-9017F2B78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WindowListener</a:t>
              </a:r>
            </a:p>
          </p:txBody>
        </p:sp>
        <p:sp>
          <p:nvSpPr>
            <p:cNvPr id="15373" name="Rectangle 12">
              <a:extLst>
                <a:ext uri="{FF2B5EF4-FFF2-40B4-BE49-F238E27FC236}">
                  <a16:creationId xmlns:a16="http://schemas.microsoft.com/office/drawing/2014/main" id="{A3D040D2-E6B8-4CC4-B00E-1CE958928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12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WindowAdapter</a:t>
              </a:r>
            </a:p>
          </p:txBody>
        </p:sp>
        <p:sp>
          <p:nvSpPr>
            <p:cNvPr id="15374" name="Rectangle 13">
              <a:extLst>
                <a:ext uri="{FF2B5EF4-FFF2-40B4-BE49-F238E27FC236}">
                  <a16:creationId xmlns:a16="http://schemas.microsoft.com/office/drawing/2014/main" id="{52D2C83B-0FC5-4FFB-ADC2-C51B21A61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840"/>
              <a:ext cx="120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MyWindowAdapter</a:t>
              </a:r>
            </a:p>
          </p:txBody>
        </p:sp>
        <p:sp>
          <p:nvSpPr>
            <p:cNvPr id="15375" name="AutoShape 14">
              <a:extLst>
                <a:ext uri="{FF2B5EF4-FFF2-40B4-BE49-F238E27FC236}">
                  <a16:creationId xmlns:a16="http://schemas.microsoft.com/office/drawing/2014/main" id="{624F5BB7-4283-4A9E-B385-2A6014793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168"/>
              <a:ext cx="144" cy="96"/>
            </a:xfrm>
            <a:prstGeom prst="upArrow">
              <a:avLst>
                <a:gd name="adj1" fmla="val 0"/>
                <a:gd name="adj2" fmla="val 9541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6" name="AutoShape 15">
              <a:extLst>
                <a:ext uri="{FF2B5EF4-FFF2-40B4-BE49-F238E27FC236}">
                  <a16:creationId xmlns:a16="http://schemas.microsoft.com/office/drawing/2014/main" id="{56C23078-5A03-4B9E-B071-0D5B637DA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00"/>
              <a:ext cx="144" cy="240"/>
            </a:xfrm>
            <a:prstGeom prst="upArrow">
              <a:avLst>
                <a:gd name="adj1" fmla="val 0"/>
                <a:gd name="adj2" fmla="val 5729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7" name="Line 16">
              <a:extLst>
                <a:ext uri="{FF2B5EF4-FFF2-40B4-BE49-F238E27FC236}">
                  <a16:creationId xmlns:a16="http://schemas.microsoft.com/office/drawing/2014/main" id="{D2A87F46-9C77-4A1C-BC32-FDF58D714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6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7">
              <a:extLst>
                <a:ext uri="{FF2B5EF4-FFF2-40B4-BE49-F238E27FC236}">
                  <a16:creationId xmlns:a16="http://schemas.microsoft.com/office/drawing/2014/main" id="{AC5D4A1D-C5EC-4065-85BC-B354B69E5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6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EF6D72B1-3E24-4C91-AB6C-108E0BAF4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12.4 Java</a:t>
            </a:r>
            <a:r>
              <a:rPr lang="zh-CN" altLang="en-US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事件概述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3FD9EBA-26CB-4721-B9B2-00216700217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571501" y="838200"/>
            <a:ext cx="10735408" cy="50467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中所有事件都从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java.util.EventObject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类继承而来。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两个包中定义了事件：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java.awt.event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的事件、监听器及适配器定义。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java.swing.event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：专门用于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swing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组件的附加事件。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如何查找组件能够发出哪些事件：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查找组件能够添加哪些事件监听器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(add***Listener)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根据方法参数查找相应的接口，即可知道具体的事件含义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java.awt.event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包中定义了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个监听器接口、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个适配器类</a:t>
            </a:r>
          </a:p>
        </p:txBody>
      </p:sp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C73E6F93-7410-4A7D-B7C9-1C15B8571A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A17B80B-4B9C-4D3D-8294-59E2F24A4E0A}" type="slidenum">
              <a:rPr kumimoji="0" lang="en-US" altLang="zh-CN" sz="1400"/>
              <a:pPr/>
              <a:t>14</a:t>
            </a:fld>
            <a:endParaRPr kumimoji="0" lang="en-US" altLang="zh-CN" sz="1400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0FBC7CAF-0413-48A3-B0F2-650456CCC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3886200" cy="18288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Times New Roman" panose="02020603050405020304" pitchFamily="18" charset="0"/>
              </a:rPr>
              <a:t>java.awt.event</a:t>
            </a:r>
            <a:r>
              <a:rPr lang="zh-CN" altLang="en-US" sz="1600" b="1">
                <a:latin typeface="Times New Roman" panose="02020603050405020304" pitchFamily="18" charset="0"/>
              </a:rPr>
              <a:t>包中的</a:t>
            </a:r>
            <a:r>
              <a:rPr lang="en-US" altLang="zh-CN" sz="1600" b="1">
                <a:latin typeface="Times New Roman" panose="02020603050405020304" pitchFamily="18" charset="0"/>
              </a:rPr>
              <a:t>11</a:t>
            </a:r>
            <a:r>
              <a:rPr lang="zh-CN" altLang="en-US" sz="1600" b="1">
                <a:latin typeface="Times New Roman" panose="02020603050405020304" pitchFamily="18" charset="0"/>
              </a:rPr>
              <a:t>个监听器接口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ActionListener	WindowListener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AdjustmentListener	ComponentListener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ContainerListener	FocusListener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ItemListener	KeyListener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MouseListener	MouseMotionListener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TextListener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5EC4513B-0D7B-43BE-9AA0-72BF6CFE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0"/>
            <a:ext cx="3886200" cy="14478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Times New Roman" panose="02020603050405020304" pitchFamily="18" charset="0"/>
              </a:rPr>
              <a:t>java.awt.event</a:t>
            </a:r>
            <a:r>
              <a:rPr lang="zh-CN" altLang="en-US" sz="1600" b="1">
                <a:latin typeface="Times New Roman" panose="02020603050405020304" pitchFamily="18" charset="0"/>
              </a:rPr>
              <a:t>包中的</a:t>
            </a:r>
            <a:r>
              <a:rPr lang="en-US" altLang="zh-CN" sz="1600" b="1">
                <a:latin typeface="Times New Roman" panose="02020603050405020304" pitchFamily="18" charset="0"/>
              </a:rPr>
              <a:t>7</a:t>
            </a:r>
            <a:r>
              <a:rPr lang="zh-CN" altLang="en-US" sz="1600" b="1">
                <a:latin typeface="Times New Roman" panose="02020603050405020304" pitchFamily="18" charset="0"/>
              </a:rPr>
              <a:t>个适配器类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WindowAdapter	ComponenAdapter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ContainerAdapter	FocusAdapter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KeyAdapter	MouseAdapter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MouseMotionAdapter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9C3B74BF-E214-4BCB-818A-437020F92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12.5 </a:t>
            </a:r>
            <a:r>
              <a:rPr lang="en-US" altLang="zh-CN" sz="36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36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8A770AB-EACE-4E4D-8D35-E689065A724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虽然接口和类比较多，但原理都一样。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定义实现监听器接口的监听器类，在相应方法中添加事件处理代码。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创建一个监听器类的对象，添加到事件源的监听器列表中。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事件分为语义事件和低级事件。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语义事件是有明确意义的事件。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：按钮按下、菜单选择、选择列表项、文本域中按回车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Adjustment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：调整滚动条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Item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：从一组选择框或列表项中选择一个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Text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：文本域或文本框中内容发生变化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F13215AD-0EDC-46F0-AF08-E3001A30DE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C3F6B0-98DD-41D3-AAC5-5C7D4EA77EDD}" type="slidenum">
              <a:rPr kumimoji="0" lang="en-US" altLang="zh-CN" sz="1400"/>
              <a:pPr/>
              <a:t>15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CA73-0B5F-46FF-B29A-2518AF36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12.5 </a:t>
            </a:r>
            <a:r>
              <a:rPr lang="en-US" altLang="zh-CN" sz="32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C1ED9-A849-4EBF-A6F2-4BC6CDAC68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低级事件是较小的基本事件。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Component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：组件被显示、隐藏、改变位置、改变大小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Key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：键盘上的一个键被按下或者释放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Mouse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：鼠标按键的按下和释放，鼠标移动或拖动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Focus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：组件得到焦点或失去焦点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Window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：窗口被显示、隐藏、关闭、激活、图标化、还原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Container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：容器中加入或移除一个组件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30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52D6529B-BA7A-47CF-ABEA-CA784BC8D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A66F2EF-BDAC-4B67-8145-3DCC71B54C92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键盘事件监听器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KeyListener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有三个方法：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keyPressed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：对应于按键按下。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keyReleased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：对应于按键弹起。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keyTyped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：结合上述两个事件，直接报告按了按键，用于不须区分按下和弹起的情况。</a:t>
            </a:r>
          </a:p>
        </p:txBody>
      </p:sp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72812A01-9083-40EE-B083-E3B82E073E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D05AE4-6823-421B-851D-1AE24EFC80A4}" type="slidenum">
              <a:rPr kumimoji="0" lang="en-US" altLang="zh-CN" sz="1400"/>
              <a:pPr/>
              <a:t>17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34DE2-1C64-4079-993F-339ABDC9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DE952-22A3-41B0-9726-BA919F6AB7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键盘事件类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的主要方法有：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char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getKeyChar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：得到按键对应的字符。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getKeyCode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：得到按键对应的扫描码。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static String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getKeyText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keyCode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：将扫描码转化为说明字符串。</a:t>
            </a:r>
          </a:p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如何处理键盘事件：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用按键的扫描码可以准确的确定按键。</a:t>
            </a:r>
          </a:p>
          <a:p>
            <a:pPr lvl="1" eaLnBrk="1" hangingPunct="1"/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类中定义了所有按键的扫描码常量，如：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VK_A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VK_SHIFT, VK_F10, VK_ENTER, VK_LEFT, VK_NUMPAD1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判断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SHIFT,CONTROL,ALT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的状态可以使用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isShiftDown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isControlDown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isAltDown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5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1C99C79D-5854-4DFF-91D8-B4731B2A5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Panel</a:t>
            </a:r>
            <a:r>
              <a:rPr lang="zh-CN" altLang="en-US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的键盘事件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D98182B-AAB0-4CC9-8C66-B46AE9AE76B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键盘事件只在事件源组件获得输入焦点时触发。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缺省情况下，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Panel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因无法得到输入焦点，所以不能得到键盘事件。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解决方法是：覆盖其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isFocusTraversable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方法，使其返回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，从而使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JPanel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可以得到输入焦点，接收键盘事件。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窗口中不能同时出现其他能够获得输入焦点的组件。</a:t>
            </a:r>
          </a:p>
        </p:txBody>
      </p:sp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DE82C7C0-8135-4D49-89DF-86E5DA1A29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87DE6F-E286-40B3-99FC-761E7B5DB78E}" type="slidenum">
              <a:rPr kumimoji="0" lang="en-US" altLang="zh-CN" sz="1400"/>
              <a:pPr/>
              <a:t>19</a:t>
            </a:fld>
            <a:endParaRPr kumimoji="0" lang="en-US" altLang="zh-CN" sz="1400"/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3B945482-96DF-443D-A684-BF6FF1B7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1400"/>
            <a:ext cx="54102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Panel testPanel = new KeyPanel();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//</a:t>
            </a:r>
            <a:r>
              <a:rPr lang="zh-CN" altLang="en-US" sz="1600">
                <a:latin typeface="Times New Roman" panose="02020603050405020304" pitchFamily="18" charset="0"/>
              </a:rPr>
              <a:t>若将上面的</a:t>
            </a:r>
            <a:r>
              <a:rPr lang="en-US" altLang="zh-CN" sz="1600">
                <a:latin typeface="Times New Roman" panose="02020603050405020304" pitchFamily="18" charset="0"/>
              </a:rPr>
              <a:t>KeyPanel()</a:t>
            </a:r>
            <a:r>
              <a:rPr lang="zh-CN" altLang="en-US" sz="1600">
                <a:latin typeface="Times New Roman" panose="02020603050405020304" pitchFamily="18" charset="0"/>
              </a:rPr>
              <a:t>改为</a:t>
            </a:r>
            <a:r>
              <a:rPr lang="en-US" altLang="zh-CN" sz="1600">
                <a:latin typeface="Times New Roman" panose="02020603050405020304" pitchFamily="18" charset="0"/>
              </a:rPr>
              <a:t>JPanel() </a:t>
            </a:r>
            <a:r>
              <a:rPr lang="zh-CN" altLang="en-US" sz="1600">
                <a:latin typeface="Times New Roman" panose="02020603050405020304" pitchFamily="18" charset="0"/>
              </a:rPr>
              <a:t>，则无法接收键盘事件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testPanel.addKeyListener(</a:t>
            </a:r>
            <a:r>
              <a:rPr lang="en-US" altLang="zh-CN" sz="1600" b="1">
                <a:latin typeface="Times New Roman" panose="02020603050405020304" pitchFamily="18" charset="0"/>
              </a:rPr>
              <a:t>…</a:t>
            </a:r>
            <a:r>
              <a:rPr lang="en-US" altLang="zh-CN" sz="160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class KeyPanel extends Panel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boolean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isFocusTraversable</a:t>
            </a:r>
            <a:r>
              <a:rPr lang="en-US" altLang="zh-CN" sz="1600"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	return true;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34366350-29F2-43D0-B5C3-C63DE1477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概述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70D08AB7-43B3-4C4C-8B87-4D87E1174E62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理解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事件的含义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理解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JDK1.0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事件处理的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层次模型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理解并掌握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JAK1.1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事件处理的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委托模型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Java GUI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事件种类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编写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事件处理程序的方法</a:t>
            </a:r>
          </a:p>
        </p:txBody>
      </p:sp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C90143A5-3ACB-4773-9815-1A5D889AC4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F3A06C-1940-44CC-AE7B-414A3C959609}" type="slidenum">
              <a:rPr kumimoji="0" lang="en-US" altLang="zh-CN" sz="1400"/>
              <a:pPr/>
              <a:t>2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EB3970E5-42EB-4A14-B7ED-FB43966CC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销毁键盘事件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35A5E21-D45A-4061-AAD9-F42526291945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问题：设计一个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TextField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，用于输入电话号码。要求只能输入数字，不能输入其他字符。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解决方法：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consume()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方法销毁键盘事件，使其不能传递到组件。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销毁键盘事件要在键盘事件监听器的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keyTyped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方法中进行。</a:t>
            </a:r>
          </a:p>
        </p:txBody>
      </p:sp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99CCEDCF-A7F8-4887-BC1A-E1BCC1DB24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39E9C1F-E22A-4C35-86EF-A40F3503D979}" type="slidenum">
              <a:rPr kumimoji="0" lang="en-US" altLang="zh-CN" sz="1400"/>
              <a:pPr/>
              <a:t>20</a:t>
            </a:fld>
            <a:endParaRPr kumimoji="0" lang="en-US" altLang="zh-CN" sz="1400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1FBDF0C3-0E13-400C-BADB-D2B2DFF8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105" y="3704492"/>
            <a:ext cx="54102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tx2"/>
                </a:solidFill>
                <a:latin typeface="Times New Roman" panose="02020603050405020304" pitchFamily="18" charset="0"/>
              </a:rPr>
              <a:t>numField.</a:t>
            </a:r>
            <a:r>
              <a:rPr lang="en-US" altLang="zh-CN" sz="1600">
                <a:latin typeface="Times New Roman" panose="02020603050405020304" pitchFamily="18" charset="0"/>
              </a:rPr>
              <a:t>addKeyListener(new KeyAdapter() 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public void keyTyped(KeyEvent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	char ch = e.getKeyChar();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	if(ch &lt; '0' || ch &gt; '9') e.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consume</a:t>
            </a:r>
            <a:r>
              <a:rPr lang="en-US" altLang="zh-CN" sz="1600">
                <a:latin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AEC1B68F-6134-46FF-9770-D7C67273E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鼠标事件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8C83399-BD72-490C-B2A5-C74D8B3FF67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鼠标事件监听器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MouseListener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有五个方法：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mousePressed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：对应于鼠标按键按下事件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mouseReleased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：对应于鼠标按键释放事件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mouseClicked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：结合上述两个方法，直接报告鼠标点击事件，用于不须区分按下或释放的情况。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mouseEntered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：对应于鼠标移动进入组件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mouseExited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：对应于鼠标移出组件</a:t>
            </a:r>
          </a:p>
        </p:txBody>
      </p:sp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8247C0F6-23FB-44AA-8DAD-DE8F6FA867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277E68-C2A3-41F9-BEA3-9195FAF2DE31}" type="slidenum">
              <a:rPr kumimoji="0" lang="en-US" altLang="zh-CN" sz="1400"/>
              <a:pPr/>
              <a:t>21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C7DD4-C456-4A98-9B94-19F567C2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鼠标事件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7FC35-5474-405C-8B48-CEFB44E831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鼠标事件类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的常用方法有：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getButton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：得到发生动作的按键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(BUTTON1, BUTTON2, BUTTON3)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getClickCount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：得到点击次数，主要用于双击事件。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Point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getPoint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getX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(),int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getY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())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：得到事件发生时鼠标的相对位置。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getModifiers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()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：得到鼠标按键和键盘组合键的状态。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鼠标与键盘组合使用：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见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MouseExample.java)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在鼠标事件中判断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SHIFT,CONTROL,ALT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的状态可以使用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isShiftDown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isControlDown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isAltDown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02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C39F9832-898B-49F8-AFEC-D902033AB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一般鼠标事件的处理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96ADEC6-48D6-43B0-9027-276A2C272FA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功能：执行以下操作，程序就退出：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按住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Shift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左边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像素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之内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双击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鼠标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左键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因为是双击事件，所以最后由鼠标点击事件触发，对应于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mouseClicked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</p:txBody>
      </p:sp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748D17A9-2FD4-42A8-AA50-9078E295F6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FB2AFFC-54EE-4AEB-9515-47FEBCFEA076}" type="slidenum">
              <a:rPr kumimoji="0" lang="en-US" altLang="zh-CN" sz="1400"/>
              <a:pPr/>
              <a:t>23</a:t>
            </a:fld>
            <a:endParaRPr kumimoji="0" lang="en-US" altLang="zh-CN" sz="1400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26BB2083-948E-485A-B356-E57114F1B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429000"/>
            <a:ext cx="80010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void mouseClicked(MouseEvent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if(e.getButton()==MouseEvent.BUTTON1 &amp;&amp;	//</a:t>
            </a:r>
            <a:r>
              <a:rPr lang="zh-CN" altLang="en-US" sz="1600">
                <a:latin typeface="Times New Roman" panose="02020603050405020304" pitchFamily="18" charset="0"/>
              </a:rPr>
              <a:t>鼠标左键</a:t>
            </a:r>
          </a:p>
          <a:p>
            <a:pPr eaLnBrk="1" hangingPunct="1"/>
            <a:r>
              <a:rPr lang="zh-CN" altLang="en-US" sz="1600">
                <a:latin typeface="Times New Roman" panose="02020603050405020304" pitchFamily="18" charset="0"/>
              </a:rPr>
              <a:t>		</a:t>
            </a:r>
            <a:r>
              <a:rPr lang="en-US" altLang="zh-CN" sz="1600">
                <a:latin typeface="Times New Roman" panose="02020603050405020304" pitchFamily="18" charset="0"/>
              </a:rPr>
              <a:t>e.getClickCount()==2 &amp;&amp;		//</a:t>
            </a:r>
            <a:r>
              <a:rPr lang="zh-CN" altLang="en-US" sz="1600">
                <a:latin typeface="Times New Roman" panose="02020603050405020304" pitchFamily="18" charset="0"/>
              </a:rPr>
              <a:t>双击</a:t>
            </a:r>
          </a:p>
          <a:p>
            <a:pPr eaLnBrk="1" hangingPunct="1"/>
            <a:r>
              <a:rPr lang="zh-CN" altLang="en-US" sz="1600">
                <a:latin typeface="Times New Roman" panose="02020603050405020304" pitchFamily="18" charset="0"/>
              </a:rPr>
              <a:t>		</a:t>
            </a:r>
            <a:r>
              <a:rPr lang="en-US" altLang="zh-CN" sz="1600">
                <a:latin typeface="Times New Roman" panose="02020603050405020304" pitchFamily="18" charset="0"/>
              </a:rPr>
              <a:t>e.getX()&lt;50 &amp;&amp;			//</a:t>
            </a:r>
            <a:r>
              <a:rPr lang="zh-CN" altLang="en-US" sz="1600">
                <a:latin typeface="Times New Roman" panose="02020603050405020304" pitchFamily="18" charset="0"/>
              </a:rPr>
              <a:t>在</a:t>
            </a:r>
            <a:r>
              <a:rPr lang="en-US" altLang="zh-CN" sz="1600">
                <a:latin typeface="Times New Roman" panose="02020603050405020304" pitchFamily="18" charset="0"/>
              </a:rPr>
              <a:t>testButton</a:t>
            </a:r>
            <a:r>
              <a:rPr lang="zh-CN" altLang="en-US" sz="1600">
                <a:latin typeface="Times New Roman" panose="02020603050405020304" pitchFamily="18" charset="0"/>
              </a:rPr>
              <a:t>左边</a:t>
            </a:r>
            <a:r>
              <a:rPr lang="en-US" altLang="zh-CN" sz="1600">
                <a:latin typeface="Times New Roman" panose="02020603050405020304" pitchFamily="18" charset="0"/>
              </a:rPr>
              <a:t>50</a:t>
            </a:r>
            <a:r>
              <a:rPr lang="zh-CN" altLang="en-US" sz="1600">
                <a:latin typeface="Times New Roman" panose="02020603050405020304" pitchFamily="18" charset="0"/>
              </a:rPr>
              <a:t>像素</a:t>
            </a:r>
          </a:p>
          <a:p>
            <a:pPr eaLnBrk="1" hangingPunct="1"/>
            <a:r>
              <a:rPr lang="zh-CN" altLang="en-US" sz="1600">
                <a:latin typeface="Times New Roman" panose="02020603050405020304" pitchFamily="18" charset="0"/>
              </a:rPr>
              <a:t>		</a:t>
            </a:r>
            <a:r>
              <a:rPr lang="en-US" altLang="zh-CN" sz="1600">
                <a:latin typeface="Times New Roman" panose="02020603050405020304" pitchFamily="18" charset="0"/>
              </a:rPr>
              <a:t>e.isShiftDown())			//</a:t>
            </a:r>
            <a:r>
              <a:rPr lang="zh-CN" altLang="en-US" sz="1600">
                <a:latin typeface="Times New Roman" panose="02020603050405020304" pitchFamily="18" charset="0"/>
              </a:rPr>
              <a:t>按下键盘</a:t>
            </a:r>
            <a:r>
              <a:rPr lang="en-US" altLang="zh-CN" sz="1600">
                <a:latin typeface="Times New Roman" panose="02020603050405020304" pitchFamily="18" charset="0"/>
              </a:rPr>
              <a:t>Shift</a:t>
            </a:r>
            <a:r>
              <a:rPr lang="zh-CN" altLang="en-US" sz="1600">
                <a:latin typeface="Times New Roman" panose="02020603050405020304" pitchFamily="18" charset="0"/>
              </a:rPr>
              <a:t>键</a:t>
            </a:r>
          </a:p>
          <a:p>
            <a:pPr eaLnBrk="1" hangingPunct="1"/>
            <a:r>
              <a:rPr lang="zh-CN" altLang="en-US" sz="1600">
                <a:latin typeface="Times New Roman" panose="02020603050405020304" pitchFamily="18" charset="0"/>
              </a:rPr>
              <a:t>	</a:t>
            </a:r>
            <a:r>
              <a:rPr lang="en-US" altLang="zh-CN" sz="160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	System.exit(0);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CDBECD77-5A1B-4B13-9D4A-1E8918FD7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多个鼠标按键状态的判断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32E07D2-C16F-4976-B551-9ABC2A4B510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功能：执行以下操作，程序就退出：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按住鼠标左键和右键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按住键盘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Ctrl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将鼠标从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移出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因为事件由鼠标移出触发，所以对应于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mouseExited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</p:txBody>
      </p:sp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DC51B334-8A86-4CD1-9769-344A096131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3FAEE4B-E234-4BF6-A05B-4CC1BE97CC45}" type="slidenum">
              <a:rPr kumimoji="0" lang="en-US" altLang="zh-CN" sz="1400"/>
              <a:pPr/>
              <a:t>24</a:t>
            </a:fld>
            <a:endParaRPr kumimoji="0" lang="en-US" altLang="zh-CN" sz="140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AEAC3D69-F946-4697-9454-4E0A6F97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27" y="3716481"/>
            <a:ext cx="80010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public void </a:t>
            </a:r>
            <a:r>
              <a:rPr lang="en-US" altLang="zh-CN" sz="1600" dirty="0" err="1">
                <a:latin typeface="Times New Roman" panose="02020603050405020304" pitchFamily="18" charset="0"/>
              </a:rPr>
              <a:t>mouseExited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MouseEvent</a:t>
            </a:r>
            <a:r>
              <a:rPr lang="en-US" altLang="zh-CN" sz="1600" dirty="0">
                <a:latin typeface="Times New Roman" panose="02020603050405020304" pitchFamily="18" charset="0"/>
              </a:rPr>
              <a:t> e)			//</a:t>
            </a:r>
            <a:r>
              <a:rPr lang="zh-CN" altLang="en-US" sz="1600" dirty="0">
                <a:latin typeface="Times New Roman" panose="02020603050405020304" pitchFamily="18" charset="0"/>
              </a:rPr>
              <a:t>鼠标移出</a:t>
            </a:r>
            <a:r>
              <a:rPr lang="en-US" altLang="zh-CN" sz="1600" dirty="0" err="1">
                <a:latin typeface="Times New Roman" panose="02020603050405020304" pitchFamily="18" charset="0"/>
              </a:rPr>
              <a:t>testButton</a:t>
            </a:r>
            <a:r>
              <a:rPr lang="zh-CN" altLang="en-US" sz="1600" dirty="0">
                <a:latin typeface="Times New Roman" panose="02020603050405020304" pitchFamily="18" charset="0"/>
              </a:rPr>
              <a:t>事件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int modifiers = </a:t>
            </a:r>
            <a:r>
              <a:rPr lang="en-US" altLang="zh-CN" sz="1600" dirty="0" err="1">
                <a:latin typeface="Times New Roman" panose="02020603050405020304" pitchFamily="18" charset="0"/>
              </a:rPr>
              <a:t>e.</a:t>
            </a:r>
            <a:r>
              <a:rPr lang="en-US" altLang="zh-CN" sz="16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getModifiers</a:t>
            </a:r>
            <a:r>
              <a:rPr lang="en-US" altLang="zh-CN" sz="1600" dirty="0">
                <a:latin typeface="Times New Roman" panose="02020603050405020304" pitchFamily="18" charset="0"/>
              </a:rPr>
              <a:t>();	//</a:t>
            </a:r>
            <a:r>
              <a:rPr lang="zh-CN" altLang="en-US" sz="1600" dirty="0">
                <a:latin typeface="Times New Roman" panose="02020603050405020304" pitchFamily="18" charset="0"/>
              </a:rPr>
              <a:t>得到鼠标当前状态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</a:rPr>
              <a:t>int </a:t>
            </a:r>
            <a:r>
              <a:rPr lang="en-US" altLang="zh-CN" sz="1600" dirty="0" err="1">
                <a:latin typeface="Times New Roman" panose="02020603050405020304" pitchFamily="18" charset="0"/>
              </a:rPr>
              <a:t>exitMask</a:t>
            </a:r>
            <a:r>
              <a:rPr lang="en-US" altLang="zh-CN" sz="1600" dirty="0">
                <a:latin typeface="Times New Roman" panose="02020603050405020304" pitchFamily="18" charset="0"/>
              </a:rPr>
              <a:t> = MouseEvent.BUTTON3_MASK |	//</a:t>
            </a:r>
            <a:r>
              <a:rPr lang="zh-CN" altLang="en-US" sz="1600" dirty="0">
                <a:latin typeface="Times New Roman" panose="02020603050405020304" pitchFamily="18" charset="0"/>
              </a:rPr>
              <a:t>鼠标右键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</a:rPr>
              <a:t>MouseEvent.CTRL_MASK</a:t>
            </a:r>
            <a:r>
              <a:rPr lang="en-US" altLang="zh-CN" sz="1600" dirty="0">
                <a:latin typeface="Times New Roman" panose="02020603050405020304" pitchFamily="18" charset="0"/>
              </a:rPr>
              <a:t> |		//</a:t>
            </a:r>
            <a:r>
              <a:rPr lang="zh-CN" altLang="en-US" sz="1600" dirty="0">
                <a:latin typeface="Times New Roman" panose="02020603050405020304" pitchFamily="18" charset="0"/>
              </a:rPr>
              <a:t>按下键盘</a:t>
            </a:r>
            <a:r>
              <a:rPr lang="en-US" altLang="zh-CN" sz="1600" dirty="0">
                <a:latin typeface="Times New Roman" panose="02020603050405020304" pitchFamily="18" charset="0"/>
              </a:rPr>
              <a:t>Ctrl</a:t>
            </a:r>
            <a:r>
              <a:rPr lang="zh-CN" altLang="en-US" sz="1600" dirty="0">
                <a:latin typeface="Times New Roman" panose="02020603050405020304" pitchFamily="18" charset="0"/>
              </a:rPr>
              <a:t>键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</a:rPr>
              <a:t>		</a:t>
            </a:r>
            <a:r>
              <a:rPr lang="en-US" altLang="zh-CN" sz="1600" dirty="0">
                <a:latin typeface="Times New Roman" panose="02020603050405020304" pitchFamily="18" charset="0"/>
              </a:rPr>
              <a:t>MouseEvent.BUTTON1_MASK;	//</a:t>
            </a:r>
            <a:r>
              <a:rPr lang="zh-CN" altLang="en-US" sz="1600" dirty="0">
                <a:latin typeface="Times New Roman" panose="02020603050405020304" pitchFamily="18" charset="0"/>
              </a:rPr>
              <a:t>鼠标左键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</a:rPr>
              <a:t>if((modifiers &amp; </a:t>
            </a:r>
            <a:r>
              <a:rPr lang="en-US" altLang="zh-CN" sz="1600" dirty="0" err="1">
                <a:latin typeface="Times New Roman" panose="02020603050405020304" pitchFamily="18" charset="0"/>
              </a:rPr>
              <a:t>exitMask</a:t>
            </a:r>
            <a:r>
              <a:rPr lang="en-US" altLang="zh-CN" sz="1600" dirty="0">
                <a:latin typeface="Times New Roman" panose="02020603050405020304" pitchFamily="18" charset="0"/>
              </a:rPr>
              <a:t>)==</a:t>
            </a:r>
            <a:r>
              <a:rPr lang="en-US" altLang="zh-CN" sz="1600" dirty="0" err="1">
                <a:latin typeface="Times New Roman" panose="02020603050405020304" pitchFamily="18" charset="0"/>
              </a:rPr>
              <a:t>exitMask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</a:rPr>
              <a:t>System.exit</a:t>
            </a:r>
            <a:r>
              <a:rPr lang="en-US" altLang="zh-CN" sz="1600" dirty="0">
                <a:latin typeface="Times New Roman" panose="02020603050405020304" pitchFamily="18" charset="0"/>
              </a:rPr>
              <a:t>(0);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1388532A-43B0-464A-B8BC-BA7E67EE0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设置鼠标图标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01D1867-0462-4980-A3F3-8C6734A54E7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571501" y="905608"/>
            <a:ext cx="10735408" cy="5046784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当鼠标移动到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上时，变为手形。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当鼠标移出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后，变为箭头形状。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说明：有两种方法可以完成此功能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、直接调用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setCursor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方法设置按钮的鼠标图标。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、需要同时在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mouseEntered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mouseExited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方法中设置窗口的鼠标图标。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、鼠标的形状见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Cursor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类的文档。</a:t>
            </a:r>
          </a:p>
        </p:txBody>
      </p:sp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7696F881-380D-4C01-A590-5B008479A5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C2C40C-C33A-4EC4-B8CC-B9941E8C7BFB}" type="slidenum">
              <a:rPr kumimoji="0" lang="en-US" altLang="zh-CN" sz="1400"/>
              <a:pPr/>
              <a:t>25</a:t>
            </a:fld>
            <a:endParaRPr kumimoji="0" lang="en-US" altLang="zh-CN" sz="1400"/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C67BC790-FAD7-4137-9A0F-A6C3E504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8001000" cy="19050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2: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void mouseEntered(MouseEvent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	setCursor(Cursor.getPredefinedCursor(Cursor.HAND_CURSOR));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void mouseExited(MouseEvent e)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	setCursor(Cursor.getPredefinedCursor(Cursor.DEFAULT_CURSOR));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0C8B4F46-E045-439A-BB59-411055BA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164" y="4062847"/>
            <a:ext cx="80010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1:  </a:t>
            </a:r>
            <a:r>
              <a:rPr lang="en-US" altLang="zh-CN" sz="1600" dirty="0" err="1">
                <a:latin typeface="Times New Roman" panose="02020603050405020304" pitchFamily="18" charset="0"/>
              </a:rPr>
              <a:t>testButton.</a:t>
            </a:r>
            <a:r>
              <a:rPr lang="en-US" altLang="zh-CN" sz="16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setCursor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Cursor.</a:t>
            </a:r>
            <a:r>
              <a:rPr lang="en-US" altLang="zh-CN" sz="16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getPredefinedCursor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Cursor.HAND_CURSOR</a:t>
            </a:r>
            <a:r>
              <a:rPr lang="en-US" altLang="zh-CN" sz="1600" dirty="0">
                <a:latin typeface="Times New Roman" panose="02020603050405020304" pitchFamily="18" charset="0"/>
              </a:rPr>
              <a:t>));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7B680629-8C36-40DC-B060-E8FF8D66A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鼠标移动事件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DEE76D4-1C83-4C60-B0A9-F2AF7265443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鼠标移动事件监听器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MouseMotionListener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有两个方法：</a:t>
            </a:r>
          </a:p>
          <a:p>
            <a:pPr lvl="1" eaLnBrk="1" hangingPunct="1"/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mouseDragged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：对应于鼠标的拖动，即鼠标在组件上按下，然后移动位置，可以移动出组件之外。</a:t>
            </a:r>
          </a:p>
          <a:p>
            <a:pPr lvl="1" eaLnBrk="1" hangingPunct="1"/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mouseMoved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：对应于鼠标的移动，即没有按钮按下，且鼠标只在组件内部移动位置。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鼠标移动事件监听器的入口参数与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MouseListener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相同，也是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类型。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鼠标移动事件的处理：</a:t>
            </a:r>
          </a:p>
          <a:p>
            <a:pPr lvl="1" eaLnBrk="1" hangingPunct="1"/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mouseDragged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事件通常用于组件内部的某些物体形状、位置等改变。</a:t>
            </a:r>
          </a:p>
          <a:p>
            <a:pPr lvl="1" eaLnBrk="1" hangingPunct="1"/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mouseMoved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事件通常用于组件内部鼠标光标的改变。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在鼠标移动事件监听器中，可以使用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的各种方法来获得鼠标的当前状态。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见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MouseMoveExample.java)</a:t>
            </a:r>
          </a:p>
        </p:txBody>
      </p:sp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0D30E2A4-AED6-484E-B261-F226299AB1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3FDB7CF-EB83-4C5D-9E88-C59C386FF8F4}" type="slidenum">
              <a:rPr kumimoji="0" lang="en-US" altLang="zh-CN" sz="1400"/>
              <a:pPr/>
              <a:t>26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868B745D-BFB9-4BD8-BD7E-EB9A0FBA3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定时器事件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E6117E3-2CCE-402D-8850-A56CF80B510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定时器可以实现每隔一段时间触发一个事件：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实现定时器使用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javax.swing.Timer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类。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同时，还有一个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java.util.Timer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类，注意类名的区分。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Timer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类的主要方法：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Timer(int delay, ActionListener listener)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：构造函数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void start()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：启动定时器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void stop()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：停止定时器</a:t>
            </a:r>
          </a:p>
        </p:txBody>
      </p:sp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6DF5B9F0-3767-4AD7-B352-92C25DDF45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029A036-8B5F-4194-97AA-080D05D84455}" type="slidenum">
              <a:rPr kumimoji="0" lang="en-US" altLang="zh-CN" sz="1400"/>
              <a:pPr/>
              <a:t>27</a:t>
            </a:fld>
            <a:endParaRPr kumimoji="0" lang="en-US" altLang="zh-CN" sz="1400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7D96494D-D8F6-4A98-8FAC-466E8A9B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9" y="3796146"/>
            <a:ext cx="7086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Timer t = new Timer(1000, new ActionListener()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	public void </a:t>
            </a:r>
            <a:r>
              <a:rPr lang="en-US" altLang="zh-CN" sz="1600" dirty="0" err="1">
                <a:latin typeface="Times New Roman" panose="02020603050405020304" pitchFamily="18" charset="0"/>
              </a:rPr>
              <a:t>actionPerformed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ActionEvent</a:t>
            </a:r>
            <a:r>
              <a:rPr lang="en-US" altLang="zh-CN" sz="1600" dirty="0">
                <a:latin typeface="Times New Roman" panose="02020603050405020304" pitchFamily="18" charset="0"/>
              </a:rPr>
              <a:t> e)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	{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		</a:t>
            </a:r>
            <a:r>
              <a:rPr lang="en-US" altLang="zh-CN" sz="1600" dirty="0" err="1">
                <a:latin typeface="Times New Roman" panose="02020603050405020304" pitchFamily="18" charset="0"/>
              </a:rPr>
              <a:t>infoLabel.setText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</a:rPr>
              <a:t>String.valueOf</a:t>
            </a:r>
            <a:r>
              <a:rPr lang="en-US" altLang="zh-CN" sz="1600" dirty="0">
                <a:latin typeface="Times New Roman" panose="02020603050405020304" pitchFamily="18" charset="0"/>
              </a:rPr>
              <a:t>(counter++));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	}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</a:rPr>
              <a:t>	});</a:t>
            </a:r>
          </a:p>
          <a:p>
            <a:pPr eaLnBrk="1" hangingPunct="1"/>
            <a:r>
              <a:rPr lang="en-US" altLang="zh-CN" sz="1600" dirty="0" err="1">
                <a:latin typeface="Times New Roman" panose="02020603050405020304" pitchFamily="18" charset="0"/>
              </a:rPr>
              <a:t>t.start</a:t>
            </a:r>
            <a:r>
              <a:rPr lang="en-US" altLang="zh-CN" sz="1600" dirty="0">
                <a:latin typeface="Times New Roman" panose="02020603050405020304" pitchFamily="18" charset="0"/>
              </a:rPr>
              <a:t>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C6153DE7-AA18-4D6D-B502-565D71B29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事件处理总结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B4EFB56-0D38-4ABE-A3EF-9DAF416E128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事件处理机制：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事件源自动调用其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事件监听器列表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中的对象的方法。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事件处理编程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创建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事件监听器类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，在相应的方法中编写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事件处理代码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声明一个事件监听器对象；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将事件监听器对象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添加到事件源的监听器列表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主要事件包括以下类型：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组件产生的语义事件：按钮事件、窗口事件、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键盘事件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鼠标事件：鼠标点击事件、鼠标移动事件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定时器事件</a:t>
            </a:r>
          </a:p>
        </p:txBody>
      </p:sp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98F8331C-DD48-4BBE-BA6C-E1FB18992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48A26B9-A431-4836-B7CA-067F7BBE0673}" type="slidenum">
              <a:rPr kumimoji="0" lang="en-US" altLang="zh-CN" sz="1400"/>
              <a:pPr/>
              <a:t>28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119CDEDF-A360-49E7-8AFE-E7E086AF8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12.1  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什么是事件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E0AEE85-9E25-4DCF-A7E0-E358FBCB65F2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通俗地讲：描述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用户操作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的一组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数据结构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数据对象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来源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是用户的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操作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，每当用户在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组件上进行某种操作，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事件处理系统便会生成一个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事件对象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事件对象描述的是用户所执行的操作，用户的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操作不同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，事件对象的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内容也会不同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事件的处理是由事件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处理程序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来完成的。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每个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组件和容器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都有自己的事件处理程序。</a:t>
            </a:r>
          </a:p>
          <a:p>
            <a:pPr lvl="1" eaLnBrk="1" hangingPunct="1"/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事件处理系统根据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用户的操作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生成一个事件对象，并将该对象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传给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用户操作所涉及的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组件或容器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，由它们的事件处理程序进行相应处理。</a:t>
            </a:r>
          </a:p>
        </p:txBody>
      </p:sp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3BA757C0-44F4-4E31-B637-9CEE1DBDAC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1537A4-005E-4019-9051-CB0AD6CEA6D8}" type="slidenum">
              <a:rPr kumimoji="0" lang="en-US" altLang="zh-CN" sz="1400"/>
              <a:pPr/>
              <a:t>3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2BFA9CD3-C710-46DC-B31E-F9F47B039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4C854A0-6719-4955-A3F5-18A79674432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的层次模型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JDK 1.0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使用的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层次事件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处理模型主要基于容器和组件的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包含关系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过程：一个事件对象产生后，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首先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被传给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直接相关的组件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，该组件可以对事件进行处理，也可以忽略事件而不进行处理。如果组件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未对事件进行处理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事件处理系统会将事件对象继续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向上传递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给组件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所在的容器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。依此类推。</a:t>
            </a:r>
          </a:p>
        </p:txBody>
      </p:sp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2B6E1093-ED77-4BF8-B8D6-56B323D1C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992926-64CB-4EFC-90D8-042FFE7E3F40}" type="slidenum">
              <a:rPr kumimoji="0" lang="en-US" altLang="zh-CN" sz="1400"/>
              <a:pPr/>
              <a:t>4</a:t>
            </a:fld>
            <a:endParaRPr kumimoji="0" lang="en-US" altLang="zh-CN" sz="1400"/>
          </a:p>
        </p:txBody>
      </p:sp>
      <p:grpSp>
        <p:nvGrpSpPr>
          <p:cNvPr id="6149" name="Group 33">
            <a:extLst>
              <a:ext uri="{FF2B5EF4-FFF2-40B4-BE49-F238E27FC236}">
                <a16:creationId xmlns:a16="http://schemas.microsoft.com/office/drawing/2014/main" id="{C65B64D3-0C8C-424C-A749-A3BC8A27EE2B}"/>
              </a:ext>
            </a:extLst>
          </p:cNvPr>
          <p:cNvGrpSpPr>
            <a:grpSpLocks/>
          </p:cNvGrpSpPr>
          <p:nvPr/>
        </p:nvGrpSpPr>
        <p:grpSpPr bwMode="auto">
          <a:xfrm>
            <a:off x="4222172" y="3780692"/>
            <a:ext cx="4419600" cy="2286000"/>
            <a:chOff x="1776" y="2736"/>
            <a:chExt cx="2784" cy="1440"/>
          </a:xfrm>
        </p:grpSpPr>
        <p:sp>
          <p:nvSpPr>
            <p:cNvPr id="6150" name="Rectangle 5">
              <a:extLst>
                <a:ext uri="{FF2B5EF4-FFF2-40B4-BE49-F238E27FC236}">
                  <a16:creationId xmlns:a16="http://schemas.microsoft.com/office/drawing/2014/main" id="{E8C37D61-4AA1-4212-9A69-D50AB6445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24"/>
              <a:ext cx="1776" cy="82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Text Box 6">
              <a:extLst>
                <a:ext uri="{FF2B5EF4-FFF2-40B4-BE49-F238E27FC236}">
                  <a16:creationId xmlns:a16="http://schemas.microsoft.com/office/drawing/2014/main" id="{E68CC701-CE24-4F69-942C-0D0BF2EF3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50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事件 </a:t>
              </a:r>
            </a:p>
          </p:txBody>
        </p:sp>
        <p:sp>
          <p:nvSpPr>
            <p:cNvPr id="6152" name="Rectangle 7">
              <a:extLst>
                <a:ext uri="{FF2B5EF4-FFF2-40B4-BE49-F238E27FC236}">
                  <a16:creationId xmlns:a16="http://schemas.microsoft.com/office/drawing/2014/main" id="{762ECEB4-BB6B-44C2-B443-F1A662FC3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2064" cy="120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" name="Text Box 8">
              <a:extLst>
                <a:ext uri="{FF2B5EF4-FFF2-40B4-BE49-F238E27FC236}">
                  <a16:creationId xmlns:a16="http://schemas.microsoft.com/office/drawing/2014/main" id="{F4371A2F-9C51-4A6F-B5BC-50722583B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736"/>
              <a:ext cx="8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folHlink"/>
                  </a:solidFill>
                  <a:latin typeface="Arial" panose="020B0604020202020204" pitchFamily="34" charset="0"/>
                </a:rPr>
                <a:t>frame</a:t>
              </a:r>
            </a:p>
          </p:txBody>
        </p:sp>
        <p:sp>
          <p:nvSpPr>
            <p:cNvPr id="6154" name="AutoShape 9">
              <a:extLst>
                <a:ext uri="{FF2B5EF4-FFF2-40B4-BE49-F238E27FC236}">
                  <a16:creationId xmlns:a16="http://schemas.microsoft.com/office/drawing/2014/main" id="{A5B54106-3CDB-4F85-BE9A-51EE030280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592" y="2784"/>
              <a:ext cx="240" cy="384"/>
            </a:xfrm>
            <a:custGeom>
              <a:avLst/>
              <a:gdLst>
                <a:gd name="T0" fmla="*/ 236 w 21600"/>
                <a:gd name="T1" fmla="*/ 242 h 21600"/>
                <a:gd name="T2" fmla="*/ 120 w 21600"/>
                <a:gd name="T3" fmla="*/ 0 h 21600"/>
                <a:gd name="T4" fmla="*/ 236 w 21600"/>
                <a:gd name="T5" fmla="*/ 242 h 21600"/>
                <a:gd name="T6" fmla="*/ 45 w 21600"/>
                <a:gd name="T7" fmla="*/ 400 h 21600"/>
                <a:gd name="T8" fmla="*/ 34 w 21600"/>
                <a:gd name="T9" fmla="*/ 334 h 21600"/>
                <a:gd name="T10" fmla="*/ 75 w 21600"/>
                <a:gd name="T11" fmla="*/ 31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5380" y="20141"/>
                  </a:moveTo>
                  <a:cubicBezTo>
                    <a:pt x="7027" y="21096"/>
                    <a:pt x="8896" y="21599"/>
                    <a:pt x="10800" y="21599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6" y="1"/>
                    <a:pt x="10803" y="0"/>
                  </a:cubicBezTo>
                  <a:cubicBezTo>
                    <a:pt x="16766" y="1"/>
                    <a:pt x="21600" y="4836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8896" y="21599"/>
                    <a:pt x="7027" y="21096"/>
                    <a:pt x="5380" y="20141"/>
                  </a:cubicBezTo>
                  <a:lnTo>
                    <a:pt x="4025" y="22477"/>
                  </a:lnTo>
                  <a:lnTo>
                    <a:pt x="3045" y="18786"/>
                  </a:lnTo>
                  <a:lnTo>
                    <a:pt x="6735" y="17806"/>
                  </a:lnTo>
                  <a:lnTo>
                    <a:pt x="5380" y="20141"/>
                  </a:lnTo>
                  <a:close/>
                </a:path>
              </a:pathLst>
            </a:cu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Text Box 10">
              <a:extLst>
                <a:ext uri="{FF2B5EF4-FFF2-40B4-BE49-F238E27FC236}">
                  <a16:creationId xmlns:a16="http://schemas.microsoft.com/office/drawing/2014/main" id="{0DBFD09D-0ABF-41FE-A5BF-FC3EC7FC6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926"/>
              <a:ext cx="2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层次事件处理模型</a:t>
              </a:r>
            </a:p>
          </p:txBody>
        </p:sp>
        <p:sp>
          <p:nvSpPr>
            <p:cNvPr id="6156" name="Rectangle 12">
              <a:extLst>
                <a:ext uri="{FF2B5EF4-FFF2-40B4-BE49-F238E27FC236}">
                  <a16:creationId xmlns:a16="http://schemas.microsoft.com/office/drawing/2014/main" id="{71634A91-4768-4B41-9561-F42042882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504"/>
              <a:ext cx="1007" cy="25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2BB99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Button</a:t>
              </a:r>
            </a:p>
          </p:txBody>
        </p:sp>
        <p:sp>
          <p:nvSpPr>
            <p:cNvPr id="6157" name="Line 14">
              <a:extLst>
                <a:ext uri="{FF2B5EF4-FFF2-40B4-BE49-F238E27FC236}">
                  <a16:creationId xmlns:a16="http://schemas.microsoft.com/office/drawing/2014/main" id="{5D2751BC-B5F0-4BD1-BAFE-D94792DAB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3578"/>
              <a:ext cx="33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15">
              <a:extLst>
                <a:ext uri="{FF2B5EF4-FFF2-40B4-BE49-F238E27FC236}">
                  <a16:creationId xmlns:a16="http://schemas.microsoft.com/office/drawing/2014/main" id="{43C1434D-B640-4416-B532-7664D1026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9" y="3578"/>
              <a:ext cx="32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16">
              <a:extLst>
                <a:ext uri="{FF2B5EF4-FFF2-40B4-BE49-F238E27FC236}">
                  <a16:creationId xmlns:a16="http://schemas.microsoft.com/office/drawing/2014/main" id="{5AC66150-846B-455F-BEB3-19911516D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696"/>
              <a:ext cx="33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17">
              <a:extLst>
                <a:ext uri="{FF2B5EF4-FFF2-40B4-BE49-F238E27FC236}">
                  <a16:creationId xmlns:a16="http://schemas.microsoft.com/office/drawing/2014/main" id="{AB684DF5-2C72-4340-99AB-1D4C645E3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9" y="3738"/>
              <a:ext cx="32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Text Box 18">
              <a:extLst>
                <a:ext uri="{FF2B5EF4-FFF2-40B4-BE49-F238E27FC236}">
                  <a16:creationId xmlns:a16="http://schemas.microsoft.com/office/drawing/2014/main" id="{804460A4-BCAC-44B6-9BC9-26D07208B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072"/>
              <a:ext cx="8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E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panel</a:t>
              </a:r>
            </a:p>
          </p:txBody>
        </p:sp>
        <p:sp>
          <p:nvSpPr>
            <p:cNvPr id="6162" name="Line 21">
              <a:extLst>
                <a:ext uri="{FF2B5EF4-FFF2-40B4-BE49-F238E27FC236}">
                  <a16:creationId xmlns:a16="http://schemas.microsoft.com/office/drawing/2014/main" id="{FA7CCB45-14E5-4C8C-A9FC-8F77CB287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648"/>
              <a:ext cx="81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AutoShape 32">
              <a:extLst>
                <a:ext uri="{FF2B5EF4-FFF2-40B4-BE49-F238E27FC236}">
                  <a16:creationId xmlns:a16="http://schemas.microsoft.com/office/drawing/2014/main" id="{A41DC2FF-5922-4BCB-BAA9-F57F15C8A06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88" y="3216"/>
              <a:ext cx="240" cy="336"/>
            </a:xfrm>
            <a:custGeom>
              <a:avLst/>
              <a:gdLst>
                <a:gd name="T0" fmla="*/ 236 w 21600"/>
                <a:gd name="T1" fmla="*/ 212 h 21600"/>
                <a:gd name="T2" fmla="*/ 120 w 21600"/>
                <a:gd name="T3" fmla="*/ 0 h 21600"/>
                <a:gd name="T4" fmla="*/ 236 w 21600"/>
                <a:gd name="T5" fmla="*/ 212 h 21600"/>
                <a:gd name="T6" fmla="*/ 45 w 21600"/>
                <a:gd name="T7" fmla="*/ 350 h 21600"/>
                <a:gd name="T8" fmla="*/ 34 w 21600"/>
                <a:gd name="T9" fmla="*/ 292 h 21600"/>
                <a:gd name="T10" fmla="*/ 75 w 21600"/>
                <a:gd name="T11" fmla="*/ 27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5380" y="20141"/>
                  </a:moveTo>
                  <a:cubicBezTo>
                    <a:pt x="7027" y="21096"/>
                    <a:pt x="8896" y="21599"/>
                    <a:pt x="10800" y="21599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6" y="1"/>
                    <a:pt x="10803" y="0"/>
                  </a:cubicBezTo>
                  <a:cubicBezTo>
                    <a:pt x="16766" y="1"/>
                    <a:pt x="21600" y="4836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8896" y="21599"/>
                    <a:pt x="7027" y="21096"/>
                    <a:pt x="5380" y="20141"/>
                  </a:cubicBezTo>
                  <a:lnTo>
                    <a:pt x="4025" y="22477"/>
                  </a:lnTo>
                  <a:lnTo>
                    <a:pt x="3045" y="18786"/>
                  </a:lnTo>
                  <a:lnTo>
                    <a:pt x="6735" y="17806"/>
                  </a:lnTo>
                  <a:lnTo>
                    <a:pt x="5380" y="20141"/>
                  </a:lnTo>
                  <a:close/>
                </a:path>
              </a:pathLst>
            </a:cu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AE76A71F-509A-42D8-B546-686A38437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68AFC74-500A-4AA2-B02B-D1D70E88F13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JDK 1.0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的层次模型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层次事件处理模型中的事件都用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描述。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java.awt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中定义的一个类，有如下几个主要的成员变量：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Object target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此事件涉及的组件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即用户操作的对象。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long when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产生此事件的时间。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int id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事件的类型。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产生事件的坐标位置。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Object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arg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与具体事件有关的参数。</a:t>
            </a:r>
          </a:p>
        </p:txBody>
      </p:sp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F2463C9E-B327-42A3-8D5C-54823EAB22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865BA8-204A-422D-8276-9B4F24A1B1CD}" type="slidenum">
              <a:rPr kumimoji="0" lang="en-US" altLang="zh-CN" sz="1400"/>
              <a:pPr/>
              <a:t>5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AF61212-7E6C-4AD4-AB65-951F4D387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60CD577-D308-4C23-8400-2C4A7F8C92A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的层次模型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窗口事件：例如移动窗口、关闭窗口等。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鼠标事件：例如移动鼠标、按下或松开鼠标键等。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焦点事件：例如获得焦点或失去焦点。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键盘事件：例如按下或松开键。</a:t>
            </a:r>
          </a:p>
          <a:p>
            <a:pPr lvl="1" eaLnBrk="1" hangingPunct="1"/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事件：例如按动图形用户界面中的按钮。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列表框事件：例如在列表框中进行选择。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滚动条事件：例如按动滚动条中的向上或向下按钮。</a:t>
            </a:r>
          </a:p>
        </p:txBody>
      </p:sp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1D9EEECF-3896-46BC-88C7-B0DE6D59AC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A86DCC-C9F0-4D05-98A4-C750EB72F4A7}" type="slidenum">
              <a:rPr kumimoji="0" lang="en-US" altLang="zh-CN" sz="1400"/>
              <a:pPr/>
              <a:t>6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8B6458A9-A507-4EA4-9872-3AF6AE6C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FE9FFF9-45E6-4F20-8898-7E48921DC277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571501" y="945571"/>
            <a:ext cx="10735408" cy="5046784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的委托模型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JDK 1.1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引入了一种新的事件处理模型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委托模型。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用户操作引发的事件对象仍然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传递给相应组件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，组件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注册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一个事件处理程序，这种事件处理程序称为事件的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监听程序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(Listener)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事件的监听程序可以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定义在组件所在的类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中，也可以定义在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其他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的类里；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而对事件的处理，则由组件委托给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事件监听程序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所在的类来完成。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7DCAC374-A9B5-4735-A13A-26AF854514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DF1CB06-D940-478F-9554-41ED7C467A45}" type="slidenum">
              <a:rPr kumimoji="0" lang="en-US" altLang="zh-CN" sz="1400"/>
              <a:pPr/>
              <a:t>7</a:t>
            </a:fld>
            <a:endParaRPr kumimoji="0" lang="en-US" altLang="zh-CN" sz="1400"/>
          </a:p>
        </p:txBody>
      </p:sp>
      <p:grpSp>
        <p:nvGrpSpPr>
          <p:cNvPr id="9221" name="Group 25">
            <a:extLst>
              <a:ext uri="{FF2B5EF4-FFF2-40B4-BE49-F238E27FC236}">
                <a16:creationId xmlns:a16="http://schemas.microsoft.com/office/drawing/2014/main" id="{DC99970D-79AE-44CB-B292-83F560C5E5E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038601"/>
            <a:ext cx="8686800" cy="2454275"/>
            <a:chOff x="144" y="2544"/>
            <a:chExt cx="5472" cy="1546"/>
          </a:xfrm>
        </p:grpSpPr>
        <p:sp>
          <p:nvSpPr>
            <p:cNvPr id="9222" name="Rectangle 5">
              <a:extLst>
                <a:ext uri="{FF2B5EF4-FFF2-40B4-BE49-F238E27FC236}">
                  <a16:creationId xmlns:a16="http://schemas.microsoft.com/office/drawing/2014/main" id="{1EDCD4E8-EDD4-4672-A544-DFB25091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80"/>
              <a:ext cx="1776" cy="82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3" name="Text Box 6">
              <a:extLst>
                <a:ext uri="{FF2B5EF4-FFF2-40B4-BE49-F238E27FC236}">
                  <a16:creationId xmlns:a16="http://schemas.microsoft.com/office/drawing/2014/main" id="{E05A35A7-CFDB-4191-8EC1-25A69662A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36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事件 </a:t>
              </a:r>
            </a:p>
          </p:txBody>
        </p:sp>
        <p:sp>
          <p:nvSpPr>
            <p:cNvPr id="9224" name="Rectangle 7">
              <a:extLst>
                <a:ext uri="{FF2B5EF4-FFF2-40B4-BE49-F238E27FC236}">
                  <a16:creationId xmlns:a16="http://schemas.microsoft.com/office/drawing/2014/main" id="{690AEB26-5D84-4044-A3B8-7230E2B7A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92"/>
              <a:ext cx="2064" cy="120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5" name="Text Box 8">
              <a:extLst>
                <a:ext uri="{FF2B5EF4-FFF2-40B4-BE49-F238E27FC236}">
                  <a16:creationId xmlns:a16="http://schemas.microsoft.com/office/drawing/2014/main" id="{6F0DBC9D-D541-459F-A15A-EC98C531F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8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folHlink"/>
                  </a:solidFill>
                  <a:latin typeface="Arial" panose="020B0604020202020204" pitchFamily="34" charset="0"/>
                </a:rPr>
                <a:t>frame</a:t>
              </a:r>
            </a:p>
          </p:txBody>
        </p:sp>
        <p:sp>
          <p:nvSpPr>
            <p:cNvPr id="9226" name="Text Box 10">
              <a:extLst>
                <a:ext uri="{FF2B5EF4-FFF2-40B4-BE49-F238E27FC236}">
                  <a16:creationId xmlns:a16="http://schemas.microsoft.com/office/drawing/2014/main" id="{008AC553-5E0F-4D69-A8A8-CF7C91D84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840"/>
              <a:ext cx="2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委托事件处理模型</a:t>
              </a:r>
            </a:p>
          </p:txBody>
        </p:sp>
        <p:sp>
          <p:nvSpPr>
            <p:cNvPr id="9227" name="Rectangle 11">
              <a:extLst>
                <a:ext uri="{FF2B5EF4-FFF2-40B4-BE49-F238E27FC236}">
                  <a16:creationId xmlns:a16="http://schemas.microsoft.com/office/drawing/2014/main" id="{2CF618D3-057C-4B5C-9BFA-8C86E341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60"/>
              <a:ext cx="1007" cy="25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2BB99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Button</a:t>
              </a:r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B2E8B102-D2A8-4AEE-99D4-14A023CCB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0" y="3434"/>
              <a:ext cx="33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3">
              <a:extLst>
                <a:ext uri="{FF2B5EF4-FFF2-40B4-BE49-F238E27FC236}">
                  <a16:creationId xmlns:a16="http://schemas.microsoft.com/office/drawing/2014/main" id="{0728EE9E-261B-4232-BBDA-8A2C2E804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3" y="3434"/>
              <a:ext cx="32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E8762207-F287-477A-B75A-2CAC1649D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52"/>
              <a:ext cx="33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C58F88D7-1C3A-4139-88A4-9885F1BD8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63" y="3594"/>
              <a:ext cx="32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Text Box 16">
              <a:extLst>
                <a:ext uri="{FF2B5EF4-FFF2-40B4-BE49-F238E27FC236}">
                  <a16:creationId xmlns:a16="http://schemas.microsoft.com/office/drawing/2014/main" id="{1D0AE17B-573B-4F71-BD4A-B7C609445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928"/>
              <a:ext cx="8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E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panel</a:t>
              </a:r>
            </a:p>
          </p:txBody>
        </p:sp>
        <p:sp>
          <p:nvSpPr>
            <p:cNvPr id="9233" name="Line 17">
              <a:extLst>
                <a:ext uri="{FF2B5EF4-FFF2-40B4-BE49-F238E27FC236}">
                  <a16:creationId xmlns:a16="http://schemas.microsoft.com/office/drawing/2014/main" id="{1F5F6797-6C1F-49F6-92A3-FA1456A85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504"/>
              <a:ext cx="86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Text Box 19">
              <a:extLst>
                <a:ext uri="{FF2B5EF4-FFF2-40B4-BE49-F238E27FC236}">
                  <a16:creationId xmlns:a16="http://schemas.microsoft.com/office/drawing/2014/main" id="{9DFBCCA6-C8A8-4C89-B778-A74B53E7C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44"/>
              <a:ext cx="1200" cy="448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Panel</a:t>
              </a:r>
              <a:r>
                <a:rPr kumimoji="0" lang="zh-CN" altLang="en-US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和</a:t>
              </a:r>
              <a:r>
                <a:rPr kumimoji="0" lang="en-US" altLang="zh-CN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Frame</a:t>
              </a:r>
              <a:r>
                <a:rPr kumimoji="0" lang="zh-CN" altLang="en-US" sz="20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事件处理程序</a:t>
              </a:r>
            </a:p>
          </p:txBody>
        </p:sp>
        <p:sp>
          <p:nvSpPr>
            <p:cNvPr id="9235" name="Line 20">
              <a:extLst>
                <a:ext uri="{FF2B5EF4-FFF2-40B4-BE49-F238E27FC236}">
                  <a16:creationId xmlns:a16="http://schemas.microsoft.com/office/drawing/2014/main" id="{348AB421-DCBC-4F64-9BA2-9A59FBE98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6" name="Line 21">
              <a:extLst>
                <a:ext uri="{FF2B5EF4-FFF2-40B4-BE49-F238E27FC236}">
                  <a16:creationId xmlns:a16="http://schemas.microsoft.com/office/drawing/2014/main" id="{4211EFED-0DAB-4F57-8F13-55778C6DB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32"/>
              <a:ext cx="1296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7" name="Text Box 23">
              <a:extLst>
                <a:ext uri="{FF2B5EF4-FFF2-40B4-BE49-F238E27FC236}">
                  <a16:creationId xmlns:a16="http://schemas.microsoft.com/office/drawing/2014/main" id="{FE771179-B64D-4167-9B34-57E7C609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150"/>
              <a:ext cx="2256" cy="738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ActionPerformed</a:t>
              </a:r>
              <a:r>
                <a:rPr kumimoji="0" lang="zh-CN" altLang="en-US" sz="16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（</a:t>
              </a:r>
              <a:r>
                <a:rPr kumimoji="0" lang="en-US" altLang="zh-CN" sz="16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ActionEvent e</a:t>
              </a:r>
              <a:r>
                <a:rPr kumimoji="0" lang="zh-CN" altLang="en-US" sz="16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）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{</a:t>
              </a:r>
              <a:r>
                <a:rPr lang="en-US" altLang="zh-CN" sz="1800" b="1">
                  <a:solidFill>
                    <a:schemeClr val="tx2"/>
                  </a:solidFill>
                </a:rPr>
                <a:t>  </a:t>
              </a:r>
              <a:r>
                <a:rPr lang="en-US" altLang="zh-CN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……</a:t>
              </a:r>
              <a:endParaRPr lang="en-US" altLang="zh-CN" sz="1800" b="1">
                <a:solidFill>
                  <a:schemeClr val="tx2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2"/>
                  </a:solidFill>
                </a:rPr>
                <a:t> }</a:t>
              </a:r>
            </a:p>
          </p:txBody>
        </p:sp>
        <p:sp>
          <p:nvSpPr>
            <p:cNvPr id="9238" name="Line 24">
              <a:extLst>
                <a:ext uri="{FF2B5EF4-FFF2-40B4-BE49-F238E27FC236}">
                  <a16:creationId xmlns:a16="http://schemas.microsoft.com/office/drawing/2014/main" id="{B12BA5EA-F859-49DA-B712-BED73929D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04"/>
              <a:ext cx="86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5F0014C5-9F5D-40FC-A66C-E375DE2EB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07E385D-CEC8-4B93-BE69-B1730BE8A43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的委托模型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的事件处理采用的是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事件监听器方式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事件监听器是一个实现了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监听器接口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的对象。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事件源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是一个能够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注册监听器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并为它们发送事件的对象。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每个事件源拥有自己的事件监听器，可以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有多个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当事件源产生了一个事件后，事件源就会给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所有监听器对象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发送通知，即调用事件监听器对象的相应方法。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事件的信息被封装在一个对象中，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不同事件源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能够产生不同种类的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编程人员要做的就是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编写事件监听器类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，创建一个事件监听器对象，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并注册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到相应的事件源。</a:t>
            </a:r>
          </a:p>
        </p:txBody>
      </p:sp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E8C01552-8780-4AEA-B190-DCBFC5561B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5147521-623C-47F6-A862-DFF07B998106}" type="slidenum">
              <a:rPr kumimoji="0" lang="en-US" altLang="zh-CN" sz="1400"/>
              <a:pPr/>
              <a:t>8</a:t>
            </a:fld>
            <a:endParaRPr kumimoji="0"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24F8EC6B-3C36-4F83-98F4-597D3FA4B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46B7B10-A79F-4931-8DA1-B2FED4CE2292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事件监听器编写</a:t>
            </a:r>
            <a:endParaRPr lang="zh-CN" altLang="en-US" sz="24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7008D868-15B4-458D-AA12-3DBE33501D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EFA9FB-1DB8-49AC-83A4-056089484D5F}" type="slidenum">
              <a:rPr kumimoji="0" lang="en-US" altLang="zh-CN" sz="1400"/>
              <a:pPr/>
              <a:t>9</a:t>
            </a:fld>
            <a:endParaRPr kumimoji="0" lang="en-US" altLang="zh-CN" sz="1400"/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55A6CC37-E912-4739-8F7F-2F926B32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4953000" cy="51054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import java.awt.*;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import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ButtonHandler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1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class TestButton 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     public static void main(String args[ ])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{	Frame f = new Frame (" Test ");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Button b = new Button(" Press me ");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b.</a:t>
            </a:r>
            <a:r>
              <a:rPr lang="en-US" altLang="zh-CN" sz="1600" u="sng">
                <a:solidFill>
                  <a:srgbClr val="FF3300"/>
                </a:solidFill>
                <a:latin typeface="Times New Roman" panose="02020603050405020304" pitchFamily="18" charset="0"/>
              </a:rPr>
              <a:t>addActionListener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u="sng">
                <a:solidFill>
                  <a:schemeClr val="folHlink"/>
                </a:solidFill>
                <a:latin typeface="Times New Roman" panose="02020603050405020304" pitchFamily="18" charset="0"/>
              </a:rPr>
              <a:t>new ButtonHandler ()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60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f.add(" Center ",b);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f.pack();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            f.setVisible(true);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endParaRPr lang="en-US" altLang="zh-CN" sz="1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import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java.awt.event.*</a:t>
            </a:r>
            <a:r>
              <a:rPr lang="en-US" altLang="zh-CN" sz="160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public class  ButtonHandler </a:t>
            </a:r>
            <a:r>
              <a:rPr lang="en-US" altLang="zh-CN" sz="1600" u="sng">
                <a:solidFill>
                  <a:srgbClr val="FF3300"/>
                </a:solidFill>
                <a:latin typeface="Times New Roman" panose="02020603050405020304" pitchFamily="18" charset="0"/>
              </a:rPr>
              <a:t>implements ActionListener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{     public void </a:t>
            </a:r>
            <a:r>
              <a:rPr lang="en-US" altLang="zh-CN" sz="1600" u="sng">
                <a:solidFill>
                  <a:srgbClr val="FF3300"/>
                </a:solidFill>
                <a:latin typeface="Times New Roman" panose="02020603050405020304" pitchFamily="18" charset="0"/>
              </a:rPr>
              <a:t>actionPerformed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rPr>
              <a:t>ActionEvent e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600">
                <a:latin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	 System.out.println("Action occurred " +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            </a:t>
            </a:r>
            <a:r>
              <a:rPr lang="en-US" altLang="zh-CN" sz="1600" u="sng">
                <a:solidFill>
                  <a:schemeClr val="folHlink"/>
                </a:solidFill>
                <a:latin typeface="Times New Roman" panose="02020603050405020304" pitchFamily="18" charset="0"/>
              </a:rPr>
              <a:t>e.getActionCommand()</a:t>
            </a:r>
            <a:r>
              <a:rPr lang="en-US" altLang="zh-CN" sz="1600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0" name="Rectangle 8">
            <a:extLst>
              <a:ext uri="{FF2B5EF4-FFF2-40B4-BE49-F238E27FC236}">
                <a16:creationId xmlns:a16="http://schemas.microsoft.com/office/drawing/2014/main" id="{12FC12E2-31B3-481C-A165-C2A4B02B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676400"/>
            <a:ext cx="3048000" cy="48006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编写事件处理程序的步骤如下：</a:t>
            </a:r>
          </a:p>
          <a:p>
            <a:pPr lvl="1"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编写监听器类；</a:t>
            </a:r>
          </a:p>
          <a:p>
            <a:pPr lvl="1"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在监听器类中实现接口中需要的方法；</a:t>
            </a:r>
          </a:p>
          <a:p>
            <a:pPr lvl="1"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方法中可以使用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ActionEvent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对象判断事件；</a:t>
            </a:r>
          </a:p>
          <a:p>
            <a:pPr lvl="1"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创建一个事件监听器对象；</a:t>
            </a:r>
          </a:p>
          <a:p>
            <a:pPr lvl="1" eaLnBrk="1" hangingPunct="1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将该对象添加到事件源。</a:t>
            </a:r>
          </a:p>
        </p:txBody>
      </p:sp>
      <p:sp>
        <p:nvSpPr>
          <p:cNvPr id="324618" name="Line 10">
            <a:extLst>
              <a:ext uri="{FF2B5EF4-FFF2-40B4-BE49-F238E27FC236}">
                <a16:creationId xmlns:a16="http://schemas.microsoft.com/office/drawing/2014/main" id="{CF7912E8-1F82-47D9-AFF9-E061FC14E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90800"/>
            <a:ext cx="2438400" cy="274320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19" name="Line 11">
            <a:extLst>
              <a:ext uri="{FF2B5EF4-FFF2-40B4-BE49-F238E27FC236}">
                <a16:creationId xmlns:a16="http://schemas.microsoft.com/office/drawing/2014/main" id="{F3F78DE4-2C98-4F3B-B390-3A616B039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971800"/>
            <a:ext cx="3200400" cy="266700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1" name="Line 13">
            <a:extLst>
              <a:ext uri="{FF2B5EF4-FFF2-40B4-BE49-F238E27FC236}">
                <a16:creationId xmlns:a16="http://schemas.microsoft.com/office/drawing/2014/main" id="{A4678ADC-0A31-43C7-A6C1-5FBAE58076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657600"/>
            <a:ext cx="2819400" cy="2438400"/>
          </a:xfrm>
          <a:prstGeom prst="line">
            <a:avLst/>
          </a:prstGeom>
          <a:noFill/>
          <a:ln w="19050">
            <a:solidFill>
              <a:srgbClr val="0099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2" name="Line 14">
            <a:extLst>
              <a:ext uri="{FF2B5EF4-FFF2-40B4-BE49-F238E27FC236}">
                <a16:creationId xmlns:a16="http://schemas.microsoft.com/office/drawing/2014/main" id="{182E1667-C8AF-422D-B812-7C1F8E3230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3429000"/>
            <a:ext cx="2362200" cy="114300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3" name="Line 15">
            <a:extLst>
              <a:ext uri="{FF2B5EF4-FFF2-40B4-BE49-F238E27FC236}">
                <a16:creationId xmlns:a16="http://schemas.microsoft.com/office/drawing/2014/main" id="{88386932-4357-41CE-8BC8-87FC395998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3429000"/>
            <a:ext cx="3352800" cy="18288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5" name="Freeform 17">
            <a:extLst>
              <a:ext uri="{FF2B5EF4-FFF2-40B4-BE49-F238E27FC236}">
                <a16:creationId xmlns:a16="http://schemas.microsoft.com/office/drawing/2014/main" id="{49600A19-825F-474B-BB6A-EE189233D541}"/>
              </a:ext>
            </a:extLst>
          </p:cNvPr>
          <p:cNvSpPr>
            <a:spLocks/>
          </p:cNvSpPr>
          <p:nvPr/>
        </p:nvSpPr>
        <p:spPr bwMode="auto">
          <a:xfrm>
            <a:off x="1524000" y="1981200"/>
            <a:ext cx="1828800" cy="2971800"/>
          </a:xfrm>
          <a:custGeom>
            <a:avLst/>
            <a:gdLst>
              <a:gd name="T0" fmla="*/ 1828800 w 1096"/>
              <a:gd name="T1" fmla="*/ 0 h 1872"/>
              <a:gd name="T2" fmla="*/ 146838 w 1096"/>
              <a:gd name="T3" fmla="*/ 533400 h 1872"/>
              <a:gd name="T4" fmla="*/ 947772 w 1096"/>
              <a:gd name="T5" fmla="*/ 2971800 h 18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6" h="1872">
                <a:moveTo>
                  <a:pt x="1096" y="0"/>
                </a:moveTo>
                <a:cubicBezTo>
                  <a:pt x="636" y="12"/>
                  <a:pt x="176" y="24"/>
                  <a:pt x="88" y="336"/>
                </a:cubicBezTo>
                <a:cubicBezTo>
                  <a:pt x="0" y="648"/>
                  <a:pt x="488" y="1616"/>
                  <a:pt x="568" y="1872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6782</TotalTime>
  <Words>3347</Words>
  <Application>Microsoft Office PowerPoint</Application>
  <PresentationFormat>宽屏</PresentationFormat>
  <Paragraphs>395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楷体_GB2312</vt:lpstr>
      <vt:lpstr>微软雅黑</vt:lpstr>
      <vt:lpstr>Arial</vt:lpstr>
      <vt:lpstr>Tahoma</vt:lpstr>
      <vt:lpstr>Times New Roman</vt:lpstr>
      <vt:lpstr>Wingdings</vt:lpstr>
      <vt:lpstr>菱形网格 16x9</vt:lpstr>
      <vt:lpstr>Java12:AWT事件处理</vt:lpstr>
      <vt:lpstr>概述</vt:lpstr>
      <vt:lpstr>12.1  什么是事件</vt:lpstr>
      <vt:lpstr>12.2  JDK 1.0和JDK 1.1事件模型</vt:lpstr>
      <vt:lpstr>12.2  JDK 1.0和JDK 1.1事件模型</vt:lpstr>
      <vt:lpstr>12.2  JDK 1.0和JDK 1.1事件模型</vt:lpstr>
      <vt:lpstr>12.2  JDK 1.0和JDK 1.1事件模型</vt:lpstr>
      <vt:lpstr>12.2  JDK 1.0和JDK 1.1事件模型</vt:lpstr>
      <vt:lpstr>12.2  JDK 1.0和JDK 1.1事件模型</vt:lpstr>
      <vt:lpstr>12.3 事件源与监听器</vt:lpstr>
      <vt:lpstr>12.3 事件源与监听器</vt:lpstr>
      <vt:lpstr>12.3 事件源与监听器</vt:lpstr>
      <vt:lpstr>12.3 事件源与监听器</vt:lpstr>
      <vt:lpstr>12.4 Java事件概述</vt:lpstr>
      <vt:lpstr>12.5 awt事件</vt:lpstr>
      <vt:lpstr>12.5 awt事件</vt:lpstr>
      <vt:lpstr>键盘事件</vt:lpstr>
      <vt:lpstr>键盘事件</vt:lpstr>
      <vt:lpstr>Panel的键盘事件</vt:lpstr>
      <vt:lpstr>销毁键盘事件</vt:lpstr>
      <vt:lpstr>鼠标事件</vt:lpstr>
      <vt:lpstr>鼠标事件</vt:lpstr>
      <vt:lpstr>一般鼠标事件的处理</vt:lpstr>
      <vt:lpstr>多个鼠标按键状态的判断</vt:lpstr>
      <vt:lpstr>设置鼠标图标</vt:lpstr>
      <vt:lpstr>鼠标移动事件</vt:lpstr>
      <vt:lpstr>定时器事件</vt:lpstr>
      <vt:lpstr>事件处理总结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190</cp:revision>
  <dcterms:created xsi:type="dcterms:W3CDTF">2018-03-05T08:16:37Z</dcterms:created>
  <dcterms:modified xsi:type="dcterms:W3CDTF">2022-09-04T07:36:46Z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