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  <p:sldMasterId id="2147483751" r:id="rId2"/>
  </p:sldMasterIdLst>
  <p:notesMasterIdLst>
    <p:notesMasterId r:id="rId25"/>
  </p:notesMasterIdLst>
  <p:sldIdLst>
    <p:sldId id="256" r:id="rId3"/>
    <p:sldId id="287" r:id="rId4"/>
    <p:sldId id="289" r:id="rId5"/>
    <p:sldId id="288" r:id="rId6"/>
    <p:sldId id="330" r:id="rId7"/>
    <p:sldId id="331" r:id="rId8"/>
    <p:sldId id="332" r:id="rId9"/>
    <p:sldId id="333" r:id="rId10"/>
    <p:sldId id="259" r:id="rId11"/>
    <p:sldId id="336" r:id="rId12"/>
    <p:sldId id="337" r:id="rId13"/>
    <p:sldId id="338" r:id="rId14"/>
    <p:sldId id="339" r:id="rId15"/>
    <p:sldId id="290" r:id="rId16"/>
    <p:sldId id="340" r:id="rId17"/>
    <p:sldId id="341" r:id="rId18"/>
    <p:sldId id="343" r:id="rId19"/>
    <p:sldId id="342" r:id="rId20"/>
    <p:sldId id="292" r:id="rId21"/>
    <p:sldId id="334" r:id="rId22"/>
    <p:sldId id="335" r:id="rId23"/>
    <p:sldId id="286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F2F2F2"/>
    <a:srgbClr val="152F47"/>
    <a:srgbClr val="BFBFBF"/>
    <a:srgbClr val="31B6FD"/>
    <a:srgbClr val="F5F5F5"/>
    <a:srgbClr val="0071C1"/>
    <a:srgbClr val="E2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AFACBB1-1174-4432-BE6F-41B3ACC0B83F}" type="datetimeFigureOut">
              <a:rPr lang="zh-CN" altLang="en-US" smtClean="0"/>
              <a:pPr/>
              <a:t>2023/3/3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6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82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2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1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21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1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00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4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1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22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00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4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2023/3/3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2023/3/3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55304" y="500552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01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2023/3/3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2023/3/3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8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295341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0" y="954496"/>
            <a:ext cx="1268760" cy="59114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60748" y="1196060"/>
            <a:ext cx="108012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49050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1545636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意义与内容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76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8980457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214070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思路与方法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6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681519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2736195"/>
            <a:ext cx="1268760" cy="591140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重点与难点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24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8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32998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成果与运用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5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4027346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923711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8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1" name="文本框 9"/>
          <p:cNvSpPr txBox="1"/>
          <p:nvPr userDrawn="1"/>
        </p:nvSpPr>
        <p:spPr>
          <a:xfrm>
            <a:off x="7143753" y="48434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2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31" y="121919"/>
            <a:ext cx="9144000" cy="514350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itchFamily="34" charset="-122"/>
              </a:rPr>
              <a:t>       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6234" y="1494418"/>
            <a:ext cx="5827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“智帐”综合记账软件</a:t>
            </a:r>
            <a:endParaRPr lang="zh-CN" altLang="en-US" sz="3600" b="1" dirty="0">
              <a:ln>
                <a:prstDash val="solid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6761" y="3324215"/>
            <a:ext cx="21852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学校名称：电子科技大学</a:t>
            </a:r>
          </a:p>
        </p:txBody>
      </p:sp>
      <p:sp>
        <p:nvSpPr>
          <p:cNvPr id="37" name="矩形 36"/>
          <p:cNvSpPr/>
          <p:nvPr/>
        </p:nvSpPr>
        <p:spPr>
          <a:xfrm>
            <a:off x="3001006" y="3330969"/>
            <a:ext cx="16738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指导老师：邱元杰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7656889" y="453724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Loading……</a:t>
            </a:r>
            <a:endParaRPr lang="zh-CN" altLang="en-US" kern="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4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7883" y="4493803"/>
            <a:ext cx="450132" cy="4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 rot="5400000">
            <a:off x="4526683" y="-4700586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16" name="等腰三角形 1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5400000">
            <a:off x="4203646" y="-4700585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29" name="等腰三角形 28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3880609" y="-4700584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45" name="等腰三角形 44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5196F4C-29AA-9B41-6B85-FAE55D2DDE2F}"/>
              </a:ext>
            </a:extLst>
          </p:cNvPr>
          <p:cNvSpPr/>
          <p:nvPr/>
        </p:nvSpPr>
        <p:spPr>
          <a:xfrm>
            <a:off x="4863976" y="3320664"/>
            <a:ext cx="38074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小组成员：段凯鑫 詹锐艺 黄培坤 周骞 石泽棣</a:t>
            </a:r>
          </a:p>
        </p:txBody>
      </p: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45851" y="792515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确定原则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25F4BE-9940-4A79-86CD-838F1FE69125}"/>
              </a:ext>
            </a:extLst>
          </p:cNvPr>
          <p:cNvSpPr txBox="1"/>
          <p:nvPr/>
        </p:nvSpPr>
        <p:spPr>
          <a:xfrm>
            <a:off x="2866217" y="350653"/>
            <a:ext cx="4644342" cy="18158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可靠性：软件应该能够准确地记录用户的消费记录，保证数据的安全性和稳定性。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可维护性：软件应该易于维护和升级，方便后续的功能扩展和改进。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可扩展性：软件应该具有较强的扩展性，以便在用户需求变化时快速适应。</a:t>
            </a:r>
            <a:endParaRPr lang="zh-CN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zh-CN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用户友好性：软件应该具有良好的用户体验，易于操作，符合用户习惯，提高用户使用体验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6BF434-4CF2-4D36-AC7B-D816E3422E77}"/>
              </a:ext>
            </a:extLst>
          </p:cNvPr>
          <p:cNvSpPr txBox="1"/>
          <p:nvPr/>
        </p:nvSpPr>
        <p:spPr>
          <a:xfrm>
            <a:off x="2866217" y="2345601"/>
            <a:ext cx="4644342" cy="22467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模块化设计：将软件系统划分为若干个独立的模块，每个模块实现独立的功能，便于后续维护和升级。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面向对象设计：采用面向对象的设计思想，将软件系统的组成部分抽象成对象，以便于实现复杂的功能和保证软件的可维护性和可扩展性。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数据库设计：采用合理的数据库设计，保证数据的安全性和数据的存储和检索的效率。同时，还需要保证数据的一致性和完整性。</a:t>
            </a:r>
          </a:p>
          <a:p>
            <a:pPr lvl="0" algn="just">
              <a:tabLst>
                <a:tab pos="457200" algn="l"/>
              </a:tabLst>
            </a:pP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4.UI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设计：采用人性化的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设计，使得软件具有良好的用户体验和易于操作的特点。</a:t>
            </a:r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076D3AF4-8F92-4092-8106-6E253CCFE587}"/>
              </a:ext>
            </a:extLst>
          </p:cNvPr>
          <p:cNvSpPr txBox="1">
            <a:spLocks/>
          </p:cNvSpPr>
          <p:nvPr/>
        </p:nvSpPr>
        <p:spPr>
          <a:xfrm>
            <a:off x="1745851" y="2658474"/>
            <a:ext cx="6266852" cy="535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rgbClr val="314865"/>
                </a:solidFill>
              </a:rPr>
              <a:t>确定方法</a:t>
            </a:r>
            <a:endParaRPr lang="en-US" sz="1400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45851" y="792515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子系统设计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076D3AF4-8F92-4092-8106-6E253CCFE587}"/>
              </a:ext>
            </a:extLst>
          </p:cNvPr>
          <p:cNvSpPr txBox="1">
            <a:spLocks/>
          </p:cNvSpPr>
          <p:nvPr/>
        </p:nvSpPr>
        <p:spPr>
          <a:xfrm>
            <a:off x="1745851" y="2658474"/>
            <a:ext cx="6266852" cy="535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rgbClr val="314865"/>
                </a:solidFill>
              </a:rPr>
              <a:t>类设计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EF4DE5-B5F2-40A8-AB76-9B931EE5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21" y="503239"/>
            <a:ext cx="5239019" cy="18415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3E6482-9691-41CC-826C-C25EDC1C3C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83" y="2589981"/>
            <a:ext cx="4031177" cy="176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1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451014" y="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核心算法设计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A76F35-3E9D-47BF-AD12-31EA4A7F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91" y="901369"/>
            <a:ext cx="3754165" cy="3340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BDF4C0-2E87-4964-846F-1A380DB3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91" y="939800"/>
            <a:ext cx="3211448" cy="31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451014" y="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数据库设计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953454-F017-47EB-AED0-3A90BC6D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24" y="575865"/>
            <a:ext cx="5211379" cy="19374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469655-D93D-45FD-900B-94F9926A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97" y="2640398"/>
            <a:ext cx="5339232" cy="17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核 心 问 题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8331" y="465516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46B8A-5334-C23E-CFBC-16E715E879E2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377133" y="40351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鉴权设计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BF38DE-1AE6-49B5-8299-8CC5435B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44" y="664822"/>
            <a:ext cx="4672523" cy="36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377133" y="40351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鉴权设计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456186-2E25-48B9-B763-54688B07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69" y="697176"/>
            <a:ext cx="4823022" cy="39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955591" y="5650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登录</a:t>
            </a:r>
            <a:r>
              <a:rPr lang="en-US" altLang="zh-CN" sz="1400" b="1" dirty="0">
                <a:solidFill>
                  <a:srgbClr val="314865"/>
                </a:solidFill>
              </a:rPr>
              <a:t>UI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7995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78DE8B-8EFF-41EE-8806-B52D87C31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18" y="703221"/>
            <a:ext cx="3926938" cy="38904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25E7E9-F9B6-4D61-83B0-95F4787A7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55" y="645892"/>
            <a:ext cx="1586962" cy="3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4955591" y="56500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账单</a:t>
            </a:r>
            <a:r>
              <a:rPr lang="en-US" altLang="zh-CN" sz="1400" b="1" dirty="0">
                <a:solidFill>
                  <a:srgbClr val="314865"/>
                </a:solidFill>
              </a:rPr>
              <a:t>UI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1B56519-CE40-400B-9DAF-7161AA7D2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9" y="828509"/>
            <a:ext cx="3403924" cy="37799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EC50C4-F7D9-4F1E-8524-5A0D79E72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27" y="914357"/>
            <a:ext cx="1780310" cy="33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测 试 与 展 示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4002155-CA28-5BDB-BF2D-625AFCACB5C8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247686" y="1357880"/>
            <a:ext cx="900230" cy="209413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0" y="1357881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538945" y="-318655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3664409" y="643679"/>
            <a:ext cx="3442946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61390" y="1435295"/>
            <a:ext cx="322611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4" name="圆角矩形 73"/>
          <p:cNvSpPr/>
          <p:nvPr/>
        </p:nvSpPr>
        <p:spPr bwMode="auto">
          <a:xfrm>
            <a:off x="3923988" y="2391961"/>
            <a:ext cx="3145117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3721895" y="3336443"/>
            <a:ext cx="317604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1522" y="67600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9788" y="1460692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概要设计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8835" y="239397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核心问题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6858" y="3336443"/>
            <a:ext cx="1242040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测试分析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E02ED4-B6A2-2A38-E2DE-1530F873E663}"/>
              </a:ext>
            </a:extLst>
          </p:cNvPr>
          <p:cNvGrpSpPr/>
          <p:nvPr/>
        </p:nvGrpSpPr>
        <p:grpSpPr>
          <a:xfrm>
            <a:off x="2993223" y="585540"/>
            <a:ext cx="575900" cy="547156"/>
            <a:chOff x="2993223" y="585540"/>
            <a:chExt cx="575900" cy="54715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 bwMode="auto">
            <a:xfrm>
              <a:off x="2993223" y="585540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04907" y="609201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1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7DE926-283E-3FD4-41AA-A45B02DD746D}"/>
              </a:ext>
            </a:extLst>
          </p:cNvPr>
          <p:cNvGrpSpPr/>
          <p:nvPr/>
        </p:nvGrpSpPr>
        <p:grpSpPr>
          <a:xfrm>
            <a:off x="3182922" y="1397512"/>
            <a:ext cx="575900" cy="547156"/>
            <a:chOff x="3182155" y="1219014"/>
            <a:chExt cx="575900" cy="547156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 bwMode="auto">
            <a:xfrm>
              <a:off x="3182155" y="1219014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1104" y="1237944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2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21E6E0-D1B8-A6F9-5FE6-591478907BEA}"/>
              </a:ext>
            </a:extLst>
          </p:cNvPr>
          <p:cNvGrpSpPr/>
          <p:nvPr/>
        </p:nvGrpSpPr>
        <p:grpSpPr>
          <a:xfrm>
            <a:off x="3257265" y="2298172"/>
            <a:ext cx="575900" cy="547156"/>
            <a:chOff x="3252525" y="1849897"/>
            <a:chExt cx="575900" cy="547156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 bwMode="auto">
            <a:xfrm>
              <a:off x="3252525" y="1849897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68840" y="1867736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3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2C8298-A07F-2A98-F6C0-86F86C6840A0}"/>
              </a:ext>
            </a:extLst>
          </p:cNvPr>
          <p:cNvGrpSpPr/>
          <p:nvPr/>
        </p:nvGrpSpPr>
        <p:grpSpPr>
          <a:xfrm>
            <a:off x="3055517" y="3262663"/>
            <a:ext cx="575900" cy="547156"/>
            <a:chOff x="3224943" y="2480779"/>
            <a:chExt cx="575900" cy="547156"/>
          </a:xfrm>
        </p:grpSpPr>
        <p:sp>
          <p:nvSpPr>
            <p:cNvPr id="69" name="椭圆 68"/>
            <p:cNvSpPr>
              <a:spLocks noChangeAspect="1"/>
            </p:cNvSpPr>
            <p:nvPr/>
          </p:nvSpPr>
          <p:spPr bwMode="auto">
            <a:xfrm>
              <a:off x="3224943" y="2480779"/>
              <a:ext cx="575900" cy="547156"/>
            </a:xfrm>
            <a:prstGeom prst="ellipse">
              <a:avLst/>
            </a:prstGeom>
            <a:solidFill>
              <a:srgbClr val="31486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1614" tIns="40807" rIns="81614" bIns="40807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1610" y="2488694"/>
              <a:ext cx="339550" cy="497909"/>
            </a:xfrm>
            <a:prstGeom prst="rect">
              <a:avLst/>
            </a:prstGeom>
            <a:noFill/>
          </p:spPr>
          <p:txBody>
            <a:bodyPr wrap="none" lIns="81614" tIns="40807" rIns="81614" bIns="40807" rtlCol="0">
              <a:spAutoFit/>
            </a:bodyPr>
            <a:lstStyle/>
            <a:p>
              <a:r>
                <a:rPr lang="en-US" altLang="zh-CN" sz="2700" b="1" dirty="0">
                  <a:solidFill>
                    <a:srgbClr val="F8F8F8"/>
                  </a:solidFill>
                  <a:latin typeface="+mn-ea"/>
                </a:rPr>
                <a:t>4</a:t>
              </a:r>
              <a:endParaRPr lang="zh-CN" altLang="en-US" sz="2700" b="1" dirty="0">
                <a:solidFill>
                  <a:srgbClr val="F8F8F8"/>
                </a:solidFill>
                <a:latin typeface="+mn-ea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943185" y="1496279"/>
            <a:ext cx="1853878" cy="1812622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375799" y="1717803"/>
            <a:ext cx="976939" cy="87217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0465" y="2614951"/>
            <a:ext cx="913633" cy="405576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</a:rPr>
              <a:t>目录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0087" y="2908017"/>
            <a:ext cx="882967" cy="29785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Contents</a:t>
            </a:r>
            <a:endParaRPr lang="zh-CN" altLang="en-US" sz="1400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E5BC5-729A-D076-DE6C-9F5287995B7D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30" grpId="0" animBg="1"/>
      <p:bldP spid="73" grpId="0" animBg="1"/>
      <p:bldP spid="74" grpId="0" animBg="1"/>
      <p:bldP spid="75" grpId="0" animBg="1"/>
      <p:bldP spid="2" grpId="0"/>
      <p:bldP spid="25" grpId="0"/>
      <p:bldP spid="26" grpId="0"/>
      <p:bldP spid="27" grpId="0"/>
      <p:bldP spid="22" grpId="0" animBg="1"/>
      <p:bldP spid="23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87"/>
          <p:cNvSpPr>
            <a:spLocks noEditPoints="1"/>
          </p:cNvSpPr>
          <p:nvPr/>
        </p:nvSpPr>
        <p:spPr bwMode="auto">
          <a:xfrm>
            <a:off x="4745466" y="3991850"/>
            <a:ext cx="14937" cy="41824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2"/>
              </a:cxn>
              <a:cxn ang="0">
                <a:pos x="0" y="2"/>
              </a:cxn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1" y="5"/>
              </a:cxn>
              <a:cxn ang="0">
                <a:pos x="1" y="5"/>
              </a:cxn>
              <a:cxn ang="0">
                <a:pos x="2" y="5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  <a:cxn ang="0">
                <a:pos x="1" y="2"/>
              </a:cxn>
              <a:cxn ang="0">
                <a:pos x="1" y="0"/>
              </a:cxn>
              <a:cxn ang="0">
                <a:pos x="1" y="0"/>
              </a:cxn>
              <a:cxn ang="0">
                <a:pos x="1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2" h="6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5"/>
                </a:cubicBezTo>
                <a:lnTo>
                  <a:pt x="1" y="2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aseline="-25000" dirty="0"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832772" y="2571750"/>
            <a:ext cx="6682578" cy="0"/>
          </a:xfrm>
          <a:prstGeom prst="straightConnector1">
            <a:avLst/>
          </a:prstGeom>
          <a:ln w="63500" cmpd="sng">
            <a:solidFill>
              <a:srgbClr val="314865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95"/>
          <p:cNvGrpSpPr/>
          <p:nvPr/>
        </p:nvGrpSpPr>
        <p:grpSpPr>
          <a:xfrm>
            <a:off x="1571604" y="3106017"/>
            <a:ext cx="1857388" cy="1308852"/>
            <a:chOff x="785786" y="3000378"/>
            <a:chExt cx="1857388" cy="1308852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643042" y="3143253"/>
              <a:ext cx="128459" cy="51980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43" y="0"/>
                </a:cxn>
                <a:cxn ang="0">
                  <a:pos x="43" y="174"/>
                </a:cxn>
                <a:cxn ang="0">
                  <a:pos x="31" y="174"/>
                </a:cxn>
                <a:cxn ang="0">
                  <a:pos x="31" y="14"/>
                </a:cxn>
                <a:cxn ang="0">
                  <a:pos x="7" y="33"/>
                </a:cxn>
                <a:cxn ang="0">
                  <a:pos x="0" y="26"/>
                </a:cxn>
              </a:cxnLst>
              <a:rect l="0" t="0" r="r" b="b"/>
              <a:pathLst>
                <a:path w="43" h="174">
                  <a:moveTo>
                    <a:pt x="0" y="26"/>
                  </a:moveTo>
                  <a:lnTo>
                    <a:pt x="31" y="0"/>
                  </a:lnTo>
                  <a:lnTo>
                    <a:pt x="43" y="0"/>
                  </a:lnTo>
                  <a:lnTo>
                    <a:pt x="43" y="174"/>
                  </a:lnTo>
                  <a:lnTo>
                    <a:pt x="31" y="174"/>
                  </a:lnTo>
                  <a:lnTo>
                    <a:pt x="31" y="14"/>
                  </a:lnTo>
                  <a:lnTo>
                    <a:pt x="7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5" name="TextBox 2475"/>
            <p:cNvSpPr txBox="1"/>
            <p:nvPr/>
          </p:nvSpPr>
          <p:spPr>
            <a:xfrm>
              <a:off x="941391" y="3878343"/>
              <a:ext cx="16073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    接口</a:t>
              </a:r>
              <a:r>
                <a:rPr lang="en-US" altLang="zh-CN" sz="12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路径测试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2497"/>
          <p:cNvGrpSpPr/>
          <p:nvPr/>
        </p:nvGrpSpPr>
        <p:grpSpPr>
          <a:xfrm>
            <a:off x="5510694" y="915988"/>
            <a:ext cx="1857388" cy="1298572"/>
            <a:chOff x="5072066" y="915988"/>
            <a:chExt cx="1857388" cy="1298572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507206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857884" y="1357304"/>
              <a:ext cx="295753" cy="5227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59" y="0"/>
                </a:cxn>
                <a:cxn ang="0">
                  <a:pos x="68" y="5"/>
                </a:cxn>
                <a:cxn ang="0">
                  <a:pos x="11" y="99"/>
                </a:cxn>
                <a:cxn ang="0">
                  <a:pos x="63" y="99"/>
                </a:cxn>
                <a:cxn ang="0">
                  <a:pos x="63" y="61"/>
                </a:cxn>
                <a:cxn ang="0">
                  <a:pos x="75" y="61"/>
                </a:cxn>
                <a:cxn ang="0">
                  <a:pos x="75" y="99"/>
                </a:cxn>
                <a:cxn ang="0">
                  <a:pos x="99" y="99"/>
                </a:cxn>
                <a:cxn ang="0">
                  <a:pos x="99" y="111"/>
                </a:cxn>
                <a:cxn ang="0">
                  <a:pos x="75" y="111"/>
                </a:cxn>
                <a:cxn ang="0">
                  <a:pos x="75" y="175"/>
                </a:cxn>
                <a:cxn ang="0">
                  <a:pos x="63" y="175"/>
                </a:cxn>
                <a:cxn ang="0">
                  <a:pos x="63" y="111"/>
                </a:cxn>
                <a:cxn ang="0">
                  <a:pos x="0" y="111"/>
                </a:cxn>
              </a:cxnLst>
              <a:rect l="0" t="0" r="r" b="b"/>
              <a:pathLst>
                <a:path w="99" h="175">
                  <a:moveTo>
                    <a:pt x="0" y="111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59" y="0"/>
                  </a:lnTo>
                  <a:lnTo>
                    <a:pt x="68" y="5"/>
                  </a:lnTo>
                  <a:lnTo>
                    <a:pt x="11" y="99"/>
                  </a:lnTo>
                  <a:lnTo>
                    <a:pt x="63" y="99"/>
                  </a:lnTo>
                  <a:lnTo>
                    <a:pt x="63" y="61"/>
                  </a:lnTo>
                  <a:lnTo>
                    <a:pt x="75" y="61"/>
                  </a:lnTo>
                  <a:lnTo>
                    <a:pt x="75" y="99"/>
                  </a:lnTo>
                  <a:lnTo>
                    <a:pt x="99" y="99"/>
                  </a:lnTo>
                  <a:lnTo>
                    <a:pt x="99" y="111"/>
                  </a:lnTo>
                  <a:lnTo>
                    <a:pt x="75" y="111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63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3" name="TextBox 2479"/>
            <p:cNvSpPr txBox="1"/>
            <p:nvPr/>
          </p:nvSpPr>
          <p:spPr>
            <a:xfrm>
              <a:off x="5572132" y="978295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性能测试</a:t>
              </a:r>
            </a:p>
          </p:txBody>
        </p:sp>
      </p:grpSp>
      <p:grpSp>
        <p:nvGrpSpPr>
          <p:cNvPr id="54" name="组合 2498"/>
          <p:cNvGrpSpPr/>
          <p:nvPr/>
        </p:nvGrpSpPr>
        <p:grpSpPr>
          <a:xfrm>
            <a:off x="4031084" y="3063156"/>
            <a:ext cx="1857388" cy="1298572"/>
            <a:chOff x="3643306" y="3071816"/>
            <a:chExt cx="1857388" cy="1298572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4427110" y="3214692"/>
              <a:ext cx="289778" cy="537733"/>
            </a:xfrm>
            <a:custGeom>
              <a:avLst/>
              <a:gdLst/>
              <a:ahLst/>
              <a:cxnLst>
                <a:cxn ang="0">
                  <a:pos x="3" y="65"/>
                </a:cxn>
                <a:cxn ang="0">
                  <a:pos x="10" y="70"/>
                </a:cxn>
                <a:cxn ang="0">
                  <a:pos x="18" y="72"/>
                </a:cxn>
                <a:cxn ang="0">
                  <a:pos x="25" y="70"/>
                </a:cxn>
                <a:cxn ang="0">
                  <a:pos x="31" y="67"/>
                </a:cxn>
                <a:cxn ang="0">
                  <a:pos x="35" y="62"/>
                </a:cxn>
                <a:cxn ang="0">
                  <a:pos x="36" y="55"/>
                </a:cxn>
                <a:cxn ang="0">
                  <a:pos x="35" y="49"/>
                </a:cxn>
                <a:cxn ang="0">
                  <a:pos x="31" y="45"/>
                </a:cxn>
                <a:cxn ang="0">
                  <a:pos x="26" y="41"/>
                </a:cxn>
                <a:cxn ang="0">
                  <a:pos x="19" y="39"/>
                </a:cxn>
                <a:cxn ang="0">
                  <a:pos x="9" y="39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6" y="33"/>
                </a:cxn>
                <a:cxn ang="0">
                  <a:pos x="31" y="30"/>
                </a:cxn>
                <a:cxn ang="0">
                  <a:pos x="35" y="25"/>
                </a:cxn>
                <a:cxn ang="0">
                  <a:pos x="36" y="20"/>
                </a:cxn>
                <a:cxn ang="0">
                  <a:pos x="35" y="14"/>
                </a:cxn>
                <a:cxn ang="0">
                  <a:pos x="31" y="9"/>
                </a:cxn>
                <a:cxn ang="0">
                  <a:pos x="25" y="6"/>
                </a:cxn>
                <a:cxn ang="0">
                  <a:pos x="18" y="5"/>
                </a:cxn>
                <a:cxn ang="0">
                  <a:pos x="10" y="6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1" y="20"/>
                </a:cxn>
                <a:cxn ang="0">
                  <a:pos x="37" y="30"/>
                </a:cxn>
                <a:cxn ang="0">
                  <a:pos x="28" y="37"/>
                </a:cxn>
                <a:cxn ang="0">
                  <a:pos x="37" y="45"/>
                </a:cxn>
                <a:cxn ang="0">
                  <a:pos x="40" y="55"/>
                </a:cxn>
                <a:cxn ang="0">
                  <a:pos x="39" y="63"/>
                </a:cxn>
                <a:cxn ang="0">
                  <a:pos x="34" y="70"/>
                </a:cxn>
                <a:cxn ang="0">
                  <a:pos x="27" y="75"/>
                </a:cxn>
                <a:cxn ang="0">
                  <a:pos x="18" y="76"/>
                </a:cxn>
                <a:cxn ang="0">
                  <a:pos x="8" y="74"/>
                </a:cxn>
                <a:cxn ang="0">
                  <a:pos x="0" y="69"/>
                </a:cxn>
                <a:cxn ang="0">
                  <a:pos x="3" y="65"/>
                </a:cxn>
              </a:cxnLst>
              <a:rect l="0" t="0" r="r" b="b"/>
              <a:pathLst>
                <a:path w="41" h="76">
                  <a:moveTo>
                    <a:pt x="3" y="65"/>
                  </a:moveTo>
                  <a:cubicBezTo>
                    <a:pt x="5" y="67"/>
                    <a:pt x="7" y="69"/>
                    <a:pt x="10" y="70"/>
                  </a:cubicBezTo>
                  <a:cubicBezTo>
                    <a:pt x="12" y="71"/>
                    <a:pt x="15" y="72"/>
                    <a:pt x="18" y="72"/>
                  </a:cubicBezTo>
                  <a:cubicBezTo>
                    <a:pt x="20" y="72"/>
                    <a:pt x="23" y="71"/>
                    <a:pt x="25" y="70"/>
                  </a:cubicBezTo>
                  <a:cubicBezTo>
                    <a:pt x="27" y="70"/>
                    <a:pt x="29" y="68"/>
                    <a:pt x="31" y="67"/>
                  </a:cubicBezTo>
                  <a:cubicBezTo>
                    <a:pt x="32" y="65"/>
                    <a:pt x="34" y="64"/>
                    <a:pt x="35" y="62"/>
                  </a:cubicBezTo>
                  <a:cubicBezTo>
                    <a:pt x="35" y="60"/>
                    <a:pt x="36" y="58"/>
                    <a:pt x="36" y="55"/>
                  </a:cubicBezTo>
                  <a:cubicBezTo>
                    <a:pt x="36" y="53"/>
                    <a:pt x="36" y="51"/>
                    <a:pt x="35" y="49"/>
                  </a:cubicBezTo>
                  <a:cubicBezTo>
                    <a:pt x="34" y="48"/>
                    <a:pt x="33" y="46"/>
                    <a:pt x="31" y="45"/>
                  </a:cubicBezTo>
                  <a:cubicBezTo>
                    <a:pt x="30" y="43"/>
                    <a:pt x="28" y="42"/>
                    <a:pt x="26" y="41"/>
                  </a:cubicBezTo>
                  <a:cubicBezTo>
                    <a:pt x="24" y="40"/>
                    <a:pt x="22" y="40"/>
                    <a:pt x="1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2" y="35"/>
                    <a:pt x="24" y="34"/>
                    <a:pt x="26" y="33"/>
                  </a:cubicBezTo>
                  <a:cubicBezTo>
                    <a:pt x="28" y="32"/>
                    <a:pt x="30" y="31"/>
                    <a:pt x="31" y="30"/>
                  </a:cubicBezTo>
                  <a:cubicBezTo>
                    <a:pt x="33" y="29"/>
                    <a:pt x="34" y="27"/>
                    <a:pt x="35" y="25"/>
                  </a:cubicBezTo>
                  <a:cubicBezTo>
                    <a:pt x="36" y="24"/>
                    <a:pt x="36" y="22"/>
                    <a:pt x="36" y="20"/>
                  </a:cubicBezTo>
                  <a:cubicBezTo>
                    <a:pt x="36" y="18"/>
                    <a:pt x="36" y="16"/>
                    <a:pt x="35" y="14"/>
                  </a:cubicBezTo>
                  <a:cubicBezTo>
                    <a:pt x="34" y="12"/>
                    <a:pt x="32" y="10"/>
                    <a:pt x="31" y="9"/>
                  </a:cubicBezTo>
                  <a:cubicBezTo>
                    <a:pt x="29" y="8"/>
                    <a:pt x="27" y="7"/>
                    <a:pt x="25" y="6"/>
                  </a:cubicBezTo>
                  <a:cubicBezTo>
                    <a:pt x="23" y="5"/>
                    <a:pt x="21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7"/>
                    <a:pt x="5" y="9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8" y="2"/>
                  </a:cubicBezTo>
                  <a:cubicBezTo>
                    <a:pt x="11" y="1"/>
                    <a:pt x="15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5"/>
                    <a:pt x="41" y="17"/>
                    <a:pt x="41" y="20"/>
                  </a:cubicBezTo>
                  <a:cubicBezTo>
                    <a:pt x="41" y="24"/>
                    <a:pt x="40" y="27"/>
                    <a:pt x="37" y="30"/>
                  </a:cubicBezTo>
                  <a:cubicBezTo>
                    <a:pt x="35" y="33"/>
                    <a:pt x="32" y="36"/>
                    <a:pt x="28" y="37"/>
                  </a:cubicBezTo>
                  <a:cubicBezTo>
                    <a:pt x="32" y="39"/>
                    <a:pt x="35" y="41"/>
                    <a:pt x="37" y="45"/>
                  </a:cubicBezTo>
                  <a:cubicBezTo>
                    <a:pt x="39" y="48"/>
                    <a:pt x="40" y="51"/>
                    <a:pt x="40" y="55"/>
                  </a:cubicBezTo>
                  <a:cubicBezTo>
                    <a:pt x="40" y="58"/>
                    <a:pt x="40" y="61"/>
                    <a:pt x="39" y="63"/>
                  </a:cubicBezTo>
                  <a:cubicBezTo>
                    <a:pt x="38" y="66"/>
                    <a:pt x="36" y="68"/>
                    <a:pt x="34" y="70"/>
                  </a:cubicBezTo>
                  <a:cubicBezTo>
                    <a:pt x="32" y="72"/>
                    <a:pt x="29" y="73"/>
                    <a:pt x="27" y="75"/>
                  </a:cubicBezTo>
                  <a:cubicBezTo>
                    <a:pt x="24" y="76"/>
                    <a:pt x="21" y="76"/>
                    <a:pt x="18" y="76"/>
                  </a:cubicBezTo>
                  <a:cubicBezTo>
                    <a:pt x="14" y="76"/>
                    <a:pt x="11" y="75"/>
                    <a:pt x="8" y="74"/>
                  </a:cubicBezTo>
                  <a:cubicBezTo>
                    <a:pt x="5" y="73"/>
                    <a:pt x="2" y="71"/>
                    <a:pt x="0" y="69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7" name="TextBox 2480"/>
            <p:cNvSpPr txBox="1"/>
            <p:nvPr/>
          </p:nvSpPr>
          <p:spPr>
            <a:xfrm>
              <a:off x="4041346" y="3837719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健壮性测试</a:t>
              </a:r>
            </a:p>
          </p:txBody>
        </p:sp>
      </p:grpSp>
      <p:grpSp>
        <p:nvGrpSpPr>
          <p:cNvPr id="46" name="组合 2496"/>
          <p:cNvGrpSpPr/>
          <p:nvPr/>
        </p:nvGrpSpPr>
        <p:grpSpPr>
          <a:xfrm>
            <a:off x="2653174" y="915988"/>
            <a:ext cx="1857388" cy="1298572"/>
            <a:chOff x="2214546" y="915988"/>
            <a:chExt cx="1857388" cy="1298572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07573" y="1374521"/>
              <a:ext cx="271335" cy="470977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40" y="70"/>
                </a:cxn>
                <a:cxn ang="0">
                  <a:pos x="41" y="74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31" y="35"/>
                </a:cxn>
                <a:cxn ang="0">
                  <a:pos x="35" y="29"/>
                </a:cxn>
                <a:cxn ang="0">
                  <a:pos x="36" y="23"/>
                </a:cxn>
                <a:cxn ang="0">
                  <a:pos x="34" y="15"/>
                </a:cxn>
                <a:cxn ang="0">
                  <a:pos x="30" y="9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0" y="5"/>
                </a:cxn>
                <a:cxn ang="0">
                  <a:pos x="4" y="9"/>
                </a:cxn>
                <a:cxn ang="0">
                  <a:pos x="1" y="6"/>
                </a:cxn>
                <a:cxn ang="0">
                  <a:pos x="8" y="1"/>
                </a:cxn>
                <a:cxn ang="0">
                  <a:pos x="17" y="0"/>
                </a:cxn>
                <a:cxn ang="0">
                  <a:pos x="26" y="1"/>
                </a:cxn>
                <a:cxn ang="0">
                  <a:pos x="34" y="6"/>
                </a:cxn>
                <a:cxn ang="0">
                  <a:pos x="39" y="14"/>
                </a:cxn>
                <a:cxn ang="0">
                  <a:pos x="40" y="23"/>
                </a:cxn>
                <a:cxn ang="0">
                  <a:pos x="39" y="31"/>
                </a:cxn>
                <a:cxn ang="0">
                  <a:pos x="34" y="38"/>
                </a:cxn>
                <a:cxn ang="0">
                  <a:pos x="6" y="70"/>
                </a:cxn>
              </a:cxnLst>
              <a:rect l="0" t="0" r="r" b="b"/>
              <a:pathLst>
                <a:path w="41" h="74">
                  <a:moveTo>
                    <a:pt x="6" y="7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3"/>
                    <a:pt x="34" y="31"/>
                    <a:pt x="35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0"/>
                    <a:pt x="35" y="18"/>
                    <a:pt x="34" y="15"/>
                  </a:cubicBezTo>
                  <a:cubicBezTo>
                    <a:pt x="34" y="13"/>
                    <a:pt x="32" y="11"/>
                    <a:pt x="30" y="9"/>
                  </a:cubicBezTo>
                  <a:cubicBezTo>
                    <a:pt x="29" y="8"/>
                    <a:pt x="27" y="6"/>
                    <a:pt x="24" y="5"/>
                  </a:cubicBezTo>
                  <a:cubicBezTo>
                    <a:pt x="22" y="5"/>
                    <a:pt x="20" y="4"/>
                    <a:pt x="17" y="4"/>
                  </a:cubicBezTo>
                  <a:cubicBezTo>
                    <a:pt x="14" y="4"/>
                    <a:pt x="12" y="5"/>
                    <a:pt x="10" y="5"/>
                  </a:cubicBezTo>
                  <a:cubicBezTo>
                    <a:pt x="8" y="6"/>
                    <a:pt x="6" y="8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5" y="3"/>
                    <a:pt x="8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3"/>
                    <a:pt x="31" y="4"/>
                    <a:pt x="34" y="6"/>
                  </a:cubicBezTo>
                  <a:cubicBezTo>
                    <a:pt x="36" y="8"/>
                    <a:pt x="37" y="11"/>
                    <a:pt x="39" y="14"/>
                  </a:cubicBezTo>
                  <a:cubicBezTo>
                    <a:pt x="40" y="16"/>
                    <a:pt x="40" y="19"/>
                    <a:pt x="40" y="23"/>
                  </a:cubicBezTo>
                  <a:cubicBezTo>
                    <a:pt x="40" y="26"/>
                    <a:pt x="40" y="28"/>
                    <a:pt x="39" y="31"/>
                  </a:cubicBezTo>
                  <a:cubicBezTo>
                    <a:pt x="38" y="34"/>
                    <a:pt x="36" y="36"/>
                    <a:pt x="34" y="38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9" name="TextBox 2478"/>
            <p:cNvSpPr txBox="1"/>
            <p:nvPr/>
          </p:nvSpPr>
          <p:spPr>
            <a:xfrm>
              <a:off x="2705817" y="951292"/>
              <a:ext cx="1270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功能测试</a:t>
              </a:r>
            </a:p>
          </p:txBody>
        </p:sp>
      </p:grpSp>
      <p:grpSp>
        <p:nvGrpSpPr>
          <p:cNvPr id="58" name="组合 2499"/>
          <p:cNvGrpSpPr/>
          <p:nvPr/>
        </p:nvGrpSpPr>
        <p:grpSpPr>
          <a:xfrm>
            <a:off x="6786577" y="3078869"/>
            <a:ext cx="1857388" cy="1301779"/>
            <a:chOff x="6500825" y="3078868"/>
            <a:chExt cx="1857388" cy="1301779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 rot="10800000">
              <a:off x="6500825" y="307886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7271187" y="3286130"/>
              <a:ext cx="316665" cy="51980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0"/>
                </a:cxn>
                <a:cxn ang="0">
                  <a:pos x="42" y="0"/>
                </a:cxn>
                <a:cxn ang="0">
                  <a:pos x="42" y="5"/>
                </a:cxn>
                <a:cxn ang="0">
                  <a:pos x="7" y="5"/>
                </a:cxn>
                <a:cxn ang="0">
                  <a:pos x="5" y="29"/>
                </a:cxn>
                <a:cxn ang="0">
                  <a:pos x="12" y="23"/>
                </a:cxn>
                <a:cxn ang="0">
                  <a:pos x="21" y="21"/>
                </a:cxn>
                <a:cxn ang="0">
                  <a:pos x="31" y="23"/>
                </a:cxn>
                <a:cxn ang="0">
                  <a:pos x="38" y="29"/>
                </a:cxn>
                <a:cxn ang="0">
                  <a:pos x="43" y="37"/>
                </a:cxn>
                <a:cxn ang="0">
                  <a:pos x="45" y="48"/>
                </a:cxn>
                <a:cxn ang="0">
                  <a:pos x="43" y="58"/>
                </a:cxn>
                <a:cxn ang="0">
                  <a:pos x="38" y="67"/>
                </a:cxn>
                <a:cxn ang="0">
                  <a:pos x="31" y="72"/>
                </a:cxn>
                <a:cxn ang="0">
                  <a:pos x="21" y="74"/>
                </a:cxn>
                <a:cxn ang="0">
                  <a:pos x="11" y="72"/>
                </a:cxn>
                <a:cxn ang="0">
                  <a:pos x="2" y="64"/>
                </a:cxn>
                <a:cxn ang="0">
                  <a:pos x="6" y="61"/>
                </a:cxn>
                <a:cxn ang="0">
                  <a:pos x="12" y="67"/>
                </a:cxn>
                <a:cxn ang="0">
                  <a:pos x="21" y="70"/>
                </a:cxn>
                <a:cxn ang="0">
                  <a:pos x="29" y="68"/>
                </a:cxn>
                <a:cxn ang="0">
                  <a:pos x="35" y="63"/>
                </a:cxn>
                <a:cxn ang="0">
                  <a:pos x="39" y="56"/>
                </a:cxn>
                <a:cxn ang="0">
                  <a:pos x="41" y="48"/>
                </a:cxn>
                <a:cxn ang="0">
                  <a:pos x="39" y="39"/>
                </a:cxn>
                <a:cxn ang="0">
                  <a:pos x="35" y="32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11" y="29"/>
                </a:cxn>
                <a:cxn ang="0">
                  <a:pos x="5" y="37"/>
                </a:cxn>
                <a:cxn ang="0">
                  <a:pos x="0" y="37"/>
                </a:cxn>
              </a:cxnLst>
              <a:rect l="0" t="0" r="r" b="b"/>
              <a:pathLst>
                <a:path w="45" h="74">
                  <a:moveTo>
                    <a:pt x="0" y="3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9" y="25"/>
                    <a:pt x="12" y="23"/>
                  </a:cubicBezTo>
                  <a:cubicBezTo>
                    <a:pt x="15" y="22"/>
                    <a:pt x="18" y="21"/>
                    <a:pt x="21" y="21"/>
                  </a:cubicBezTo>
                  <a:cubicBezTo>
                    <a:pt x="25" y="21"/>
                    <a:pt x="28" y="22"/>
                    <a:pt x="31" y="23"/>
                  </a:cubicBezTo>
                  <a:cubicBezTo>
                    <a:pt x="34" y="25"/>
                    <a:pt x="36" y="27"/>
                    <a:pt x="38" y="29"/>
                  </a:cubicBezTo>
                  <a:cubicBezTo>
                    <a:pt x="40" y="31"/>
                    <a:pt x="42" y="34"/>
                    <a:pt x="43" y="37"/>
                  </a:cubicBezTo>
                  <a:cubicBezTo>
                    <a:pt x="45" y="40"/>
                    <a:pt x="45" y="44"/>
                    <a:pt x="45" y="48"/>
                  </a:cubicBezTo>
                  <a:cubicBezTo>
                    <a:pt x="45" y="51"/>
                    <a:pt x="45" y="55"/>
                    <a:pt x="43" y="58"/>
                  </a:cubicBezTo>
                  <a:cubicBezTo>
                    <a:pt x="42" y="61"/>
                    <a:pt x="41" y="64"/>
                    <a:pt x="38" y="67"/>
                  </a:cubicBezTo>
                  <a:cubicBezTo>
                    <a:pt x="36" y="69"/>
                    <a:pt x="34" y="71"/>
                    <a:pt x="31" y="72"/>
                  </a:cubicBezTo>
                  <a:cubicBezTo>
                    <a:pt x="28" y="74"/>
                    <a:pt x="25" y="74"/>
                    <a:pt x="21" y="74"/>
                  </a:cubicBezTo>
                  <a:cubicBezTo>
                    <a:pt x="18" y="74"/>
                    <a:pt x="14" y="73"/>
                    <a:pt x="11" y="72"/>
                  </a:cubicBezTo>
                  <a:cubicBezTo>
                    <a:pt x="7" y="70"/>
                    <a:pt x="5" y="67"/>
                    <a:pt x="2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7" y="64"/>
                    <a:pt x="9" y="66"/>
                    <a:pt x="12" y="67"/>
                  </a:cubicBezTo>
                  <a:cubicBezTo>
                    <a:pt x="15" y="69"/>
                    <a:pt x="18" y="70"/>
                    <a:pt x="21" y="70"/>
                  </a:cubicBezTo>
                  <a:cubicBezTo>
                    <a:pt x="24" y="70"/>
                    <a:pt x="27" y="69"/>
                    <a:pt x="29" y="68"/>
                  </a:cubicBezTo>
                  <a:cubicBezTo>
                    <a:pt x="31" y="67"/>
                    <a:pt x="33" y="65"/>
                    <a:pt x="35" y="63"/>
                  </a:cubicBezTo>
                  <a:cubicBezTo>
                    <a:pt x="37" y="61"/>
                    <a:pt x="38" y="59"/>
                    <a:pt x="39" y="56"/>
                  </a:cubicBezTo>
                  <a:cubicBezTo>
                    <a:pt x="40" y="54"/>
                    <a:pt x="41" y="51"/>
                    <a:pt x="41" y="48"/>
                  </a:cubicBezTo>
                  <a:cubicBezTo>
                    <a:pt x="41" y="45"/>
                    <a:pt x="40" y="42"/>
                    <a:pt x="39" y="39"/>
                  </a:cubicBezTo>
                  <a:cubicBezTo>
                    <a:pt x="38" y="36"/>
                    <a:pt x="37" y="34"/>
                    <a:pt x="35" y="32"/>
                  </a:cubicBezTo>
                  <a:cubicBezTo>
                    <a:pt x="33" y="30"/>
                    <a:pt x="31" y="28"/>
                    <a:pt x="29" y="27"/>
                  </a:cubicBezTo>
                  <a:cubicBezTo>
                    <a:pt x="27" y="26"/>
                    <a:pt x="24" y="26"/>
                    <a:pt x="21" y="26"/>
                  </a:cubicBezTo>
                  <a:cubicBezTo>
                    <a:pt x="18" y="26"/>
                    <a:pt x="14" y="27"/>
                    <a:pt x="11" y="29"/>
                  </a:cubicBezTo>
                  <a:cubicBezTo>
                    <a:pt x="8" y="31"/>
                    <a:pt x="6" y="33"/>
                    <a:pt x="5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61" name="TextBox 2481"/>
            <p:cNvSpPr txBox="1"/>
            <p:nvPr/>
          </p:nvSpPr>
          <p:spPr>
            <a:xfrm>
              <a:off x="6742578" y="3949760"/>
              <a:ext cx="14870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图形用户界面测试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rot="5400000">
            <a:off x="2250266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4709745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7455694" y="2840036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3403273" y="2339975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6260794" y="2349500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实践思路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2CFEC-F7D3-D9F8-1D04-E6D4A5BB4B34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F444D-3061-0CEA-BE95-5DF3A7FCE8E4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079918-44A5-510D-6C4E-623D28AAA2B3}"/>
              </a:ext>
            </a:extLst>
          </p:cNvPr>
          <p:cNvGrpSpPr/>
          <p:nvPr/>
        </p:nvGrpSpPr>
        <p:grpSpPr>
          <a:xfrm>
            <a:off x="0" y="1077840"/>
            <a:ext cx="1259840" cy="2702560"/>
            <a:chOff x="0" y="971734"/>
            <a:chExt cx="1259840" cy="27025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1F7C40-12CD-B74B-6C76-E51A2F3813F2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D1A1FA-4CE3-6F6E-DF95-7C1383A2FEBB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/>
                <a:t>测试计划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417CC9-D923-C19F-C033-5669F5CE528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436B75-63E2-40A0-07CA-68B1835082D0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A8D0251-20E2-42DF-BDDD-C850F91B1760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14432" objId="2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测试主体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757761" y="1217533"/>
            <a:ext cx="6365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0BF1C4-B446-4F73-8A6F-695BAB05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98" y="1067593"/>
            <a:ext cx="3325020" cy="27186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9C50110-DC69-425B-8D03-F44B7547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35" y="1065345"/>
            <a:ext cx="3845625" cy="261758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FDA7933-3EFF-413B-A0F3-AAA1E942A28A}"/>
              </a:ext>
            </a:extLst>
          </p:cNvPr>
          <p:cNvSpPr/>
          <p:nvPr/>
        </p:nvSpPr>
        <p:spPr>
          <a:xfrm>
            <a:off x="-387753" y="4072829"/>
            <a:ext cx="962075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利用</a:t>
            </a:r>
            <a:r>
              <a:rPr lang="en-US" altLang="zh-CN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shell</a:t>
            </a:r>
            <a:r>
              <a:rPr lang="zh-CN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脚本</a:t>
            </a:r>
            <a:r>
              <a:rPr lang="zh-CN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curl</a:t>
            </a:r>
            <a:r>
              <a:rPr lang="zh-CN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完成了大部分测试</a:t>
            </a:r>
            <a:endParaRPr lang="zh-CN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4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27" y="1556087"/>
            <a:ext cx="35253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60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2919" y="2571750"/>
            <a:ext cx="5964968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5F5F5"/>
                </a:solidFill>
                <a:latin typeface="微软雅黑"/>
              </a:rPr>
              <a:t>感谢批评指正</a:t>
            </a:r>
          </a:p>
        </p:txBody>
      </p:sp>
      <p:sp>
        <p:nvSpPr>
          <p:cNvPr id="12" name="矩形 11"/>
          <p:cNvSpPr/>
          <p:nvPr/>
        </p:nvSpPr>
        <p:spPr>
          <a:xfrm>
            <a:off x="4913824" y="3560488"/>
            <a:ext cx="2375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1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  <p:extLst>
    <p:ext uri="{E180D4A7-C9FB-4DFB-919C-405C955672EB}">
      <p14:showEvtLst xmlns:p14="http://schemas.microsoft.com/office/powerpoint/2010/main">
        <p14:playEvt time="0" objId="2"/>
        <p14:pauseEvt time="9902" objId="2"/>
        <p14:stopEvt time="10591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14443" y="2118292"/>
            <a:ext cx="42484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需 求 分 析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06E9591-BB57-5A76-8847-62FCF5B7286D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基于我们需要实现的功能，归纳出如右用例图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93F998-2C31-17E4-1E8D-D0B2F7459642}"/>
              </a:ext>
            </a:extLst>
          </p:cNvPr>
          <p:cNvGrpSpPr/>
          <p:nvPr/>
        </p:nvGrpSpPr>
        <p:grpSpPr>
          <a:xfrm>
            <a:off x="1589185" y="1409957"/>
            <a:ext cx="216694" cy="216694"/>
            <a:chOff x="1589185" y="1409957"/>
            <a:chExt cx="216694" cy="216694"/>
          </a:xfrm>
        </p:grpSpPr>
        <p:sp>
          <p:nvSpPr>
            <p:cNvPr id="9" name="Oval 45">
              <a:extLst>
                <a:ext uri="{FF2B5EF4-FFF2-40B4-BE49-F238E27FC236}">
                  <a16:creationId xmlns:a16="http://schemas.microsoft.com/office/drawing/2014/main" id="{CABAA23C-BDD1-1B02-621B-D2AC8E7E5438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A5F660E7-E98F-F67A-3A30-F303BB9D91E1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193CC-9400-D9E4-5BCF-0809B2EFA62F}"/>
              </a:ext>
            </a:extLst>
          </p:cNvPr>
          <p:cNvGrpSpPr/>
          <p:nvPr/>
        </p:nvGrpSpPr>
        <p:grpSpPr>
          <a:xfrm>
            <a:off x="1589184" y="2571750"/>
            <a:ext cx="216694" cy="216694"/>
            <a:chOff x="1589185" y="1409957"/>
            <a:chExt cx="216694" cy="216694"/>
          </a:xfrm>
        </p:grpSpPr>
        <p:sp>
          <p:nvSpPr>
            <p:cNvPr id="16" name="Oval 45">
              <a:extLst>
                <a:ext uri="{FF2B5EF4-FFF2-40B4-BE49-F238E27FC236}">
                  <a16:creationId xmlns:a16="http://schemas.microsoft.com/office/drawing/2014/main" id="{1AB0A7C7-5063-2085-59FE-917DEAE9CE19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21C056-4C5C-5B97-819E-36A297F1F2DC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84E393-0334-8684-AF34-77FE6144C6E1}"/>
              </a:ext>
            </a:extLst>
          </p:cNvPr>
          <p:cNvGrpSpPr/>
          <p:nvPr/>
        </p:nvGrpSpPr>
        <p:grpSpPr>
          <a:xfrm>
            <a:off x="1589184" y="1982953"/>
            <a:ext cx="216694" cy="216694"/>
            <a:chOff x="1589185" y="1409957"/>
            <a:chExt cx="216694" cy="216694"/>
          </a:xfrm>
        </p:grpSpPr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47794952-F8D2-EA1A-9314-1F2B25D58732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338D044-F73B-F308-30CA-5A04ED7BAFD0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76104-D50A-0632-D777-1DB0D97AD4B9}"/>
              </a:ext>
            </a:extLst>
          </p:cNvPr>
          <p:cNvSpPr txBox="1"/>
          <p:nvPr/>
        </p:nvSpPr>
        <p:spPr>
          <a:xfrm>
            <a:off x="1871281" y="1360562"/>
            <a:ext cx="3058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管理员可实现证书和鉴权的管理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19AA33-344A-3D34-8E73-5E13222881C7}"/>
              </a:ext>
            </a:extLst>
          </p:cNvPr>
          <p:cNvGrpSpPr/>
          <p:nvPr/>
        </p:nvGrpSpPr>
        <p:grpSpPr>
          <a:xfrm>
            <a:off x="1589183" y="3334233"/>
            <a:ext cx="216694" cy="216694"/>
            <a:chOff x="1589185" y="1409957"/>
            <a:chExt cx="216694" cy="216694"/>
          </a:xfrm>
        </p:grpSpPr>
        <p:sp>
          <p:nvSpPr>
            <p:cNvPr id="23" name="Oval 45">
              <a:extLst>
                <a:ext uri="{FF2B5EF4-FFF2-40B4-BE49-F238E27FC236}">
                  <a16:creationId xmlns:a16="http://schemas.microsoft.com/office/drawing/2014/main" id="{9CC513C4-0612-DB63-71A5-AC6225F53A2D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9A791CB-352D-D868-1DCB-25B9C264271A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E1EF6C-708B-5C4A-0148-1A54E4316500}"/>
              </a:ext>
            </a:extLst>
          </p:cNvPr>
          <p:cNvSpPr txBox="1"/>
          <p:nvPr/>
        </p:nvSpPr>
        <p:spPr>
          <a:xfrm>
            <a:off x="1830232" y="1875936"/>
            <a:ext cx="385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用户可以进行注册，登录，修改密码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等针对账号的操作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D0EB08-83EE-2FBD-843F-C66B9228E125}"/>
              </a:ext>
            </a:extLst>
          </p:cNvPr>
          <p:cNvSpPr txBox="1"/>
          <p:nvPr/>
        </p:nvSpPr>
        <p:spPr>
          <a:xfrm>
            <a:off x="1854586" y="2490570"/>
            <a:ext cx="3513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用户可以进行增加，删除，修改查询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账单等针对账单的操作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AC5DB9-19FB-DC69-AAC4-B8F114627C47}"/>
              </a:ext>
            </a:extLst>
          </p:cNvPr>
          <p:cNvSpPr txBox="1"/>
          <p:nvPr/>
        </p:nvSpPr>
        <p:spPr>
          <a:xfrm>
            <a:off x="1871279" y="3292539"/>
            <a:ext cx="2917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用数据库实现相关信息的持久化存储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4863FF4-AE82-4C21-AC87-A5C2E29DD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165" y="1131617"/>
            <a:ext cx="3743145" cy="26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基于我们需要的业务流程，归纳出如右活动图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93F998-2C31-17E4-1E8D-D0B2F7459642}"/>
              </a:ext>
            </a:extLst>
          </p:cNvPr>
          <p:cNvGrpSpPr/>
          <p:nvPr/>
        </p:nvGrpSpPr>
        <p:grpSpPr>
          <a:xfrm>
            <a:off x="1589185" y="1409957"/>
            <a:ext cx="216694" cy="216694"/>
            <a:chOff x="1589185" y="1409957"/>
            <a:chExt cx="216694" cy="216694"/>
          </a:xfrm>
        </p:grpSpPr>
        <p:sp>
          <p:nvSpPr>
            <p:cNvPr id="9" name="Oval 45">
              <a:extLst>
                <a:ext uri="{FF2B5EF4-FFF2-40B4-BE49-F238E27FC236}">
                  <a16:creationId xmlns:a16="http://schemas.microsoft.com/office/drawing/2014/main" id="{CABAA23C-BDD1-1B02-621B-D2AC8E7E5438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A5F660E7-E98F-F67A-3A30-F303BB9D91E1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B193CC-9400-D9E4-5BCF-0809B2EFA62F}"/>
              </a:ext>
            </a:extLst>
          </p:cNvPr>
          <p:cNvGrpSpPr/>
          <p:nvPr/>
        </p:nvGrpSpPr>
        <p:grpSpPr>
          <a:xfrm>
            <a:off x="1589184" y="2571750"/>
            <a:ext cx="216694" cy="216694"/>
            <a:chOff x="1589185" y="1409957"/>
            <a:chExt cx="216694" cy="216694"/>
          </a:xfrm>
        </p:grpSpPr>
        <p:sp>
          <p:nvSpPr>
            <p:cNvPr id="16" name="Oval 45">
              <a:extLst>
                <a:ext uri="{FF2B5EF4-FFF2-40B4-BE49-F238E27FC236}">
                  <a16:creationId xmlns:a16="http://schemas.microsoft.com/office/drawing/2014/main" id="{1AB0A7C7-5063-2085-59FE-917DEAE9CE19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21C056-4C5C-5B97-819E-36A297F1F2DC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84E393-0334-8684-AF34-77FE6144C6E1}"/>
              </a:ext>
            </a:extLst>
          </p:cNvPr>
          <p:cNvGrpSpPr/>
          <p:nvPr/>
        </p:nvGrpSpPr>
        <p:grpSpPr>
          <a:xfrm>
            <a:off x="1589184" y="1982953"/>
            <a:ext cx="216694" cy="216694"/>
            <a:chOff x="1589185" y="1409957"/>
            <a:chExt cx="216694" cy="216694"/>
          </a:xfrm>
        </p:grpSpPr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47794952-F8D2-EA1A-9314-1F2B25D58732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338D044-F73B-F308-30CA-5A04ED7BAFD0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76104-D50A-0632-D777-1DB0D97AD4B9}"/>
              </a:ext>
            </a:extLst>
          </p:cNvPr>
          <p:cNvSpPr txBox="1"/>
          <p:nvPr/>
        </p:nvSpPr>
        <p:spPr>
          <a:xfrm>
            <a:off x="1871281" y="1360562"/>
            <a:ext cx="3058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管理员可实现证书和鉴权的管理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19AA33-344A-3D34-8E73-5E13222881C7}"/>
              </a:ext>
            </a:extLst>
          </p:cNvPr>
          <p:cNvGrpSpPr/>
          <p:nvPr/>
        </p:nvGrpSpPr>
        <p:grpSpPr>
          <a:xfrm>
            <a:off x="1589183" y="3334233"/>
            <a:ext cx="216694" cy="216694"/>
            <a:chOff x="1589185" y="1409957"/>
            <a:chExt cx="216694" cy="216694"/>
          </a:xfrm>
        </p:grpSpPr>
        <p:sp>
          <p:nvSpPr>
            <p:cNvPr id="23" name="Oval 45">
              <a:extLst>
                <a:ext uri="{FF2B5EF4-FFF2-40B4-BE49-F238E27FC236}">
                  <a16:creationId xmlns:a16="http://schemas.microsoft.com/office/drawing/2014/main" id="{9CC513C4-0612-DB63-71A5-AC6225F53A2D}"/>
                </a:ext>
              </a:extLst>
            </p:cNvPr>
            <p:cNvSpPr/>
            <p:nvPr/>
          </p:nvSpPr>
          <p:spPr bwMode="auto">
            <a:xfrm>
              <a:off x="1589185" y="1409957"/>
              <a:ext cx="216694" cy="216694"/>
            </a:xfrm>
            <a:prstGeom prst="ellipse">
              <a:avLst/>
            </a:prstGeom>
            <a:solidFill>
              <a:srgbClr val="16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9A791CB-352D-D868-1DCB-25B9C264271A}"/>
                </a:ext>
              </a:extLst>
            </p:cNvPr>
            <p:cNvSpPr/>
            <p:nvPr/>
          </p:nvSpPr>
          <p:spPr bwMode="auto">
            <a:xfrm>
              <a:off x="1654587" y="1473754"/>
              <a:ext cx="85889" cy="89100"/>
            </a:xfrm>
            <a:custGeom>
              <a:avLst/>
              <a:gdLst>
                <a:gd name="T0" fmla="*/ 43049 w 274"/>
                <a:gd name="T1" fmla="*/ 118766 h 284"/>
                <a:gd name="T2" fmla="*/ 33436 w 274"/>
                <a:gd name="T3" fmla="*/ 114166 h 284"/>
                <a:gd name="T4" fmla="*/ 3762 w 274"/>
                <a:gd name="T5" fmla="*/ 74438 h 284"/>
                <a:gd name="T6" fmla="*/ 5851 w 274"/>
                <a:gd name="T7" fmla="*/ 58128 h 284"/>
                <a:gd name="T8" fmla="*/ 22151 w 274"/>
                <a:gd name="T9" fmla="*/ 60638 h 284"/>
                <a:gd name="T10" fmla="*/ 41795 w 274"/>
                <a:gd name="T11" fmla="*/ 86565 h 284"/>
                <a:gd name="T12" fmla="*/ 91531 w 274"/>
                <a:gd name="T13" fmla="*/ 7109 h 284"/>
                <a:gd name="T14" fmla="*/ 107413 w 274"/>
                <a:gd name="T15" fmla="*/ 3346 h 284"/>
                <a:gd name="T16" fmla="*/ 111174 w 274"/>
                <a:gd name="T17" fmla="*/ 19655 h 284"/>
                <a:gd name="T18" fmla="*/ 52662 w 274"/>
                <a:gd name="T19" fmla="*/ 113330 h 284"/>
                <a:gd name="T20" fmla="*/ 43467 w 274"/>
                <a:gd name="T21" fmla="*/ 118766 h 284"/>
                <a:gd name="T22" fmla="*/ 43049 w 274"/>
                <a:gd name="T23" fmla="*/ 11876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E1EF6C-708B-5C4A-0148-1A54E4316500}"/>
              </a:ext>
            </a:extLst>
          </p:cNvPr>
          <p:cNvSpPr txBox="1"/>
          <p:nvPr/>
        </p:nvSpPr>
        <p:spPr>
          <a:xfrm>
            <a:off x="1830232" y="1875936"/>
            <a:ext cx="385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用户可以进行注册，登录，修改密码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等针对账号的操作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D0EB08-83EE-2FBD-843F-C66B9228E125}"/>
              </a:ext>
            </a:extLst>
          </p:cNvPr>
          <p:cNvSpPr txBox="1"/>
          <p:nvPr/>
        </p:nvSpPr>
        <p:spPr>
          <a:xfrm>
            <a:off x="1854586" y="2490570"/>
            <a:ext cx="3513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用户可以进行增加，删除，修改查询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账单等针对账单的操作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AC5DB9-19FB-DC69-AAC4-B8F114627C47}"/>
              </a:ext>
            </a:extLst>
          </p:cNvPr>
          <p:cNvSpPr txBox="1"/>
          <p:nvPr/>
        </p:nvSpPr>
        <p:spPr>
          <a:xfrm>
            <a:off x="1871279" y="3292539"/>
            <a:ext cx="2917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用数据库实现相关信息的持久化存储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45D0FEF-59A1-4F00-A3CA-462F3E132C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0882" y="774773"/>
            <a:ext cx="2839189" cy="3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757761" y="1217533"/>
            <a:ext cx="636515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·用户可以注册账户，也可以使用现有的账户登录。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用户应该能够创建新的账户，包括填写必要的信息（例如姓名、电子邮件地址、电话号码等）。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应该验证用户提供的电子邮件地址或电话号码的有效性。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应该检查用户提供的用户名是否已被使用，如果是，应该提示用户选择其他用户名。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·用户可以通过用户名和密码进行登录认证。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用户应该能够通过用户名和密码进行登录认证。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应该对用户输入的密码进行加密存储，以确保密码的安全性。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应该记录用户的登录历史，并对异常登录行为进行检测和防范。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·如果用户忘记了密码，应该提供重置密码的选项。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应该提供重置密码的选项，以帮助用户恢复登录权限。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应该验证用户的身份，例如通过发送验证码或者链接到注册邮箱或电话号码。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应该要求用户设置一个新的密码，并且确保新密码符合安全要求。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·应该提供安全措施，例如使用验证码、双因素身份验证等，以保护用户账户的安全性。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·应该提供多种安全措施，例如使用验证码、双因素身份验证、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地址限制等，以保护用户账户的安全性。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应该允许用户自行选择适合自己的安全措施，并提供适当的帮助和提示。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应该实现防止暴力破解、会话劫持等安全机制，以保障用户账户的安全性。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8025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412461" y="1115293"/>
            <a:ext cx="636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记账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·用户可以添加新的账单条目。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应该支持多种类型的账单，例如支出、收入、转账等。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应该根据不同类型的账单提供不同的输入方式和验证规则。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·每个账单条目应该包含日期、金额、类别和备注等基本信息。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用户应该能够编辑和删除已有的账单条目。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应该提供必要的权限控制，例如只有创建该账单条目的用户才能编辑和删除该条目。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用户可以自定义账单条目的类别，以方便查询和统计。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用户可以为每个账单条目上传照片或附件，以提供更多的信息。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06F62-6D62-4289-B400-6C25E265F690}"/>
              </a:ext>
            </a:extLst>
          </p:cNvPr>
          <p:cNvSpPr txBox="1"/>
          <p:nvPr/>
        </p:nvSpPr>
        <p:spPr>
          <a:xfrm>
            <a:off x="1412461" y="3033415"/>
            <a:ext cx="7481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en-US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展示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·应该提供合适的视图，以便用户可以清晰地了解账单信息。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应该使用可视化图表，例如饼状图、柱状图等，以帮助用户更好地了解自己的财务状况。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·应该提供导出和分享功能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应该提供导出和分享功能，以便用户可以将自己的账单信息导出为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等格式，或分享给其他用户进行协作和分析。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应该提供必要的权限控制，设置导出的表的密码。</a:t>
            </a:r>
          </a:p>
        </p:txBody>
      </p:sp>
    </p:spTree>
    <p:extLst>
      <p:ext uri="{BB962C8B-B14F-4D97-AF65-F5344CB8AC3E}">
        <p14:creationId xmlns:p14="http://schemas.microsoft.com/office/powerpoint/2010/main" val="531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4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774788" y="404454"/>
            <a:ext cx="6266852" cy="535346"/>
          </a:xfrm>
        </p:spPr>
        <p:txBody>
          <a:bodyPr>
            <a:normAutofit/>
          </a:bodyPr>
          <a:lstStyle/>
          <a:p>
            <a:r>
              <a:rPr lang="zh-CN" altLang="en-US" sz="1400" b="1" dirty="0">
                <a:solidFill>
                  <a:srgbClr val="314865"/>
                </a:solidFill>
              </a:rPr>
              <a:t>对于需求分析中的用例描述，我们分成五部分</a:t>
            </a:r>
            <a:endParaRPr lang="en-US" sz="14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624" y="2232208"/>
            <a:ext cx="4599044" cy="68428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28D070-7D29-FF09-4F56-758318AEC319}"/>
              </a:ext>
            </a:extLst>
          </p:cNvPr>
          <p:cNvSpPr/>
          <p:nvPr/>
        </p:nvSpPr>
        <p:spPr>
          <a:xfrm>
            <a:off x="7045960" y="4878659"/>
            <a:ext cx="107696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7D5C8-2721-67BA-B803-B3AB24459652}"/>
              </a:ext>
            </a:extLst>
          </p:cNvPr>
          <p:cNvSpPr/>
          <p:nvPr/>
        </p:nvSpPr>
        <p:spPr>
          <a:xfrm>
            <a:off x="0" y="939800"/>
            <a:ext cx="1259840" cy="376428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D9E54F-E2AD-DC47-D14C-DB6A03624D4F}"/>
              </a:ext>
            </a:extLst>
          </p:cNvPr>
          <p:cNvGrpSpPr/>
          <p:nvPr/>
        </p:nvGrpSpPr>
        <p:grpSpPr>
          <a:xfrm>
            <a:off x="0" y="1153075"/>
            <a:ext cx="1259840" cy="2702560"/>
            <a:chOff x="0" y="971734"/>
            <a:chExt cx="1259840" cy="27025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0880AC-C063-E818-1AEC-AAD1C024029C}"/>
                </a:ext>
              </a:extLst>
            </p:cNvPr>
            <p:cNvSpPr/>
            <p:nvPr/>
          </p:nvSpPr>
          <p:spPr>
            <a:xfrm>
              <a:off x="0" y="971734"/>
              <a:ext cx="1259840" cy="675640"/>
            </a:xfrm>
            <a:prstGeom prst="rect">
              <a:avLst/>
            </a:prstGeom>
            <a:solidFill>
              <a:srgbClr val="314865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E82DFB-D3F1-E8C0-402D-29C427FFDD42}"/>
                </a:ext>
              </a:extLst>
            </p:cNvPr>
            <p:cNvSpPr/>
            <p:nvPr/>
          </p:nvSpPr>
          <p:spPr>
            <a:xfrm>
              <a:off x="0" y="164737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FBDDF5-2816-9882-80FF-3F44087A1AA3}"/>
                </a:ext>
              </a:extLst>
            </p:cNvPr>
            <p:cNvSpPr/>
            <p:nvPr/>
          </p:nvSpPr>
          <p:spPr>
            <a:xfrm>
              <a:off x="0" y="232301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AFEEB5-1338-540D-6244-5B21290CC6AC}"/>
                </a:ext>
              </a:extLst>
            </p:cNvPr>
            <p:cNvSpPr/>
            <p:nvPr/>
          </p:nvSpPr>
          <p:spPr>
            <a:xfrm>
              <a:off x="0" y="2998654"/>
              <a:ext cx="1259840" cy="67564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15845C-398F-8380-1909-A7960D3B96F0}"/>
              </a:ext>
            </a:extLst>
          </p:cNvPr>
          <p:cNvSpPr txBox="1"/>
          <p:nvPr/>
        </p:nvSpPr>
        <p:spPr>
          <a:xfrm>
            <a:off x="91440" y="1254760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11A549-94A1-CD88-CFEA-DA7593C1939C}"/>
              </a:ext>
            </a:extLst>
          </p:cNvPr>
          <p:cNvSpPr/>
          <p:nvPr/>
        </p:nvSpPr>
        <p:spPr>
          <a:xfrm>
            <a:off x="8823960" y="4878659"/>
            <a:ext cx="279400" cy="201341"/>
          </a:xfrm>
          <a:prstGeom prst="rect">
            <a:avLst/>
          </a:prstGeom>
          <a:solidFill>
            <a:srgbClr val="152F47"/>
          </a:solid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511685-F911-4B57-AA17-78070427D666}"/>
              </a:ext>
            </a:extLst>
          </p:cNvPr>
          <p:cNvSpPr txBox="1"/>
          <p:nvPr/>
        </p:nvSpPr>
        <p:spPr>
          <a:xfrm>
            <a:off x="1389420" y="939800"/>
            <a:ext cx="63651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·用户可以通过关键词、日期范围、类别等多种方式进行查询。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应该支持多种查询方式，例如关键词查询、日期范围查询、类别查询、标签查询等，以满足用户不同的查询需求。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应该支持同时使用多种查询方式，以进一步提高查询的灵活性和准确性。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·查询结果应该能够清晰地展示账单信息，并且支持导出和打印。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应该提供导出和打印功能，以便用户可以将查询结果导出为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等格式，或打印出来进行备份和分析。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应该支持必要的权限控制，例如只允许特定用户访问和编辑导出的查询结果。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·用户可以保存常用的查询条件，以便下次使用。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应该允许用户保存常用的查询条件，以方便下次使用。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应该支持多个查询条件的保存和管理，以进一步提高查询的效率。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06F62-6D62-4289-B400-6C25E265F690}"/>
              </a:ext>
            </a:extLst>
          </p:cNvPr>
          <p:cNvSpPr txBox="1"/>
          <p:nvPr/>
        </p:nvSpPr>
        <p:spPr>
          <a:xfrm>
            <a:off x="1389420" y="2821940"/>
            <a:ext cx="74817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/>
            <a:r>
              <a:rPr lang="zh-CN" altLang="zh-CN" sz="1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安全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证书加密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协议，以便对数据进行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证书加密。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应该使用可靠的证书颁发机构（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）颁发的证书，以确保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应该配置适当的加密套件，以确保数据在传输过程中的安全性。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应该遵循最佳实践，定期更新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证书。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·应实现数据安全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应该使用加密算法对敏感数据进行加密，以确保数据在存储和传输过程中的安全性。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应该对用户上传的文件进行安全检查，以确保文件不包含恶意代码或病毒。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应该实现数据备份和恢复机制，以防止数据丢失或损坏。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应该定期进行数据备份，并将备份数据存储在安全的位置。</a:t>
            </a:r>
          </a:p>
          <a:p>
            <a:pPr indent="26670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·应实现应用程序安全</a:t>
            </a:r>
          </a:p>
          <a:p>
            <a:pPr indent="400050" algn="just"/>
            <a:r>
              <a:rPr lang="zh-CN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应该进行代码审查和安全测试，以确保应用程序的安全性。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40981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384243" y="2097909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概 要 设 计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31221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DB9597D-55D1-CB1F-C153-3420D8C3A764}"/>
              </a:ext>
            </a:extLst>
          </p:cNvPr>
          <p:cNvSpPr/>
          <p:nvPr/>
        </p:nvSpPr>
        <p:spPr>
          <a:xfrm>
            <a:off x="7035800" y="4878659"/>
            <a:ext cx="1087120" cy="264841"/>
          </a:xfrm>
          <a:prstGeom prst="rect">
            <a:avLst/>
          </a:prstGeom>
          <a:solidFill>
            <a:srgbClr val="314865"/>
          </a:solidFill>
          <a:ln>
            <a:solidFill>
              <a:srgbClr val="31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925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>
            <a:solidFill>
              <a:schemeClr val="bg1"/>
            </a:solidFill>
            <a:latin typeface="造字工房悦黑体验版常规体" pitchFamily="50" charset="-122"/>
            <a:ea typeface="造字工房悦黑体验版常规体" pitchFamily="50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1364</Words>
  <Application>Microsoft Office PowerPoint</Application>
  <PresentationFormat>全屏显示(16:9)</PresentationFormat>
  <Paragraphs>177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 Unicode MS</vt:lpstr>
      <vt:lpstr>黑体</vt:lpstr>
      <vt:lpstr>时尚中黑简体</vt:lpstr>
      <vt:lpstr>微软雅黑</vt:lpstr>
      <vt:lpstr>Arial</vt:lpstr>
      <vt:lpstr>Arial Black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基于我们需要实现的功能，归纳出如右用例图</vt:lpstr>
      <vt:lpstr>基于我们需要的业务流程，归纳出如右活动图</vt:lpstr>
      <vt:lpstr>对于需求分析中的用例描述，我们分成五部分</vt:lpstr>
      <vt:lpstr>对于需求分析中的用例描述，我们分成五部分</vt:lpstr>
      <vt:lpstr>对于需求分析中的用例描述，我们分成五部分</vt:lpstr>
      <vt:lpstr>PowerPoint 演示文稿</vt:lpstr>
      <vt:lpstr>确定原则</vt:lpstr>
      <vt:lpstr>子系统设计</vt:lpstr>
      <vt:lpstr>核心算法设计</vt:lpstr>
      <vt:lpstr>数据库设计</vt:lpstr>
      <vt:lpstr>PowerPoint 演示文稿</vt:lpstr>
      <vt:lpstr>鉴权设计</vt:lpstr>
      <vt:lpstr>鉴权设计</vt:lpstr>
      <vt:lpstr>登录UI</vt:lpstr>
      <vt:lpstr>账单UI</vt:lpstr>
      <vt:lpstr>PowerPoint 演示文稿</vt:lpstr>
      <vt:lpstr>PowerPoint 演示文稿</vt:lpstr>
      <vt:lpstr>测试主体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/>
  <cp:keywords>www.1ppt.com</cp:keywords>
  <dc:description>www.1ppt.com</dc:description>
  <cp:lastModifiedBy/>
  <cp:revision>1</cp:revision>
  <dcterms:created xsi:type="dcterms:W3CDTF">2017-06-05T14:02:11Z</dcterms:created>
  <dcterms:modified xsi:type="dcterms:W3CDTF">2023-03-03T11:04:23Z</dcterms:modified>
</cp:coreProperties>
</file>