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92" y="-96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jpe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6251291" y="2324100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849926" y="6819900"/>
            <a:ext cx="6585858" cy="41719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rgbClr val="f5f5f5"/>
                </a:solidFill>
                <a:latin typeface="KoPubWorldDotum_Pro Medium"/>
                <a:cs typeface="KoPubWorldDotum_Pro Medium"/>
              </a:rPr>
              <a:t>박종원</a:t>
            </a:r>
            <a:r>
              <a:rPr lang="en-US" altLang="ko-KR" sz="2200">
                <a:solidFill>
                  <a:srgbClr val="f5f5f5"/>
                </a:solidFill>
                <a:latin typeface="KoPubWorldDotum_Pro Medium"/>
                <a:cs typeface="KoPubWorldDotum_Pro Medium"/>
              </a:rPr>
              <a:t>,</a:t>
            </a:r>
            <a:r>
              <a:rPr lang="ko-KR" altLang="en-US" sz="2200">
                <a:solidFill>
                  <a:srgbClr val="f5f5f5"/>
                </a:solidFill>
                <a:latin typeface="KoPubWorldDotum_Pro Medium"/>
                <a:cs typeface="KoPubWorldDotum_Pro Medium"/>
              </a:rPr>
              <a:t> 이소영</a:t>
            </a:r>
            <a:r>
              <a:rPr lang="en-US" altLang="ko-KR" sz="2200">
                <a:solidFill>
                  <a:srgbClr val="f5f5f5"/>
                </a:solidFill>
                <a:latin typeface="KoPubWorldDotum_Pro Medium"/>
                <a:cs typeface="KoPubWorldDotum_Pro Medium"/>
              </a:rPr>
              <a:t>,</a:t>
            </a:r>
            <a:r>
              <a:rPr lang="ko-KR" altLang="en-US" sz="2200">
                <a:solidFill>
                  <a:srgbClr val="f5f5f5"/>
                </a:solidFill>
                <a:latin typeface="KoPubWorldDotum_Pro Medium"/>
                <a:cs typeface="KoPubWorldDotum_Pro Medium"/>
              </a:rPr>
              <a:t> 임낙현</a:t>
            </a:r>
            <a:r>
              <a:rPr lang="en-US" altLang="ko-KR" sz="2200">
                <a:solidFill>
                  <a:srgbClr val="f5f5f5"/>
                </a:solidFill>
                <a:latin typeface="KoPubWorldDotum_Pro Medium"/>
                <a:cs typeface="KoPubWorldDotum_Pro Medium"/>
              </a:rPr>
              <a:t>,</a:t>
            </a:r>
            <a:r>
              <a:rPr lang="ko-KR" altLang="en-US" sz="2200">
                <a:solidFill>
                  <a:srgbClr val="f5f5f5"/>
                </a:solidFill>
                <a:latin typeface="KoPubWorldDotum_Pro Medium"/>
                <a:cs typeface="KoPubWorldDotum_Pro Medium"/>
              </a:rPr>
              <a:t> 채지혜</a:t>
            </a:r>
            <a:r>
              <a:rPr lang="en-US" altLang="ko-KR" sz="2200">
                <a:solidFill>
                  <a:srgbClr val="f5f5f5"/>
                </a:solidFill>
                <a:latin typeface="KoPubWorldDotum_Pro Medium"/>
                <a:cs typeface="KoPubWorldDotum_Pro Medium"/>
              </a:rPr>
              <a:t>,</a:t>
            </a:r>
            <a:r>
              <a:rPr lang="ko-KR" altLang="en-US" sz="2200">
                <a:solidFill>
                  <a:srgbClr val="f5f5f5"/>
                </a:solidFill>
                <a:latin typeface="KoPubWorldDotum_Pro Medium"/>
                <a:cs typeface="KoPubWorldDotum_Pro Medium"/>
              </a:rPr>
              <a:t> 하동호</a:t>
            </a:r>
            <a:endParaRPr lang="ko-KR" altLang="en-US" sz="2200">
              <a:solidFill>
                <a:srgbClr val="f5f5f5"/>
              </a:solidFill>
              <a:latin typeface="KoPubWorldDotum_Pro Medium"/>
              <a:cs typeface="KoPubWorldDotum_Pr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4921404" y="3726180"/>
            <a:ext cx="28130808" cy="28346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9000" b="0" i="0" u="none" strike="noStrike" cap="none">
                <a:solidFill>
                  <a:schemeClr val="lt1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코로나19 서울 숙박업체</a:t>
            </a:r>
            <a:endParaRPr lang="ko-KR" sz="9000" b="0" i="0" u="none" strike="noStrike" cap="none">
              <a:solidFill>
                <a:schemeClr val="lt1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9000" b="0" i="0" u="none" strike="noStrike" cap="none">
                <a:solidFill>
                  <a:schemeClr val="lt1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지원</a:t>
            </a:r>
            <a:r>
              <a:rPr lang="ko-KR" altLang="en-US" sz="9000" b="0" i="0" u="none" strike="noStrike" cap="none">
                <a:solidFill>
                  <a:schemeClr val="lt1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 </a:t>
            </a:r>
            <a:r>
              <a:rPr lang="ko-KR" sz="9000">
                <a:solidFill>
                  <a:schemeClr val="lt1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프로젝트 </a:t>
            </a:r>
            <a:endParaRPr lang="ko-KR" sz="9000">
              <a:solidFill>
                <a:schemeClr val="lt1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9926" y="3086100"/>
            <a:ext cx="6585858" cy="42168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rgbClr val="f5f5f5"/>
                </a:solidFill>
                <a:latin typeface="KoPubWorldDotum_Pro Medium"/>
                <a:cs typeface="KoPubWorldDotum_Pro Medium"/>
              </a:rPr>
              <a:t>3</a:t>
            </a:r>
            <a:r>
              <a:rPr lang="ko-KR" altLang="en-US" sz="2200">
                <a:solidFill>
                  <a:srgbClr val="f5f5f5"/>
                </a:solidFill>
                <a:latin typeface="KoPubWorldDotum_Pro Medium"/>
                <a:cs typeface="KoPubWorldDotum_Pro Medium"/>
              </a:rPr>
              <a:t>조 이에러뭐조</a:t>
            </a:r>
            <a:endParaRPr lang="ko-KR" altLang="en-US" sz="2200">
              <a:solidFill>
                <a:srgbClr val="f5f5f5"/>
              </a:solidFill>
              <a:latin typeface="KoPubWorldDotum_Pro Medium"/>
              <a:cs typeface="KoPubWorldDotum_Pro Medium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193838" y="4381500"/>
            <a:ext cx="22673390" cy="13582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8300" b="0" kern="0" spc="-400">
                <a:solidFill>
                  <a:srgbClr val="f5f5f5"/>
                </a:solidFill>
                <a:latin typeface="KoPubWorld돋움체 Bold"/>
                <a:ea typeface="KoPubWorld돋움체 Bold"/>
                <a:cs typeface="KoPubWorldDotum_Pro Bold"/>
              </a:rPr>
              <a:t>데이터 결괏값 그래프</a:t>
            </a:r>
            <a:endParaRPr lang="ko-KR" altLang="en-US" sz="8300" b="0" kern="0" spc="-400">
              <a:solidFill>
                <a:srgbClr val="f5f5f5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2" name=""/>
          <p:cNvGrpSpPr/>
          <p:nvPr/>
        </p:nvGrpSpPr>
        <p:grpSpPr>
          <a:xfrm rot="0">
            <a:off x="7587486" y="3383614"/>
            <a:ext cx="3128514" cy="693086"/>
            <a:chOff x="7587486" y="3078814"/>
            <a:chExt cx="3128514" cy="693086"/>
          </a:xfrm>
        </p:grpSpPr>
        <p:grpSp>
          <p:nvGrpSpPr>
            <p:cNvPr id="1001" name="그룹 1001"/>
            <p:cNvGrpSpPr/>
            <p:nvPr/>
          </p:nvGrpSpPr>
          <p:grpSpPr>
            <a:xfrm rot="0">
              <a:off x="8149797" y="3078814"/>
              <a:ext cx="1986120" cy="693086"/>
              <a:chOff x="8149797" y="3044198"/>
              <a:chExt cx="1986120" cy="69308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 rot="21120000">
                <a:off x="8149797" y="3044198"/>
                <a:ext cx="1986120" cy="693086"/>
              </a:xfrm>
              <a:prstGeom prst="rect">
                <a:avLst/>
              </a:prstGeom>
            </p:spPr>
          </p:pic>
        </p:grpSp>
        <p:sp>
          <p:nvSpPr>
            <p:cNvPr id="7" name="Object 7"/>
            <p:cNvSpPr txBox="1"/>
            <p:nvPr/>
          </p:nvSpPr>
          <p:spPr>
            <a:xfrm rot="21120000">
              <a:off x="7587486" y="3230880"/>
              <a:ext cx="3128514" cy="4533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2400" b="1" kern="0" spc="-100">
                  <a:solidFill>
                    <a:srgbClr val="f5f5f5"/>
                  </a:solidFill>
                  <a:latin typeface="KoPubWorldDotum_Pro Bold"/>
                  <a:cs typeface="KoPubWorldDotum_Pro Bold"/>
                </a:rPr>
                <a:t>CHAPTER.</a:t>
              </a:r>
              <a:r>
                <a:rPr lang="en-US" altLang="ko-KR" sz="2400" b="1" kern="0" spc="-100">
                  <a:solidFill>
                    <a:srgbClr val="f5f5f5"/>
                  </a:solidFill>
                  <a:latin typeface="KoPubWorldDotum_Pro Bold"/>
                  <a:cs typeface="KoPubWorldDotum_Pro Bold"/>
                </a:rPr>
                <a:t>3</a:t>
              </a:r>
              <a:endParaRPr lang="en-US" altLang="ko-KR" sz="2400" b="1" kern="0" spc="-100">
                <a:solidFill>
                  <a:srgbClr val="f5f5f5"/>
                </a:solidFill>
                <a:latin typeface="KoPubWorldDotum_Pro Bold"/>
                <a:cs typeface="KoPubWorldDotum_Pro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14285" y="557846"/>
            <a:ext cx="8457144" cy="4498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03.</a:t>
            </a:r>
            <a:r>
              <a:rPr lang="ko-KR" altLang="en-US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 데이터 결괏값 데이트</a:t>
            </a:r>
            <a:endParaRPr lang="ko-KR" altLang="en-US" sz="2400" b="1" kern="0" spc="6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33333" y="1156587"/>
            <a:ext cx="19352380" cy="47085"/>
            <a:chOff x="-533333" y="1156587"/>
            <a:chExt cx="19352380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33333" y="1156587"/>
              <a:ext cx="19352380" cy="4708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877800" y="8869680"/>
            <a:ext cx="6096000" cy="853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2019</a:t>
            </a:r>
            <a:r>
              <a:rPr lang="ko-KR" altLang="en-US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년도에 비해 </a:t>
            </a:r>
            <a:r>
              <a:rPr lang="en-US" altLang="ko-KR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2020</a:t>
            </a:r>
            <a:r>
              <a:rPr lang="ko-KR" altLang="en-US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년도의 야간이동</a:t>
            </a:r>
            <a:endParaRPr lang="ko-KR" altLang="en-US" sz="25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  <a:p>
            <a:pPr lvl="0">
              <a:defRPr/>
            </a:pPr>
            <a:r>
              <a:rPr lang="ko-KR" altLang="en-US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감소가 두드러짐</a:t>
            </a:r>
            <a:endParaRPr lang="ko-KR" altLang="en-US" sz="25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6" name="그룹 1002"/>
          <p:cNvGrpSpPr/>
          <p:nvPr/>
        </p:nvGrpSpPr>
        <p:grpSpPr>
          <a:xfrm rot="0">
            <a:off x="1132543" y="2396552"/>
            <a:ext cx="10917512" cy="7166547"/>
            <a:chOff x="2378461" y="4722476"/>
            <a:chExt cx="3347853" cy="2034779"/>
          </a:xfrm>
        </p:grpSpPr>
        <p:pic>
          <p:nvPicPr>
            <p:cNvPr id="1007" name="Object 7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378461" y="4722476"/>
              <a:ext cx="3347853" cy="2034779"/>
            </a:xfrm>
            <a:prstGeom prst="rect">
              <a:avLst/>
            </a:prstGeom>
          </p:spPr>
        </p:pic>
      </p:grpSp>
      <p:sp>
        <p:nvSpPr>
          <p:cNvPr id="1011" name="Object 10"/>
          <p:cNvSpPr txBox="1"/>
          <p:nvPr/>
        </p:nvSpPr>
        <p:spPr>
          <a:xfrm>
            <a:off x="762000" y="1478280"/>
            <a:ext cx="7086600" cy="5772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2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서울시 야간이동 그래프</a:t>
            </a:r>
            <a:endParaRPr lang="ko-KR" altLang="en-US" sz="32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sp>
        <p:nvSpPr>
          <p:cNvPr id="1013" name=""/>
          <p:cNvSpPr/>
          <p:nvPr/>
        </p:nvSpPr>
        <p:spPr>
          <a:xfrm>
            <a:off x="9525000" y="4457700"/>
            <a:ext cx="3352799" cy="3429000"/>
          </a:xfrm>
          <a:prstGeom prst="ellipse">
            <a:avLst/>
          </a:prstGeom>
          <a:solidFill>
            <a:srgbClr val="ff0000">
              <a:alpha val="0"/>
            </a:srgbClr>
          </a:solidFill>
          <a:ln w="889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14285" y="557846"/>
            <a:ext cx="8457144" cy="4498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03.</a:t>
            </a:r>
            <a:r>
              <a:rPr lang="ko-KR" altLang="en-US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 데이터 결괏값 그래프</a:t>
            </a:r>
            <a:endParaRPr lang="ko-KR" altLang="en-US" sz="2400" b="1" kern="0" spc="6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33333" y="1156587"/>
            <a:ext cx="19352380" cy="47085"/>
            <a:chOff x="-533333" y="1156587"/>
            <a:chExt cx="19352380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33333" y="1156587"/>
              <a:ext cx="19352380" cy="4708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344400" y="8898255"/>
            <a:ext cx="6096000" cy="853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2019</a:t>
            </a:r>
            <a:r>
              <a:rPr lang="ko-KR" altLang="en-US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년도에 비해 </a:t>
            </a:r>
            <a:r>
              <a:rPr lang="en-US" altLang="ko-KR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2020</a:t>
            </a:r>
            <a:r>
              <a:rPr lang="ko-KR" altLang="en-US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년도의 숙박업</a:t>
            </a:r>
            <a:endParaRPr lang="ko-KR" altLang="en-US" sz="25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  <a:p>
            <a:pPr lvl="0">
              <a:defRPr/>
            </a:pPr>
            <a:r>
              <a:rPr lang="ko-KR" altLang="en-US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이용자 수의 감소가 두드러짐</a:t>
            </a:r>
            <a:endParaRPr lang="ko-KR" altLang="en-US" sz="25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6" name="그룹 1002"/>
          <p:cNvGrpSpPr/>
          <p:nvPr/>
        </p:nvGrpSpPr>
        <p:grpSpPr>
          <a:xfrm rot="0">
            <a:off x="1132543" y="2420117"/>
            <a:ext cx="10917512" cy="7119414"/>
            <a:chOff x="2378461" y="4729167"/>
            <a:chExt cx="3347853" cy="2021397"/>
          </a:xfrm>
        </p:grpSpPr>
        <p:pic>
          <p:nvPicPr>
            <p:cNvPr id="1007" name="Object 7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378461" y="4729167"/>
              <a:ext cx="3347853" cy="2021397"/>
            </a:xfrm>
            <a:prstGeom prst="rect">
              <a:avLst/>
            </a:prstGeom>
          </p:spPr>
        </p:pic>
      </p:grpSp>
      <p:sp>
        <p:nvSpPr>
          <p:cNvPr id="1011" name="Object 10"/>
          <p:cNvSpPr txBox="1"/>
          <p:nvPr/>
        </p:nvSpPr>
        <p:spPr>
          <a:xfrm>
            <a:off x="762000" y="1478280"/>
            <a:ext cx="7086600" cy="5772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2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서울시 구별 숙박업 이용자 수 그래프</a:t>
            </a:r>
            <a:endParaRPr lang="ko-KR" altLang="en-US" sz="32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sp>
        <p:nvSpPr>
          <p:cNvPr id="1016" name=""/>
          <p:cNvSpPr/>
          <p:nvPr/>
        </p:nvSpPr>
        <p:spPr>
          <a:xfrm>
            <a:off x="9296400" y="4305300"/>
            <a:ext cx="3352799" cy="3429000"/>
          </a:xfrm>
          <a:prstGeom prst="ellipse">
            <a:avLst/>
          </a:prstGeom>
          <a:solidFill>
            <a:srgbClr val="ff0000">
              <a:alpha val="0"/>
            </a:srgbClr>
          </a:solidFill>
          <a:ln w="889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193838" y="4381500"/>
            <a:ext cx="22673390" cy="13582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8300" b="0" kern="0" spc="-400">
                <a:solidFill>
                  <a:srgbClr val="f5f5f5"/>
                </a:solidFill>
                <a:latin typeface="KoPubWorld돋움체 Bold"/>
                <a:ea typeface="KoPubWorld돋움체 Bold"/>
                <a:cs typeface="KoPubWorldDotum_Pro Bold"/>
              </a:rPr>
              <a:t>ERD </a:t>
            </a:r>
            <a:r>
              <a:rPr lang="ko-KR" altLang="en-US" sz="8300" b="0" kern="0" spc="-400">
                <a:solidFill>
                  <a:srgbClr val="f5f5f5"/>
                </a:solidFill>
                <a:latin typeface="KoPubWorld돋움체 Bold"/>
                <a:ea typeface="KoPubWorld돋움체 Bold"/>
                <a:cs typeface="KoPubWorldDotum_Pro Bold"/>
              </a:rPr>
              <a:t>전후비교</a:t>
            </a:r>
            <a:endParaRPr lang="ko-KR" altLang="en-US" sz="8300" b="0" kern="0" spc="-400">
              <a:solidFill>
                <a:srgbClr val="f5f5f5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2" name=""/>
          <p:cNvGrpSpPr/>
          <p:nvPr/>
        </p:nvGrpSpPr>
        <p:grpSpPr>
          <a:xfrm rot="0">
            <a:off x="7587486" y="3383614"/>
            <a:ext cx="3128514" cy="693086"/>
            <a:chOff x="7587486" y="3078814"/>
            <a:chExt cx="3128514" cy="693086"/>
          </a:xfrm>
        </p:grpSpPr>
        <p:grpSp>
          <p:nvGrpSpPr>
            <p:cNvPr id="1001" name="그룹 1001"/>
            <p:cNvGrpSpPr/>
            <p:nvPr/>
          </p:nvGrpSpPr>
          <p:grpSpPr>
            <a:xfrm rot="0">
              <a:off x="8149797" y="3078814"/>
              <a:ext cx="1986120" cy="693086"/>
              <a:chOff x="8149797" y="3044198"/>
              <a:chExt cx="1986120" cy="69308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 rot="21120000">
                <a:off x="8149797" y="3044198"/>
                <a:ext cx="1986120" cy="693086"/>
              </a:xfrm>
              <a:prstGeom prst="rect">
                <a:avLst/>
              </a:prstGeom>
            </p:spPr>
          </p:pic>
        </p:grpSp>
        <p:sp>
          <p:nvSpPr>
            <p:cNvPr id="7" name="Object 7"/>
            <p:cNvSpPr txBox="1"/>
            <p:nvPr/>
          </p:nvSpPr>
          <p:spPr>
            <a:xfrm rot="21120000">
              <a:off x="7587486" y="3230880"/>
              <a:ext cx="3128514" cy="4533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2400" b="1" kern="0" spc="-100">
                  <a:solidFill>
                    <a:srgbClr val="f5f5f5"/>
                  </a:solidFill>
                  <a:latin typeface="KoPubWorldDotum_Pro Bold"/>
                  <a:cs typeface="KoPubWorldDotum_Pro Bold"/>
                </a:rPr>
                <a:t>CHAPTER.</a:t>
              </a:r>
              <a:r>
                <a:rPr lang="en-US" altLang="ko-KR" sz="2400" b="1" kern="0" spc="-100">
                  <a:solidFill>
                    <a:srgbClr val="f5f5f5"/>
                  </a:solidFill>
                  <a:latin typeface="KoPubWorldDotum_Pro Bold"/>
                  <a:cs typeface="KoPubWorldDotum_Pro Bold"/>
                </a:rPr>
                <a:t>4</a:t>
              </a:r>
              <a:endParaRPr lang="en-US" altLang="ko-KR" sz="2400" b="1" kern="0" spc="-100">
                <a:solidFill>
                  <a:srgbClr val="f5f5f5"/>
                </a:solidFill>
                <a:latin typeface="KoPubWorldDotum_Pro Bold"/>
                <a:cs typeface="KoPubWorldDotum_Pro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14285" y="557846"/>
            <a:ext cx="8457144" cy="4498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04.</a:t>
            </a:r>
            <a:r>
              <a:rPr lang="ko-KR" altLang="en-US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 </a:t>
            </a:r>
            <a:r>
              <a:rPr lang="en-US" altLang="ko-KR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ERD </a:t>
            </a:r>
            <a:r>
              <a:rPr lang="ko-KR" altLang="en-US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전후 비교</a:t>
            </a:r>
            <a:endParaRPr lang="ko-KR" altLang="en-US" sz="2400" b="1" kern="0" spc="6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33333" y="1156587"/>
            <a:ext cx="19352380" cy="47085"/>
            <a:chOff x="-533333" y="1156587"/>
            <a:chExt cx="19352380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33333" y="1156587"/>
              <a:ext cx="19352380" cy="47085"/>
            </a:xfrm>
            <a:prstGeom prst="rect">
              <a:avLst/>
            </a:prstGeom>
          </p:spPr>
        </p:pic>
      </p:grpSp>
      <p:grpSp>
        <p:nvGrpSpPr>
          <p:cNvPr id="1006" name="그룹 1002"/>
          <p:cNvGrpSpPr/>
          <p:nvPr/>
        </p:nvGrpSpPr>
        <p:grpSpPr>
          <a:xfrm rot="0">
            <a:off x="533400" y="2705101"/>
            <a:ext cx="6172199" cy="5410200"/>
            <a:chOff x="2264834" y="4741939"/>
            <a:chExt cx="3832142" cy="1995853"/>
          </a:xfrm>
        </p:grpSpPr>
        <p:pic>
          <p:nvPicPr>
            <p:cNvPr id="1007" name="Object 7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64834" y="4741939"/>
              <a:ext cx="3832142" cy="1995853"/>
            </a:xfrm>
            <a:prstGeom prst="rect">
              <a:avLst/>
            </a:prstGeom>
          </p:spPr>
        </p:pic>
      </p:grpSp>
      <p:sp>
        <p:nvSpPr>
          <p:cNvPr id="1011" name="Object 10"/>
          <p:cNvSpPr txBox="1"/>
          <p:nvPr/>
        </p:nvSpPr>
        <p:spPr>
          <a:xfrm>
            <a:off x="-1143000" y="1746885"/>
            <a:ext cx="3657600" cy="5772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altLang="en-US" sz="32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전</a:t>
            </a:r>
            <a:endParaRPr lang="ko-KR" altLang="en-US" sz="32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sp>
        <p:nvSpPr>
          <p:cNvPr id="1013" name="Object 10"/>
          <p:cNvSpPr txBox="1"/>
          <p:nvPr/>
        </p:nvSpPr>
        <p:spPr>
          <a:xfrm>
            <a:off x="6096000" y="1746885"/>
            <a:ext cx="3657600" cy="5772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altLang="en-US" sz="32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후</a:t>
            </a:r>
            <a:endParaRPr lang="ko-KR" altLang="en-US" sz="32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14" name="그룹 1002"/>
          <p:cNvGrpSpPr/>
          <p:nvPr/>
        </p:nvGrpSpPr>
        <p:grpSpPr>
          <a:xfrm rot="0">
            <a:off x="7543800" y="2722566"/>
            <a:ext cx="10134599" cy="5545133"/>
            <a:chOff x="2063142" y="5168009"/>
            <a:chExt cx="3832141" cy="1016397"/>
          </a:xfrm>
        </p:grpSpPr>
        <p:pic>
          <p:nvPicPr>
            <p:cNvPr id="1015" name="Object 7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063142" y="5168009"/>
              <a:ext cx="3832141" cy="101639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193838" y="4381500"/>
            <a:ext cx="22673390" cy="13582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8300" b="0" kern="0" spc="-400">
                <a:solidFill>
                  <a:srgbClr val="f5f5f5"/>
                </a:solidFill>
                <a:latin typeface="KoPubWorld돋움체 Bold"/>
                <a:ea typeface="KoPubWorld돋움체 Bold"/>
                <a:cs typeface="KoPubWorldDotum_Pro Bold"/>
              </a:rPr>
              <a:t>프로젝트 예상결과 </a:t>
            </a:r>
            <a:r>
              <a:rPr lang="en-US" altLang="ko-KR" sz="8300" b="0" kern="0" spc="-400">
                <a:solidFill>
                  <a:srgbClr val="f5f5f5"/>
                </a:solidFill>
                <a:latin typeface="KoPubWorld돋움체 Bold"/>
                <a:ea typeface="KoPubWorld돋움체 Bold"/>
                <a:cs typeface="KoPubWorldDotum_Pro Bold"/>
              </a:rPr>
              <a:t>&amp;</a:t>
            </a:r>
            <a:r>
              <a:rPr lang="ko-KR" altLang="en-US" sz="8300" b="0" kern="0" spc="-400">
                <a:solidFill>
                  <a:srgbClr val="f5f5f5"/>
                </a:solidFill>
                <a:latin typeface="KoPubWorld돋움체 Bold"/>
                <a:ea typeface="KoPubWorld돋움체 Bold"/>
                <a:cs typeface="KoPubWorldDotum_Pro Bold"/>
              </a:rPr>
              <a:t> 기대효과</a:t>
            </a:r>
            <a:endParaRPr lang="ko-KR" altLang="en-US" sz="8300" b="0" kern="0" spc="-400">
              <a:solidFill>
                <a:srgbClr val="f5f5f5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2" name=""/>
          <p:cNvGrpSpPr/>
          <p:nvPr/>
        </p:nvGrpSpPr>
        <p:grpSpPr>
          <a:xfrm rot="0">
            <a:off x="7587486" y="3383614"/>
            <a:ext cx="3128514" cy="693086"/>
            <a:chOff x="7587486" y="3078814"/>
            <a:chExt cx="3128514" cy="693086"/>
          </a:xfrm>
        </p:grpSpPr>
        <p:grpSp>
          <p:nvGrpSpPr>
            <p:cNvPr id="1001" name="그룹 1001"/>
            <p:cNvGrpSpPr/>
            <p:nvPr/>
          </p:nvGrpSpPr>
          <p:grpSpPr>
            <a:xfrm rot="0">
              <a:off x="8149797" y="3078814"/>
              <a:ext cx="1986120" cy="693086"/>
              <a:chOff x="8149797" y="3044198"/>
              <a:chExt cx="1986120" cy="69308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 rot="21120000">
                <a:off x="8149797" y="3044198"/>
                <a:ext cx="1986120" cy="693086"/>
              </a:xfrm>
              <a:prstGeom prst="rect">
                <a:avLst/>
              </a:prstGeom>
            </p:spPr>
          </p:pic>
        </p:grpSp>
        <p:sp>
          <p:nvSpPr>
            <p:cNvPr id="7" name="Object 7"/>
            <p:cNvSpPr txBox="1"/>
            <p:nvPr/>
          </p:nvSpPr>
          <p:spPr>
            <a:xfrm rot="21120000">
              <a:off x="7587486" y="3230880"/>
              <a:ext cx="3128514" cy="4533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2400" b="1" kern="0" spc="-100">
                  <a:solidFill>
                    <a:srgbClr val="f5f5f5"/>
                  </a:solidFill>
                  <a:latin typeface="KoPubWorldDotum_Pro Bold"/>
                  <a:cs typeface="KoPubWorldDotum_Pro Bold"/>
                </a:rPr>
                <a:t>CHAPTER.</a:t>
              </a:r>
              <a:r>
                <a:rPr lang="en-US" altLang="ko-KR" sz="2400" b="1" kern="0" spc="-100">
                  <a:solidFill>
                    <a:srgbClr val="f5f5f5"/>
                  </a:solidFill>
                  <a:latin typeface="KoPubWorldDotum_Pro Bold"/>
                  <a:cs typeface="KoPubWorldDotum_Pro Bold"/>
                </a:rPr>
                <a:t>5</a:t>
              </a:r>
              <a:endParaRPr lang="en-US" altLang="ko-KR" sz="2400" b="1" kern="0" spc="-100">
                <a:solidFill>
                  <a:srgbClr val="f5f5f5"/>
                </a:solidFill>
                <a:latin typeface="KoPubWorldDotum_Pro Bold"/>
                <a:cs typeface="KoPubWorldDotum_Pro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14285" y="557846"/>
            <a:ext cx="8457144" cy="4498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05.</a:t>
            </a:r>
            <a:r>
              <a:rPr lang="ko-KR" altLang="en-US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 예상결과  </a:t>
            </a:r>
            <a:r>
              <a:rPr lang="en-US" altLang="ko-KR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&amp;</a:t>
            </a:r>
            <a:r>
              <a:rPr lang="ko-KR" altLang="en-US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 기대효과</a:t>
            </a:r>
            <a:endParaRPr lang="ko-KR" altLang="en-US" sz="2400" b="1" kern="0" spc="6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33333" y="1156587"/>
            <a:ext cx="19352380" cy="47085"/>
            <a:chOff x="-533333" y="1156587"/>
            <a:chExt cx="19352380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33333" y="1156587"/>
              <a:ext cx="19352380" cy="47085"/>
            </a:xfrm>
            <a:prstGeom prst="rect">
              <a:avLst/>
            </a:prstGeom>
          </p:spPr>
        </p:pic>
      </p:grpSp>
      <p:grpSp>
        <p:nvGrpSpPr>
          <p:cNvPr id="1004" name=""/>
          <p:cNvGrpSpPr/>
          <p:nvPr/>
        </p:nvGrpSpPr>
        <p:grpSpPr>
          <a:xfrm rot="0">
            <a:off x="914400" y="5600700"/>
            <a:ext cx="15961944" cy="3251835"/>
            <a:chOff x="914400" y="1804035"/>
            <a:chExt cx="15961944" cy="3251835"/>
          </a:xfrm>
        </p:grpSpPr>
        <p:sp>
          <p:nvSpPr>
            <p:cNvPr id="2" name="Object 2"/>
            <p:cNvSpPr txBox="1"/>
            <p:nvPr/>
          </p:nvSpPr>
          <p:spPr>
            <a:xfrm>
              <a:off x="914400" y="2830830"/>
              <a:ext cx="14020800" cy="222504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182563" marR="0" lvl="0" indent="-18256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497d"/>
                </a:buClr>
                <a:buSzPct val="25000"/>
                <a:buFont typeface="Noto Sans Symbols"/>
                <a:buChar char="▪"/>
                <a:defRPr/>
              </a:pPr>
              <a:r>
                <a:rPr lang="ko-KR" sz="3500" b="1" i="0" u="none" strike="noStrike" cap="none">
                  <a:solidFill>
                    <a:srgbClr val="6667ab"/>
                  </a:solidFill>
                  <a:latin typeface="KoPubWorld돋움체 Bold"/>
                  <a:ea typeface="KoPubWorld돋움체 Bold"/>
                  <a:cs typeface="Arial"/>
                  <a:sym typeface="Arial"/>
                </a:rPr>
                <a:t>관광업계를 살리기 위해 관광 업계 중</a:t>
              </a:r>
              <a:r>
                <a:rPr lang="ko-KR" sz="3500" b="1">
                  <a:solidFill>
                    <a:srgbClr val="6667ab"/>
                  </a:solidFill>
                  <a:latin typeface="KoPubWorld돋움체 Bold"/>
                  <a:ea typeface="KoPubWorld돋움체 Bold"/>
                  <a:cs typeface="Arial"/>
                  <a:sym typeface="Arial"/>
                </a:rPr>
                <a:t> 호텔업종의 현황 파악을 통해 서울시 내 구별로 차등 지원을 하여 호텔 업계 부양을 도모함 </a:t>
              </a:r>
              <a:endParaRPr lang="ko-KR" sz="3500" b="1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endParaRPr>
            </a:p>
            <a:p>
              <a:pPr marL="182563" marR="0" lvl="0" indent="-18256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497d"/>
                </a:buClr>
                <a:buSzPct val="25000"/>
                <a:buFont typeface="Noto Sans Symbols"/>
                <a:buChar char="▪"/>
                <a:defRPr/>
              </a:pPr>
              <a:endParaRPr lang="ko-KR" sz="3500" b="1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endParaRPr>
            </a:p>
            <a:p>
              <a:pPr marL="182563" marR="0" lvl="0" indent="-18256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497d"/>
                </a:buClr>
                <a:buSzPct val="25000"/>
                <a:buFont typeface="Noto Sans Symbols"/>
                <a:buChar char="▪"/>
                <a:defRPr/>
              </a:pPr>
              <a:r>
                <a:rPr lang="ko-KR" altLang="en-US" sz="3500" b="1">
                  <a:solidFill>
                    <a:srgbClr val="6667ab"/>
                  </a:solidFill>
                  <a:latin typeface="KoPubWorld돋움체 Bold"/>
                  <a:ea typeface="KoPubWorld돋움체 Bold"/>
                  <a:cs typeface="Arial"/>
                  <a:sym typeface="Arial"/>
                </a:rPr>
                <a:t>피해가 많았던 자치구의 숙박업체에 </a:t>
              </a:r>
              <a:r>
                <a:rPr lang="ko-KR" altLang="en-US" sz="3500" b="1">
                  <a:solidFill>
                    <a:srgbClr val="ff0000"/>
                  </a:solidFill>
                  <a:latin typeface="KoPubWorld돋움체 Bold"/>
                  <a:ea typeface="KoPubWorld돋움체 Bold"/>
                  <a:cs typeface="Arial"/>
                  <a:sym typeface="Arial"/>
                </a:rPr>
                <a:t>균형 있는 지원</a:t>
              </a:r>
              <a:r>
                <a:rPr lang="ko-KR" altLang="en-US" sz="3500" b="1">
                  <a:solidFill>
                    <a:srgbClr val="6667ab"/>
                  </a:solidFill>
                  <a:latin typeface="KoPubWorld돋움체 Bold"/>
                  <a:ea typeface="KoPubWorld돋움체 Bold"/>
                  <a:cs typeface="Arial"/>
                  <a:sym typeface="Arial"/>
                </a:rPr>
                <a:t>할 수 있음</a:t>
              </a:r>
              <a:endParaRPr lang="ko-KR" altLang="en-US" sz="3500" b="1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219200" y="1804035"/>
              <a:ext cx="15657144" cy="8248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4800" b="0" kern="0" spc="-200">
                  <a:solidFill>
                    <a:srgbClr val="6667ab"/>
                  </a:solidFill>
                  <a:latin typeface="KoPubWorld돋움체 Bold"/>
                  <a:ea typeface="KoPubWorld돋움체 Bold"/>
                  <a:cs typeface="KoPubWorldDotum_Pro Bold"/>
                </a:rPr>
                <a:t>기대효과</a:t>
              </a:r>
              <a:endParaRPr lang="ko-KR" altLang="en-US" sz="4800" b="0" kern="0" spc="-2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endParaRPr>
            </a:p>
          </p:txBody>
        </p:sp>
      </p:grpSp>
      <p:grpSp>
        <p:nvGrpSpPr>
          <p:cNvPr id="1005" name=""/>
          <p:cNvGrpSpPr/>
          <p:nvPr/>
        </p:nvGrpSpPr>
        <p:grpSpPr>
          <a:xfrm rot="0">
            <a:off x="1066800" y="1927860"/>
            <a:ext cx="15961944" cy="2301240"/>
            <a:chOff x="914400" y="1804035"/>
            <a:chExt cx="15961944" cy="2301240"/>
          </a:xfrm>
        </p:grpSpPr>
        <p:sp>
          <p:nvSpPr>
            <p:cNvPr id="1006" name="Object 2"/>
            <p:cNvSpPr txBox="1"/>
            <p:nvPr/>
          </p:nvSpPr>
          <p:spPr>
            <a:xfrm>
              <a:off x="914400" y="2947035"/>
              <a:ext cx="14020800" cy="115824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182563" marR="0" lvl="0" indent="-18256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497d"/>
                </a:buClr>
                <a:buSzPct val="25000"/>
                <a:buFont typeface="Noto Sans Symbols"/>
                <a:buChar char="▪"/>
                <a:defRPr/>
              </a:pPr>
              <a:r>
                <a:rPr lang="en-US" altLang="ko-KR" sz="3500" b="1" i="0" u="none" strike="noStrike" cap="none">
                  <a:solidFill>
                    <a:srgbClr val="6667ab"/>
                  </a:solidFill>
                  <a:latin typeface="KoPubWorld돋움체 Bold"/>
                  <a:ea typeface="KoPubWorld돋움체 Bold"/>
                  <a:cs typeface="Arial"/>
                  <a:sym typeface="Arial"/>
                </a:rPr>
                <a:t>2019</a:t>
              </a:r>
              <a:r>
                <a:rPr lang="ko-KR" altLang="en-US" sz="3500" b="1" i="0" u="none" strike="noStrike" cap="none">
                  <a:solidFill>
                    <a:srgbClr val="6667ab"/>
                  </a:solidFill>
                  <a:latin typeface="KoPubWorld돋움체 Bold"/>
                  <a:ea typeface="KoPubWorld돋움체 Bold"/>
                  <a:cs typeface="Arial"/>
                  <a:sym typeface="Arial"/>
                </a:rPr>
                <a:t>년에서 </a:t>
              </a:r>
              <a:r>
                <a:rPr lang="en-US" altLang="ko-KR" sz="3500" b="1" i="0" u="none" strike="noStrike" cap="none">
                  <a:solidFill>
                    <a:srgbClr val="6667ab"/>
                  </a:solidFill>
                  <a:latin typeface="KoPubWorld돋움체 Bold"/>
                  <a:ea typeface="KoPubWorld돋움체 Bold"/>
                  <a:cs typeface="Arial"/>
                  <a:sym typeface="Arial"/>
                </a:rPr>
                <a:t>2020</a:t>
              </a:r>
              <a:r>
                <a:rPr lang="ko-KR" altLang="en-US" sz="3500" b="1" i="0" u="none" strike="noStrike" cap="none">
                  <a:solidFill>
                    <a:srgbClr val="6667ab"/>
                  </a:solidFill>
                  <a:latin typeface="KoPubWorld돋움체 Bold"/>
                  <a:ea typeface="KoPubWorld돋움체 Bold"/>
                  <a:cs typeface="Arial"/>
                  <a:sym typeface="Arial"/>
                </a:rPr>
                <a:t>년으로 가면서 코로나의 심각성 증대와 장기화로 인해 숙박업계의 매출 감소가 예상됨</a:t>
              </a:r>
              <a:endParaRPr lang="ko-KR" altLang="en-US" sz="3500" b="1" i="0" u="none" strike="noStrike" cap="none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endParaRPr>
            </a:p>
          </p:txBody>
        </p:sp>
        <p:sp>
          <p:nvSpPr>
            <p:cNvPr id="1007" name="Object 10"/>
            <p:cNvSpPr txBox="1"/>
            <p:nvPr/>
          </p:nvSpPr>
          <p:spPr>
            <a:xfrm>
              <a:off x="1219200" y="1804035"/>
              <a:ext cx="15657144" cy="8248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4800" b="0" kern="0" spc="-200">
                  <a:solidFill>
                    <a:srgbClr val="6667ab"/>
                  </a:solidFill>
                  <a:latin typeface="KoPubWorld돋움체 Bold"/>
                  <a:ea typeface="KoPubWorld돋움체 Bold"/>
                  <a:cs typeface="KoPubWorldDotum_Pro Bold"/>
                </a:rPr>
                <a:t>예상결과</a:t>
              </a:r>
              <a:endParaRPr lang="ko-KR" altLang="en-US" sz="4800" b="0" kern="0" spc="-2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0">
    <p:bg>
      <p:bgPr shadeToTitle="0"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5124" y="2718435"/>
            <a:ext cx="11225276" cy="5320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sz="34300">
                <a:solidFill>
                  <a:srgbClr val="f5f5f5"/>
                </a:solidFill>
                <a:latin typeface="Bebas"/>
                <a:cs typeface="Bebas"/>
              </a:rPr>
              <a:t>Q</a:t>
            </a:r>
            <a:r>
              <a:rPr lang="en-US" sz="16600">
                <a:solidFill>
                  <a:srgbClr val="f5f5f5"/>
                </a:solidFill>
                <a:latin typeface="Bebas"/>
                <a:cs typeface="Bebas"/>
              </a:rPr>
              <a:t>&amp;</a:t>
            </a:r>
            <a:r>
              <a:rPr lang="en-US" sz="34300">
                <a:solidFill>
                  <a:srgbClr val="f5f5f5"/>
                </a:solidFill>
                <a:latin typeface="Bebas"/>
                <a:cs typeface="Bebas"/>
              </a:rPr>
              <a:t>A</a:t>
            </a:r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4914285" y="557846"/>
            <a:ext cx="8457144" cy="4498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2400" b="1" kern="0" spc="600">
                <a:solidFill>
                  <a:srgbClr val="f5f5f5"/>
                </a:solidFill>
                <a:latin typeface="KoPubWorldDotum_Pro Bold"/>
                <a:cs typeface="KoPubWorldDotum_Pro Bold"/>
              </a:rPr>
              <a:t>Q&amp;A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33333" y="1156587"/>
            <a:ext cx="19352380" cy="47085"/>
            <a:chOff x="-533333" y="1156587"/>
            <a:chExt cx="19352380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533333" y="1156587"/>
              <a:ext cx="19352380" cy="470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285" y="557846"/>
            <a:ext cx="8457144" cy="4498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2400" b="1" kern="0" spc="600">
                <a:solidFill>
                  <a:srgbClr val="6667ab"/>
                </a:solidFill>
                <a:latin typeface="KoPubWorldDotum_Pro Bold"/>
                <a:cs typeface="KoPubWorldDotum_Pro Bold"/>
              </a:rPr>
              <a:t>CONTENTS INDEX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33333" y="1156587"/>
            <a:ext cx="19352380" cy="47085"/>
            <a:chOff x="-533333" y="1156587"/>
            <a:chExt cx="19352380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533333" y="1156587"/>
              <a:ext cx="19352380" cy="4708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203326" y="3288030"/>
            <a:ext cx="6055474" cy="4663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01. 프로젝트 추진 개요</a:t>
            </a:r>
            <a:endParaRPr lang="ko-KR" sz="3000">
              <a:solidFill>
                <a:srgbClr val="999597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>
              <a:solidFill>
                <a:srgbClr val="999597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02. 프로젝트 구축 </a:t>
            </a:r>
            <a:r>
              <a:rPr lang="ko-KR" altLang="en-US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과정</a:t>
            </a:r>
            <a:endParaRPr lang="ko-KR" altLang="en-US" sz="3000">
              <a:solidFill>
                <a:srgbClr val="999597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>
              <a:solidFill>
                <a:srgbClr val="999597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03. </a:t>
            </a:r>
            <a:r>
              <a:rPr lang="ko-KR" altLang="en-US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데이터 결괏값 그래프</a:t>
            </a:r>
            <a:endParaRPr lang="ko-KR" altLang="en-US" sz="3000">
              <a:solidFill>
                <a:srgbClr val="999597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>
              <a:solidFill>
                <a:srgbClr val="999597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04.</a:t>
            </a:r>
            <a:r>
              <a:rPr lang="ko-KR" altLang="en-US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 </a:t>
            </a:r>
            <a:r>
              <a:rPr lang="ko-KR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ERD</a:t>
            </a:r>
            <a:r>
              <a:rPr lang="ko-KR" altLang="en-US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 전후 비교</a:t>
            </a:r>
            <a:r>
              <a:rPr lang="ko-KR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 </a:t>
            </a:r>
            <a:endParaRPr lang="ko-KR" sz="3000">
              <a:solidFill>
                <a:srgbClr val="999597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>
              <a:solidFill>
                <a:srgbClr val="999597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05. </a:t>
            </a:r>
            <a:r>
              <a:rPr lang="ko-KR" altLang="en-US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프로젝트 예상결과 </a:t>
            </a:r>
            <a:r>
              <a:rPr lang="en-US" altLang="ko-KR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&amp;</a:t>
            </a:r>
            <a:r>
              <a:rPr lang="ko-KR" altLang="en-US" sz="3000">
                <a:solidFill>
                  <a:srgbClr val="999597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 기대효과</a:t>
            </a:r>
            <a:endParaRPr lang="ko-KR" altLang="en-US" sz="3000">
              <a:solidFill>
                <a:srgbClr val="999597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sz="3000">
              <a:solidFill>
                <a:srgbClr val="999597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</p:txBody>
      </p:sp>
      <p:grpSp>
        <p:nvGrpSpPr>
          <p:cNvPr id="1016" name=""/>
          <p:cNvGrpSpPr/>
          <p:nvPr/>
        </p:nvGrpSpPr>
        <p:grpSpPr>
          <a:xfrm rot="0">
            <a:off x="6896100" y="3467100"/>
            <a:ext cx="114300" cy="1028700"/>
            <a:chOff x="6896100" y="3467100"/>
            <a:chExt cx="114300" cy="1028700"/>
          </a:xfrm>
        </p:grpSpPr>
        <p:sp>
          <p:nvSpPr>
            <p:cNvPr id="1014" name=""/>
            <p:cNvSpPr/>
            <p:nvPr/>
          </p:nvSpPr>
          <p:spPr>
            <a:xfrm>
              <a:off x="6896100" y="3467100"/>
              <a:ext cx="114300" cy="114300"/>
            </a:xfrm>
            <a:prstGeom prst="ellipse">
              <a:avLst/>
            </a:prstGeom>
            <a:solidFill>
              <a:srgbClr val="6667ab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6896100" y="4381500"/>
              <a:ext cx="114300" cy="114300"/>
            </a:xfrm>
            <a:prstGeom prst="ellipse">
              <a:avLst/>
            </a:prstGeom>
            <a:solidFill>
              <a:srgbClr val="6667ab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17" name=""/>
          <p:cNvGrpSpPr/>
          <p:nvPr/>
        </p:nvGrpSpPr>
        <p:grpSpPr>
          <a:xfrm rot="0">
            <a:off x="6896100" y="5295900"/>
            <a:ext cx="114300" cy="1028700"/>
            <a:chOff x="6896100" y="3467100"/>
            <a:chExt cx="114300" cy="1028700"/>
          </a:xfrm>
        </p:grpSpPr>
        <p:sp>
          <p:nvSpPr>
            <p:cNvPr id="1018" name=""/>
            <p:cNvSpPr/>
            <p:nvPr/>
          </p:nvSpPr>
          <p:spPr>
            <a:xfrm>
              <a:off x="6896100" y="3467100"/>
              <a:ext cx="114300" cy="114300"/>
            </a:xfrm>
            <a:prstGeom prst="ellipse">
              <a:avLst/>
            </a:prstGeom>
            <a:solidFill>
              <a:srgbClr val="6667ab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6896100" y="4381500"/>
              <a:ext cx="114300" cy="114300"/>
            </a:xfrm>
            <a:prstGeom prst="ellipse">
              <a:avLst/>
            </a:prstGeom>
            <a:solidFill>
              <a:srgbClr val="6667ab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20" name=""/>
          <p:cNvSpPr/>
          <p:nvPr/>
        </p:nvSpPr>
        <p:spPr>
          <a:xfrm>
            <a:off x="6896100" y="7124700"/>
            <a:ext cx="114300" cy="114300"/>
          </a:xfrm>
          <a:prstGeom prst="ellipse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193838" y="4381500"/>
            <a:ext cx="22673390" cy="13582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8300" b="0" kern="0" spc="-400">
                <a:solidFill>
                  <a:srgbClr val="f5f5f5"/>
                </a:solidFill>
                <a:latin typeface="KoPubWorld돋움체 Bold"/>
                <a:ea typeface="KoPubWorld돋움체 Bold"/>
                <a:cs typeface="KoPubWorldDotum_Pro Bold"/>
              </a:rPr>
              <a:t>프로젝트 추진 개요</a:t>
            </a:r>
            <a:endParaRPr lang="ko-KR" altLang="en-US" sz="8300" b="0" kern="0" spc="-400">
              <a:solidFill>
                <a:srgbClr val="f5f5f5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2" name=""/>
          <p:cNvGrpSpPr/>
          <p:nvPr/>
        </p:nvGrpSpPr>
        <p:grpSpPr>
          <a:xfrm rot="0">
            <a:off x="7587486" y="3383614"/>
            <a:ext cx="3128514" cy="693086"/>
            <a:chOff x="7587486" y="3078814"/>
            <a:chExt cx="3128514" cy="693086"/>
          </a:xfrm>
        </p:grpSpPr>
        <p:grpSp>
          <p:nvGrpSpPr>
            <p:cNvPr id="1001" name="그룹 1001"/>
            <p:cNvGrpSpPr/>
            <p:nvPr/>
          </p:nvGrpSpPr>
          <p:grpSpPr>
            <a:xfrm rot="0">
              <a:off x="8149797" y="3078814"/>
              <a:ext cx="1986120" cy="693086"/>
              <a:chOff x="8149797" y="3044198"/>
              <a:chExt cx="1986120" cy="69308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 rot="21120000">
                <a:off x="8149797" y="3044198"/>
                <a:ext cx="1986120" cy="693086"/>
              </a:xfrm>
              <a:prstGeom prst="rect">
                <a:avLst/>
              </a:prstGeom>
            </p:spPr>
          </p:pic>
        </p:grpSp>
        <p:sp>
          <p:nvSpPr>
            <p:cNvPr id="7" name="Object 7"/>
            <p:cNvSpPr txBox="1"/>
            <p:nvPr/>
          </p:nvSpPr>
          <p:spPr>
            <a:xfrm rot="21120000">
              <a:off x="7587486" y="3230880"/>
              <a:ext cx="3128514" cy="4533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2400" b="1" kern="0" spc="-100">
                  <a:solidFill>
                    <a:srgbClr val="f5f5f5"/>
                  </a:solidFill>
                  <a:latin typeface="KoPubWorldDotum_Pro Bold"/>
                  <a:cs typeface="KoPubWorldDotum_Pro Bold"/>
                </a:rPr>
                <a:t>CHAPTER.1</a:t>
              </a: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223" y="3488055"/>
            <a:ext cx="12998377" cy="27584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▪"/>
              <a:defRPr/>
            </a:pPr>
            <a:r>
              <a:rPr lang="ko-KR" sz="3500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코로나 장기화로 인한 서울시 숙박 업계의 위기</a:t>
            </a:r>
            <a:endParaRPr lang="ko-KR" sz="3500">
              <a:solidFill>
                <a:srgbClr val="6667ab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500">
              <a:solidFill>
                <a:srgbClr val="6667ab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▪"/>
              <a:defRPr/>
            </a:pPr>
            <a:r>
              <a:rPr lang="ko-KR" sz="3500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확진자의 수가 증가할수록 숙박 업계의 매출 감소로 이어짐</a:t>
            </a:r>
            <a:endParaRPr lang="ko-KR" sz="3500">
              <a:solidFill>
                <a:srgbClr val="6667ab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500">
              <a:solidFill>
                <a:srgbClr val="6667ab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▪"/>
              <a:defRPr/>
            </a:pPr>
            <a:r>
              <a:rPr lang="ko-KR" sz="3500" b="0" i="0" u="none" strike="noStrike" cap="none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코로나로 인해 더 </a:t>
            </a:r>
            <a:r>
              <a:rPr lang="ko-KR" altLang="en-US" sz="3500" b="0" i="0" u="none" strike="noStrike" cap="none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심하게 </a:t>
            </a:r>
            <a:r>
              <a:rPr lang="ko-KR" sz="3500" b="0" i="0" u="none" strike="noStrike" cap="none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타격을 받은</a:t>
            </a:r>
            <a:r>
              <a:rPr lang="ko-KR" altLang="en-US" sz="3500" b="0" i="0" u="none" strike="noStrike" cap="none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 숙박업체</a:t>
            </a:r>
            <a:r>
              <a:rPr lang="ko-KR" sz="3500" b="0" i="0" u="none" strike="noStrike" cap="none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를 지원할 필요성 증가</a:t>
            </a:r>
            <a:endParaRPr lang="ko-KR" sz="3500" b="0" i="0" u="none" strike="noStrike" cap="none">
              <a:solidFill>
                <a:srgbClr val="6667ab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285" y="557846"/>
            <a:ext cx="8457144" cy="4498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01.</a:t>
            </a:r>
            <a:r>
              <a:rPr lang="ko-KR" altLang="en-US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 프로젝트 개요</a:t>
            </a:r>
            <a:endParaRPr lang="ko-KR" altLang="en-US" sz="2400" b="1" kern="0" spc="6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33333" y="1156587"/>
            <a:ext cx="19352380" cy="47085"/>
            <a:chOff x="-533333" y="1156587"/>
            <a:chExt cx="19352380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533333" y="1156587"/>
              <a:ext cx="19352380" cy="4708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19200" y="1804035"/>
            <a:ext cx="15657144" cy="8248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800" b="0" kern="0" spc="-2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배경</a:t>
            </a:r>
            <a:r>
              <a:rPr lang="en-US" altLang="ko-KR" sz="4800" b="0" kern="0" spc="-2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(Background)</a:t>
            </a:r>
            <a:endParaRPr lang="en-US" altLang="ko-KR" sz="4800" b="0" kern="0" spc="-2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sp>
        <p:nvSpPr>
          <p:cNvPr id="1006" name=""/>
          <p:cNvSpPr/>
          <p:nvPr/>
        </p:nvSpPr>
        <p:spPr>
          <a:xfrm>
            <a:off x="13563600" y="5848349"/>
            <a:ext cx="4400551" cy="4400551"/>
          </a:xfrm>
          <a:prstGeom prst="ellipse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"/>
          <p:cNvSpPr/>
          <p:nvPr/>
        </p:nvSpPr>
        <p:spPr>
          <a:xfrm>
            <a:off x="12115800" y="2590800"/>
            <a:ext cx="5867399" cy="6896099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946224" y="3375660"/>
            <a:ext cx="11245776" cy="1158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▪"/>
              <a:defRPr/>
            </a:pPr>
            <a:r>
              <a:rPr lang="ko-KR" sz="3500" b="0" i="0" u="none" strike="noStrike" cap="none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지원이 </a:t>
            </a:r>
            <a:r>
              <a:rPr lang="ko-KR" altLang="en-US" sz="3500" b="0" i="0" u="none" strike="noStrike" cap="none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긴급하게 </a:t>
            </a:r>
            <a:r>
              <a:rPr lang="ko-KR" sz="3500" b="0" i="0" u="none" strike="noStrike" cap="none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필요한 서울시의 숙박업체를 파악하여 </a:t>
            </a:r>
            <a:endParaRPr lang="ko-KR" sz="3500" b="0" i="0" u="none" strike="noStrike" cap="none">
              <a:solidFill>
                <a:srgbClr val="6667ab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r>
              <a:rPr lang="ko-KR" altLang="en-US" sz="3500" b="0" i="0" u="none" strike="noStrike" cap="none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  </a:t>
            </a:r>
            <a:r>
              <a:rPr lang="ko-KR" sz="3500" b="0" i="0" u="none" strike="noStrike" cap="none">
                <a:solidFill>
                  <a:srgbClr val="6667ab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더 많은 지원을 받을 수 있도록 함</a:t>
            </a:r>
            <a:endParaRPr lang="ko-KR" sz="3500" b="0" i="0" u="none" strike="noStrike" cap="none">
              <a:solidFill>
                <a:srgbClr val="6667ab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285" y="557846"/>
            <a:ext cx="8457144" cy="4498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01.</a:t>
            </a:r>
            <a:r>
              <a:rPr lang="ko-KR" altLang="en-US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 프로젝트 개요</a:t>
            </a:r>
            <a:endParaRPr lang="ko-KR" altLang="en-US" sz="2400" b="1" kern="0" spc="6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33333" y="1156587"/>
            <a:ext cx="19352380" cy="47085"/>
            <a:chOff x="-533333" y="1156587"/>
            <a:chExt cx="19352380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33333" y="1156587"/>
              <a:ext cx="19352380" cy="4708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19200" y="1804035"/>
            <a:ext cx="15657144" cy="8248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800" b="0" kern="0" spc="-2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목적</a:t>
            </a:r>
            <a:r>
              <a:rPr lang="en-US" altLang="ko-KR" sz="4800" b="0" kern="0" spc="-2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(Purpose)</a:t>
            </a:r>
            <a:endParaRPr lang="en-US" altLang="ko-KR" sz="4800" b="0" kern="0" spc="-2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193838" y="4381500"/>
            <a:ext cx="22673390" cy="13582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300">
                <a:solidFill>
                  <a:schemeClr val="lt1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프로젝트 구축 </a:t>
            </a:r>
            <a:r>
              <a:rPr lang="ko-KR" altLang="en-US" sz="8300">
                <a:solidFill>
                  <a:schemeClr val="lt1"/>
                </a:solidFill>
                <a:latin typeface="KoPubWorld돋움체 Bold"/>
                <a:ea typeface="KoPubWorld돋움체 Bold"/>
                <a:cs typeface="Arial"/>
                <a:sym typeface="Arial"/>
              </a:rPr>
              <a:t>과정</a:t>
            </a:r>
            <a:endParaRPr lang="ko-KR" altLang="en-US" sz="8300">
              <a:solidFill>
                <a:schemeClr val="lt1"/>
              </a:solidFill>
              <a:latin typeface="KoPubWorld돋움체 Bold"/>
              <a:ea typeface="KoPubWorld돋움체 Bold"/>
              <a:cs typeface="Arial"/>
              <a:sym typeface="Arial"/>
            </a:endParaRPr>
          </a:p>
        </p:txBody>
      </p:sp>
      <p:grpSp>
        <p:nvGrpSpPr>
          <p:cNvPr id="1002" name=""/>
          <p:cNvGrpSpPr/>
          <p:nvPr/>
        </p:nvGrpSpPr>
        <p:grpSpPr>
          <a:xfrm rot="0">
            <a:off x="7587486" y="3383614"/>
            <a:ext cx="3128514" cy="693086"/>
            <a:chOff x="7587486" y="3078814"/>
            <a:chExt cx="3128514" cy="693086"/>
          </a:xfrm>
        </p:grpSpPr>
        <p:grpSp>
          <p:nvGrpSpPr>
            <p:cNvPr id="1001" name="그룹 1001"/>
            <p:cNvGrpSpPr/>
            <p:nvPr/>
          </p:nvGrpSpPr>
          <p:grpSpPr>
            <a:xfrm rot="0">
              <a:off x="8149797" y="3078814"/>
              <a:ext cx="1986120" cy="693086"/>
              <a:chOff x="8149797" y="3044198"/>
              <a:chExt cx="1986120" cy="69308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 rot="21120000">
                <a:off x="8149797" y="3044198"/>
                <a:ext cx="1986120" cy="693086"/>
              </a:xfrm>
              <a:prstGeom prst="rect">
                <a:avLst/>
              </a:prstGeom>
            </p:spPr>
          </p:pic>
        </p:grpSp>
        <p:sp>
          <p:nvSpPr>
            <p:cNvPr id="7" name="Object 7"/>
            <p:cNvSpPr txBox="1"/>
            <p:nvPr/>
          </p:nvSpPr>
          <p:spPr>
            <a:xfrm rot="21120000">
              <a:off x="7587486" y="3230880"/>
              <a:ext cx="3128514" cy="4533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2400" b="1" kern="0" spc="-100">
                  <a:solidFill>
                    <a:srgbClr val="f5f5f5"/>
                  </a:solidFill>
                  <a:latin typeface="KoPubWorldDotum_Pro Bold"/>
                  <a:cs typeface="KoPubWorldDotum_Pro Bold"/>
                </a:rPr>
                <a:t>CHAPTER.</a:t>
              </a:r>
              <a:r>
                <a:rPr lang="en-US" altLang="ko-KR" sz="2400" b="1" kern="0" spc="-100">
                  <a:solidFill>
                    <a:srgbClr val="f5f5f5"/>
                  </a:solidFill>
                  <a:latin typeface="KoPubWorldDotum_Pro Bold"/>
                  <a:cs typeface="KoPubWorldDotum_Pro Bold"/>
                </a:rPr>
                <a:t>2</a:t>
              </a:r>
              <a:endParaRPr lang="en-US" altLang="ko-KR" sz="2400" b="1" kern="0" spc="-100">
                <a:solidFill>
                  <a:srgbClr val="f5f5f5"/>
                </a:solidFill>
                <a:latin typeface="KoPubWorldDotum_Pro Bold"/>
                <a:cs typeface="KoPubWorldDotum_Pro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14285" y="557846"/>
            <a:ext cx="8457144" cy="4498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02.</a:t>
            </a:r>
            <a:r>
              <a:rPr lang="ko-KR" altLang="en-US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 프로젝트 구축 과정</a:t>
            </a:r>
            <a:endParaRPr lang="ko-KR" altLang="en-US" sz="2400" b="1" kern="0" spc="6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33333" y="1156587"/>
            <a:ext cx="19352380" cy="47085"/>
            <a:chOff x="-533333" y="1156587"/>
            <a:chExt cx="19352380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33333" y="1156587"/>
              <a:ext cx="19352380" cy="4708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192000" y="8862060"/>
            <a:ext cx="6096000" cy="472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테이블을 만들어서 정보를 import 함</a:t>
            </a:r>
            <a:endParaRPr lang="ko-KR" sz="25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6" name="그룹 1002"/>
          <p:cNvGrpSpPr/>
          <p:nvPr/>
        </p:nvGrpSpPr>
        <p:grpSpPr>
          <a:xfrm rot="0">
            <a:off x="762000" y="2247899"/>
            <a:ext cx="11125200" cy="7086600"/>
            <a:chOff x="2220379" y="4063920"/>
            <a:chExt cx="6490377" cy="3351891"/>
          </a:xfrm>
        </p:grpSpPr>
        <p:pic>
          <p:nvPicPr>
            <p:cNvPr id="1007" name="Object 7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0379" y="4063920"/>
              <a:ext cx="6490377" cy="3351891"/>
            </a:xfrm>
            <a:prstGeom prst="rect">
              <a:avLst/>
            </a:prstGeom>
          </p:spPr>
        </p:pic>
      </p:grpSp>
      <p:sp>
        <p:nvSpPr>
          <p:cNvPr id="1011" name="Object 10"/>
          <p:cNvSpPr txBox="1"/>
          <p:nvPr/>
        </p:nvSpPr>
        <p:spPr>
          <a:xfrm>
            <a:off x="228600" y="1478280"/>
            <a:ext cx="7086600" cy="5772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altLang="en-US" sz="32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데이터 전처리 과정 </a:t>
            </a:r>
            <a:r>
              <a:rPr lang="en-US" altLang="ko-KR" sz="32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-</a:t>
            </a:r>
            <a:r>
              <a:rPr lang="ko-KR" altLang="en-US" sz="32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 이상치 제거 과정</a:t>
            </a:r>
            <a:endParaRPr lang="ko-KR" altLang="en-US" sz="32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14285" y="557846"/>
            <a:ext cx="8457144" cy="4498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02.</a:t>
            </a:r>
            <a:r>
              <a:rPr lang="ko-KR" altLang="en-US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 프로젝트 구축 과정</a:t>
            </a:r>
            <a:endParaRPr lang="ko-KR" altLang="en-US" sz="2400" b="1" kern="0" spc="6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33333" y="1156587"/>
            <a:ext cx="19352380" cy="47085"/>
            <a:chOff x="-533333" y="1156587"/>
            <a:chExt cx="19352380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33333" y="1156587"/>
              <a:ext cx="19352380" cy="4708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848600" y="9547860"/>
            <a:ext cx="8001000" cy="472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정보들이 띄어쓰기가 포함</a:t>
            </a:r>
            <a:r>
              <a:rPr lang="ko-KR" altLang="en-US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된 </a:t>
            </a:r>
            <a:r>
              <a:rPr lang="ko-KR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상치들을 가지고 있는 모습</a:t>
            </a:r>
            <a:endParaRPr lang="ko-KR" sz="25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6" name="그룹 1002"/>
          <p:cNvGrpSpPr/>
          <p:nvPr/>
        </p:nvGrpSpPr>
        <p:grpSpPr>
          <a:xfrm rot="0">
            <a:off x="685800" y="2247900"/>
            <a:ext cx="7421593" cy="7696200"/>
            <a:chOff x="3536403" y="4063920"/>
            <a:chExt cx="3858328" cy="3351891"/>
          </a:xfrm>
        </p:grpSpPr>
        <p:pic>
          <p:nvPicPr>
            <p:cNvPr id="1007" name="Object 7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536403" y="4063920"/>
              <a:ext cx="3858328" cy="3351891"/>
            </a:xfrm>
            <a:prstGeom prst="rect">
              <a:avLst/>
            </a:prstGeom>
          </p:spPr>
        </p:pic>
      </p:grpSp>
      <p:sp>
        <p:nvSpPr>
          <p:cNvPr id="1011" name="Object 10"/>
          <p:cNvSpPr txBox="1"/>
          <p:nvPr/>
        </p:nvSpPr>
        <p:spPr>
          <a:xfrm>
            <a:off x="228600" y="1478280"/>
            <a:ext cx="7086600" cy="5772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altLang="en-US" sz="32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데이터 전처리 과정 </a:t>
            </a:r>
            <a:r>
              <a:rPr lang="en-US" altLang="ko-KR" sz="32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-</a:t>
            </a:r>
            <a:r>
              <a:rPr lang="ko-KR" altLang="en-US" sz="32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 이상치 제거 과정</a:t>
            </a:r>
            <a:endParaRPr lang="ko-KR" altLang="en-US" sz="32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14285" y="557846"/>
            <a:ext cx="8457144" cy="4498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02.</a:t>
            </a:r>
            <a:r>
              <a:rPr lang="ko-KR" altLang="en-US" sz="2400" b="1" kern="0" spc="6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 프로젝트 구축 과정</a:t>
            </a:r>
            <a:endParaRPr lang="ko-KR" altLang="en-US" sz="2400" b="1" kern="0" spc="6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33333" y="1156587"/>
            <a:ext cx="19352380" cy="47085"/>
            <a:chOff x="-533333" y="1156587"/>
            <a:chExt cx="19352380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33333" y="1156587"/>
              <a:ext cx="19352380" cy="4708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382000" y="9471660"/>
            <a:ext cx="6096000" cy="472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sz="25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이상치들을 지운 후의 모습</a:t>
            </a:r>
            <a:endParaRPr lang="ko-KR" sz="25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  <p:grpSp>
        <p:nvGrpSpPr>
          <p:cNvPr id="1006" name="그룹 1002"/>
          <p:cNvGrpSpPr/>
          <p:nvPr/>
        </p:nvGrpSpPr>
        <p:grpSpPr>
          <a:xfrm rot="0">
            <a:off x="609599" y="2247901"/>
            <a:ext cx="7391400" cy="7696200"/>
            <a:chOff x="2264834" y="4063920"/>
            <a:chExt cx="3832142" cy="3351891"/>
          </a:xfrm>
        </p:grpSpPr>
        <p:pic>
          <p:nvPicPr>
            <p:cNvPr id="1007" name="Object 7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64834" y="4063920"/>
              <a:ext cx="3832142" cy="3351891"/>
            </a:xfrm>
            <a:prstGeom prst="rect">
              <a:avLst/>
            </a:prstGeom>
          </p:spPr>
        </p:pic>
      </p:grpSp>
      <p:sp>
        <p:nvSpPr>
          <p:cNvPr id="1011" name="Object 10"/>
          <p:cNvSpPr txBox="1"/>
          <p:nvPr/>
        </p:nvSpPr>
        <p:spPr>
          <a:xfrm>
            <a:off x="228600" y="1478280"/>
            <a:ext cx="7086600" cy="5772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altLang="en-US" sz="32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데이터 전처리 과정 </a:t>
            </a:r>
            <a:r>
              <a:rPr lang="en-US" altLang="ko-KR" sz="32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-</a:t>
            </a:r>
            <a:r>
              <a:rPr lang="ko-KR" altLang="en-US" sz="3200" b="0" kern="0" spc="-100">
                <a:solidFill>
                  <a:srgbClr val="6667ab"/>
                </a:solidFill>
                <a:latin typeface="KoPubWorld돋움체 Bold"/>
                <a:ea typeface="KoPubWorld돋움체 Bold"/>
                <a:cs typeface="KoPubWorldDotum_Pro Bold"/>
              </a:rPr>
              <a:t> 이상치 제거 과정</a:t>
            </a:r>
            <a:endParaRPr lang="ko-KR" altLang="en-US" sz="3200" b="0" kern="0" spc="-100">
              <a:solidFill>
                <a:srgbClr val="6667ab"/>
              </a:solidFill>
              <a:latin typeface="KoPubWorld돋움체 Bold"/>
              <a:ea typeface="KoPubWorld돋움체 Bold"/>
              <a:cs typeface="KoPubWorldDotum_Pr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146</ep:Words>
  <ep:PresentationFormat>On-screen Show (4:3)</ep:PresentationFormat>
  <ep:Paragraphs>28</ep:Paragraphs>
  <ep:Slides>17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2022-01-07T10:37:12.000</dcterms:created>
  <dc:creator>officegen</dc:creator>
  <cp:lastModifiedBy>q</cp:lastModifiedBy>
  <dcterms:modified xsi:type="dcterms:W3CDTF">2022-01-07T06:46:21.561</dcterms:modified>
  <cp:revision>69</cp:revision>
  <cp:version>1000.0000.01</cp:version>
</cp:coreProperties>
</file>