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2CB9-763D-4733-BF39-2EEDF9DE9803}" type="datetimeFigureOut">
              <a:rPr lang="ru-RU" smtClean="0"/>
              <a:pPr/>
              <a:t>22.03.2011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C651-90BD-4013-AEDE-690110A5E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2910" y="1071546"/>
            <a:ext cx="8229600" cy="4154494"/>
          </a:xfrm>
        </p:spPr>
        <p:txBody>
          <a:bodyPr>
            <a:noAutofit/>
          </a:bodyPr>
          <a:lstStyle/>
          <a:p>
            <a:r>
              <a:rPr lang="ru-RU" sz="7200" b="1" dirty="0"/>
              <a:t>МОДЕЛИ УПРАВЛЕНИЯ ЗАПАСАМИ </a:t>
            </a:r>
            <a:endParaRPr lang="ru-RU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МОДЕЛИ УПРАВЛЕНИЯ ЗАПАСАМИ </a:t>
            </a:r>
            <a:endParaRPr lang="ru-RU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85786" y="1571612"/>
            <a:ext cx="771530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809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325" algn="l"/>
              </a:tabLst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Управление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запасами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-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отыскание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такой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стратегии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пополнения 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расхода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запасов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при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которой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функция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затрат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принимает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минимальное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значение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  <a:p>
            <a:pPr marL="0" marR="0" lvl="0" indent="282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325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Основные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задачи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управления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запасами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связаны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оптимальным регулированием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запасов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</a:p>
          <a:p>
            <a:pPr marL="0" marR="0" lvl="0" indent="282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325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Эти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задачи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можно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сформулировать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следую­щим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образом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82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41325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Моменты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времени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которые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принимаются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заказы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на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пополнение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запасов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фиксированы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Остается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определить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объем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заказов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82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41325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Необходимо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определить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объем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время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заказов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МОДЕЛИ УПРАВЛЕНИЯ ЗАПАСАМИ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Задача исследования состоит в отыскивании </a:t>
            </a:r>
            <a:r>
              <a:rPr lang="ru-RU" dirty="0" smtClean="0"/>
              <a:t>оптимального варианта</a:t>
            </a:r>
            <a:r>
              <a:rPr lang="ru-RU" dirty="0"/>
              <a:t>, при котором сумма всех расходов, связанных с созданием </a:t>
            </a:r>
            <a:r>
              <a:rPr lang="ru-RU" dirty="0" smtClean="0"/>
              <a:t>запасов</a:t>
            </a:r>
            <a:r>
              <a:rPr lang="ru-RU" dirty="0"/>
              <a:t>, минимальна.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Эти </a:t>
            </a:r>
            <a:r>
              <a:rPr lang="ru-RU" dirty="0"/>
              <a:t>расходы бывают </a:t>
            </a:r>
            <a:r>
              <a:rPr lang="ru-RU" b="1" i="1" dirty="0"/>
              <a:t>трех типов</a:t>
            </a:r>
            <a:r>
              <a:rPr lang="ru-RU" dirty="0"/>
              <a:t>:</a:t>
            </a:r>
          </a:p>
          <a:p>
            <a:pPr lvl="0">
              <a:buNone/>
            </a:pPr>
            <a:r>
              <a:rPr lang="ru-RU" dirty="0">
                <a:solidFill>
                  <a:srgbClr val="FF0000"/>
                </a:solidFill>
              </a:rPr>
              <a:t>Расходы</a:t>
            </a:r>
            <a:r>
              <a:rPr lang="ru-RU" dirty="0"/>
              <a:t>, вызываемые оформлением и получением заказа при закупке или производстве. Это величина, не зависящая от размера партии и, следовательно, переменная для единицы продукции.</a:t>
            </a:r>
          </a:p>
          <a:p>
            <a:pPr lvl="0">
              <a:buNone/>
            </a:pPr>
            <a:r>
              <a:rPr lang="ru-RU" dirty="0">
                <a:solidFill>
                  <a:srgbClr val="0070C0"/>
                </a:solidFill>
              </a:rPr>
              <a:t>Стоимость хранения </a:t>
            </a:r>
            <a:r>
              <a:rPr lang="ru-RU" dirty="0"/>
              <a:t>единицы продукции на складе, в том числе затраты, связанные с организацией хранения, устареванием и порчей, расходы на страхование и налоги.</a:t>
            </a:r>
          </a:p>
          <a:p>
            <a:pPr lvl="0">
              <a:buNone/>
            </a:pPr>
            <a:r>
              <a:rPr lang="ru-RU" dirty="0">
                <a:solidFill>
                  <a:srgbClr val="00B050"/>
                </a:solidFill>
              </a:rPr>
              <a:t>Расходы (штрафы), </a:t>
            </a:r>
            <a:r>
              <a:rPr lang="ru-RU" dirty="0"/>
              <a:t>возникающие при истощении запасов, когда происходит задержка в обслуживании или спрос вообще невозможно удовлетворить.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МОДЕЛИ УПРАВЛЕНИЯ ЗАПАСАМИ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Все затраты могут оставаться постоянными или изменяться как функции времени (например, в зависимости от сезона может быть </a:t>
            </a:r>
            <a:r>
              <a:rPr lang="ru-RU" dirty="0" smtClean="0"/>
              <a:t>различным </a:t>
            </a:r>
            <a:r>
              <a:rPr lang="ru-RU" dirty="0"/>
              <a:t>штраф за задержку в обслуживании). Затраты могут зависеть, кроме того, от объема запасов (размером партии может, например, определяться стоимость хранения единицы товара на складе).</a:t>
            </a:r>
          </a:p>
          <a:p>
            <a:pPr>
              <a:buNone/>
            </a:pPr>
            <a:r>
              <a:rPr lang="ru-RU" dirty="0"/>
              <a:t>В задачах управления запасами учитываются также характеристики спроса и возможности пополнения запасов.</a:t>
            </a:r>
          </a:p>
          <a:p>
            <a:pPr>
              <a:buNone/>
            </a:pPr>
            <a:r>
              <a:rPr lang="ru-RU" dirty="0"/>
              <a:t>Спрос может быть известным или неизвестным, постоянным или зависящим от времени. Величина, характеризующая спрос, может быть как дискретной (например, количество автомобилей), так и </a:t>
            </a:r>
            <a:r>
              <a:rPr lang="ru-RU" dirty="0" smtClean="0"/>
              <a:t>непрерывной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Спрос на запасенные товары может возникать в определенные моменты времени (спрос на мороженое на стадионе) или существо­вать постоянно (спрос на мороженое в большом аэропорту).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МОДЕЛИ УПРАВЛЕНИЯ ЗАПАСАМИ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Заказы на пополнение запасов в ряде случаев могут выполняться немедленно (например, при заказе молока в небольшом магазине).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/>
              <a:t>других случаях выполнение заказа требует значительного времени. </a:t>
            </a:r>
            <a:r>
              <a:rPr lang="ru-RU" dirty="0" smtClean="0"/>
              <a:t>Заказы </a:t>
            </a:r>
            <a:r>
              <a:rPr lang="ru-RU" dirty="0"/>
              <a:t>можно делать </a:t>
            </a:r>
            <a:r>
              <a:rPr lang="ru-RU" b="1" i="1" dirty="0"/>
              <a:t>в любые </a:t>
            </a:r>
            <a:r>
              <a:rPr lang="ru-RU" dirty="0"/>
              <a:t>или </a:t>
            </a:r>
            <a:r>
              <a:rPr lang="ru-RU" b="1" i="1" dirty="0"/>
              <a:t>только в определенные моменты </a:t>
            </a:r>
            <a:r>
              <a:rPr lang="ru-RU" b="1" i="1" dirty="0" smtClean="0"/>
              <a:t>времени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Объем поступающей на склад продукции может измеряться </a:t>
            </a:r>
            <a:r>
              <a:rPr lang="ru-RU" b="1" i="1" dirty="0" smtClean="0"/>
              <a:t>дискретной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b="1" i="1" dirty="0"/>
              <a:t>непрерывной</a:t>
            </a:r>
            <a:r>
              <a:rPr lang="ru-RU" dirty="0"/>
              <a:t> величиной и может быть как постоянным, так и переменным.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 </a:t>
            </a:r>
            <a:r>
              <a:rPr lang="ru-RU" dirty="0"/>
              <a:t>наконец, само поступление может быть </a:t>
            </a:r>
            <a:r>
              <a:rPr lang="ru-RU" b="1" i="1" dirty="0"/>
              <a:t>дискретным</a:t>
            </a:r>
            <a:r>
              <a:rPr lang="ru-RU" dirty="0"/>
              <a:t> или </a:t>
            </a:r>
            <a:r>
              <a:rPr lang="ru-RU" b="1" i="1" dirty="0"/>
              <a:t>непрерывным</a:t>
            </a:r>
            <a:r>
              <a:rPr lang="ru-RU" dirty="0"/>
              <a:t> и происходить равномерно или неравномерно.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МОДЕЛИ УПРАВЛЕНИЯ ЗАПАСАМИ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500042"/>
            <a:ext cx="8229600" cy="642942"/>
          </a:xfrm>
        </p:spPr>
        <p:txBody>
          <a:bodyPr/>
          <a:lstStyle/>
          <a:p>
            <a:pPr algn="ctr">
              <a:buNone/>
            </a:pPr>
            <a:r>
              <a:rPr lang="ru-RU" dirty="0"/>
              <a:t>Классификация задач управления запасами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28662" y="1000108"/>
          <a:ext cx="7715304" cy="5674937"/>
        </p:xfrm>
        <a:graphic>
          <a:graphicData uri="http://schemas.openxmlformats.org/drawingml/2006/table">
            <a:tbl>
              <a:tblPr/>
              <a:tblGrid>
                <a:gridCol w="3005084"/>
                <a:gridCol w="2294316"/>
                <a:gridCol w="2415904"/>
              </a:tblGrid>
              <a:tr h="269253">
                <a:tc>
                  <a:txBody>
                    <a:bodyPr/>
                    <a:lstStyle/>
                    <a:p>
                      <a:pPr marL="514985" algn="ctr">
                        <a:spcAft>
                          <a:spcPts val="0"/>
                        </a:spcAft>
                      </a:pPr>
                      <a:r>
                        <a:rPr lang="ru-RU" sz="1400" b="1" spc="-4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Параметры</a:t>
                      </a:r>
                      <a:endParaRPr lang="ru-RU" sz="1400" b="1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65505" algn="ctr">
                        <a:spcAft>
                          <a:spcPts val="0"/>
                        </a:spcAft>
                      </a:pPr>
                      <a:r>
                        <a:rPr lang="ru-RU" sz="1400" b="1" spc="-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Характеристики</a:t>
                      </a:r>
                      <a:endParaRPr lang="ru-RU" sz="1400" b="1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8146">
                <a:tc>
                  <a:txBody>
                    <a:bodyPr/>
                    <a:lstStyle/>
                    <a:p>
                      <a:pPr marL="18415" marR="60960" indent="2159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18415" marR="60960" indent="21590"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Стоимость заказа при 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покупке или производстве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18415" marR="259080" indent="635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18415" marR="259080" indent="635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Стоимость хранения 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единицы продукции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7010" indent="88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207010" indent="88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Постоянная </a:t>
                      </a: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207010" indent="88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Переменная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18415"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18415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Штраф при нехватке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L="12065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4. Спрос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3030" indent="889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13030" indent="889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Известный </a:t>
                      </a: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13030" indent="889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На основе опытных данных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63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1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70815" indent="63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Постоянный </a:t>
                      </a:r>
                      <a:endParaRPr lang="ru-RU" sz="1200" spc="1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70815" indent="63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Переменный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453">
                <a:tc>
                  <a:txBody>
                    <a:bodyPr/>
                    <a:lstStyle/>
                    <a:p>
                      <a:pPr marL="12065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5. Величина спроса</a:t>
                      </a:r>
                      <a:endParaRPr lang="ru-RU" sz="120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78790" indent="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78790" indent="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Дискретная </a:t>
                      </a: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78790" indent="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Непрерывная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300">
                <a:tc>
                  <a:txBody>
                    <a:bodyPr/>
                    <a:lstStyle/>
                    <a:p>
                      <a:pPr marL="8890" marR="8890" indent="-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8890" marR="8890" indent="-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Распределение спроса по 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времени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08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508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508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Непрерывное </a:t>
                      </a: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508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Дискретное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2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215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2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Равномерное </a:t>
                      </a:r>
                      <a:endParaRPr lang="ru-RU" sz="1200" spc="2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215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Неравномерное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L="8890" marR="54610" indent="-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8890" marR="54610" indent="-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Время задержки 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</a:t>
                      </a:r>
                      <a:r>
                        <a:rPr lang="ru-RU" sz="1200" spc="-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ки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Практически нулевое </a:t>
                      </a: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ts val="1225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Положительное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L="6350" marR="140335" indent="-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6350" marR="140335" indent="-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Время выполнения по­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ставки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192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2192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Известное </a:t>
                      </a: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2192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На основе опытных </a:t>
                      </a:r>
                      <a:r>
                        <a:rPr lang="ru-RU" sz="1200" spc="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данных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7010" indent="-63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15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207010" indent="-63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</a:t>
                      </a: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Постоянное</a:t>
                      </a:r>
                    </a:p>
                    <a:p>
                      <a:pPr marR="207010" indent="-635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Переменное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009">
                <a:tc>
                  <a:txBody>
                    <a:bodyPr/>
                    <a:lstStyle/>
                    <a:p>
                      <a:pPr marL="6350"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6350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Заказ на пополнение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4831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4831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Дискретный </a:t>
                      </a: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4831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Непрерывный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1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8288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Постоянный </a:t>
                      </a:r>
                      <a:endParaRPr lang="ru-RU" sz="1200" spc="1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182880" indent="-3175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Переменный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117">
                <a:tc>
                  <a:txBody>
                    <a:bodyPr/>
                    <a:lstStyle/>
                    <a:p>
                      <a:pPr marR="91440" indent="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91440" indent="31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Распределение заказов 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 пополнение запасов по 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времени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6090" indent="-635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endParaRPr lang="ru-RU" sz="1200" spc="1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66090" indent="-635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spc="1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Непрерывное </a:t>
                      </a:r>
                      <a:endParaRPr lang="ru-RU" sz="1200" spc="1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466090" indent="-6350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spc="1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Прерывное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" indent="-88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30480" indent="-88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2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</a:t>
                      </a:r>
                      <a:r>
                        <a:rPr lang="ru-RU" sz="1200" spc="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Равномерное </a:t>
                      </a:r>
                      <a:endParaRPr lang="ru-RU" sz="1200" spc="2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R="30480" indent="-889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spc="5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1200" spc="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Неравномерное</a:t>
                      </a:r>
                      <a:endParaRPr lang="ru-RU" sz="1200" dirty="0">
                        <a:latin typeface="Arial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МОДЕЛИ УПРАВЛЕНИЯ ЗАПАСАМИ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теории управления запасами используются следующие понятия и обозначения:</a:t>
            </a:r>
          </a:p>
          <a:p>
            <a:r>
              <a:rPr lang="en-US" b="1" dirty="0"/>
              <a:t>n</a:t>
            </a:r>
            <a:r>
              <a:rPr lang="ru-RU" dirty="0"/>
              <a:t>- объем заказа (при пополнении запасов);</a:t>
            </a:r>
          </a:p>
          <a:p>
            <a:r>
              <a:rPr lang="en-US" b="1" dirty="0" err="1"/>
              <a:t>n</a:t>
            </a:r>
            <a:r>
              <a:rPr lang="en-US" b="1" baseline="-25000" dirty="0" err="1"/>
              <a:t>i</a:t>
            </a:r>
            <a:r>
              <a:rPr lang="ru-RU" dirty="0"/>
              <a:t>, - объем заказа, производимого в начале </a:t>
            </a:r>
            <a:r>
              <a:rPr lang="en-US" dirty="0" err="1"/>
              <a:t>i</a:t>
            </a:r>
            <a:r>
              <a:rPr lang="ru-RU" dirty="0"/>
              <a:t>-г</a:t>
            </a:r>
            <a:r>
              <a:rPr lang="en-US" dirty="0"/>
              <a:t>o </a:t>
            </a:r>
            <a:r>
              <a:rPr lang="ru-RU" dirty="0"/>
              <a:t>интервала;</a:t>
            </a:r>
          </a:p>
          <a:p>
            <a:r>
              <a:rPr lang="en-US" b="1" dirty="0"/>
              <a:t>n</a:t>
            </a:r>
            <a:r>
              <a:rPr lang="ru-RU" b="1" baseline="-25000" dirty="0"/>
              <a:t>0</a:t>
            </a:r>
            <a:r>
              <a:rPr lang="ru-RU" dirty="0"/>
              <a:t> - оптимальный размер заказа;</a:t>
            </a:r>
          </a:p>
          <a:p>
            <a:r>
              <a:rPr lang="en-US" b="1" dirty="0"/>
              <a:t>r</a:t>
            </a:r>
            <a:r>
              <a:rPr lang="ru-RU" dirty="0"/>
              <a:t> - спрос за некоторый интервал времени;</a:t>
            </a:r>
          </a:p>
          <a:p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ru-RU" b="1" baseline="-25000" dirty="0" smtClean="0"/>
              <a:t> </a:t>
            </a:r>
            <a:r>
              <a:rPr lang="ru-RU" dirty="0" smtClean="0"/>
              <a:t>-</a:t>
            </a:r>
            <a:r>
              <a:rPr lang="ru-RU" dirty="0"/>
              <a:t>	спрос за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интервал времени;</a:t>
            </a:r>
          </a:p>
          <a:p>
            <a:r>
              <a:rPr lang="en-US" b="1" dirty="0"/>
              <a:t>S</a:t>
            </a:r>
            <a:r>
              <a:rPr lang="en-US" b="1" baseline="-25000" dirty="0"/>
              <a:t>i</a:t>
            </a:r>
            <a:r>
              <a:rPr lang="ru-RU" dirty="0"/>
              <a:t>  -	уровень запасов к началу </a:t>
            </a:r>
            <a:r>
              <a:rPr lang="en-US" dirty="0" err="1"/>
              <a:t>i</a:t>
            </a:r>
            <a:r>
              <a:rPr lang="ru-RU" dirty="0"/>
              <a:t>-г</a:t>
            </a:r>
            <a:r>
              <a:rPr lang="en-US" dirty="0"/>
              <a:t>o </a:t>
            </a:r>
            <a:r>
              <a:rPr lang="ru-RU" dirty="0"/>
              <a:t>интервала;</a:t>
            </a:r>
          </a:p>
          <a:p>
            <a:r>
              <a:rPr lang="en-US" b="1" dirty="0" err="1"/>
              <a:t>s</a:t>
            </a:r>
            <a:r>
              <a:rPr lang="en-US" b="1" baseline="-25000" dirty="0" err="1"/>
              <a:t>i</a:t>
            </a:r>
            <a:r>
              <a:rPr lang="ru-RU" dirty="0"/>
              <a:t>-уровень запасов к концу </a:t>
            </a:r>
            <a:r>
              <a:rPr lang="en-US" dirty="0" err="1"/>
              <a:t>i</a:t>
            </a:r>
            <a:r>
              <a:rPr lang="ru-RU" dirty="0"/>
              <a:t>-г</a:t>
            </a:r>
            <a:r>
              <a:rPr lang="en-US" dirty="0"/>
              <a:t>o </a:t>
            </a:r>
            <a:r>
              <a:rPr lang="ru-RU" dirty="0"/>
              <a:t>интервала. Отметим, что </a:t>
            </a:r>
            <a:r>
              <a:rPr lang="en-US" b="1" dirty="0" err="1"/>
              <a:t>s</a:t>
            </a:r>
            <a:r>
              <a:rPr lang="en-US" b="1" baseline="-25000" dirty="0" err="1"/>
              <a:t>i</a:t>
            </a:r>
            <a:r>
              <a:rPr lang="en-US" b="1" baseline="-25000" dirty="0"/>
              <a:t> </a:t>
            </a:r>
            <a:r>
              <a:rPr lang="ru-RU" b="1" dirty="0"/>
              <a:t>= </a:t>
            </a:r>
            <a:r>
              <a:rPr lang="en-US" b="1" dirty="0"/>
              <a:t>S </a:t>
            </a:r>
            <a:r>
              <a:rPr lang="ru-RU" b="1" dirty="0"/>
              <a:t>- </a:t>
            </a:r>
            <a:r>
              <a:rPr lang="en-US" b="1" dirty="0" err="1"/>
              <a:t>r</a:t>
            </a:r>
            <a:r>
              <a:rPr lang="en-US" b="1" baseline="-25000" dirty="0" err="1"/>
              <a:t>i</a:t>
            </a:r>
            <a:r>
              <a:rPr lang="en-US" b="1" dirty="0"/>
              <a:t>  </a:t>
            </a:r>
            <a:r>
              <a:rPr lang="ru-RU" dirty="0"/>
              <a:t>и </a:t>
            </a:r>
            <a:r>
              <a:rPr lang="en-US" b="1" dirty="0"/>
              <a:t>S</a:t>
            </a:r>
            <a:r>
              <a:rPr lang="en-US" b="1" baseline="-25000" dirty="0"/>
              <a:t>i</a:t>
            </a:r>
            <a:r>
              <a:rPr lang="ru-RU" b="1" dirty="0"/>
              <a:t> = </a:t>
            </a:r>
            <a:r>
              <a:rPr lang="en-US" b="1" dirty="0" err="1"/>
              <a:t>s</a:t>
            </a:r>
            <a:r>
              <a:rPr lang="en-US" b="1" baseline="-25000" dirty="0" err="1"/>
              <a:t>i</a:t>
            </a:r>
            <a:r>
              <a:rPr lang="ru-RU" b="1" baseline="-25000" dirty="0"/>
              <a:t>-1 </a:t>
            </a:r>
            <a:r>
              <a:rPr lang="ru-RU" b="1" dirty="0"/>
              <a:t>+ </a:t>
            </a:r>
            <a:r>
              <a:rPr lang="en-US" b="1" dirty="0" err="1"/>
              <a:t>n</a:t>
            </a:r>
            <a:r>
              <a:rPr lang="en-US" b="1" baseline="-25000" dirty="0" err="1"/>
              <a:t>i</a:t>
            </a:r>
            <a:r>
              <a:rPr lang="en-US" b="1" dirty="0"/>
              <a:t> </a:t>
            </a:r>
            <a:endParaRPr lang="ru-RU" b="1" dirty="0"/>
          </a:p>
          <a:p>
            <a:r>
              <a:rPr lang="en-US" b="1" dirty="0"/>
              <a:t>S</a:t>
            </a:r>
            <a:r>
              <a:rPr lang="en-US" b="1" baseline="-25000" dirty="0"/>
              <a:t>o</a:t>
            </a:r>
            <a:r>
              <a:rPr lang="en-US" dirty="0"/>
              <a:t> </a:t>
            </a:r>
            <a:r>
              <a:rPr lang="ru-RU" dirty="0"/>
              <a:t>- оптимальный уровень запасов к началу некоторого интервала времени;</a:t>
            </a:r>
          </a:p>
          <a:p>
            <a:r>
              <a:rPr lang="en-US" b="1" dirty="0"/>
              <a:t>t</a:t>
            </a:r>
            <a:r>
              <a:rPr lang="en-US" dirty="0"/>
              <a:t> </a:t>
            </a:r>
            <a:r>
              <a:rPr lang="ru-RU" dirty="0"/>
              <a:t>- интервал времени;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МОДЕЛИ УПРАВЛЕНИЯ ЗАПАСАМИ 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t</a:t>
            </a:r>
            <a:r>
              <a:rPr lang="en-US" b="1" baseline="-25000" dirty="0" err="1"/>
              <a:t>s</a:t>
            </a:r>
            <a:r>
              <a:rPr lang="en-US" dirty="0"/>
              <a:t> </a:t>
            </a:r>
            <a:r>
              <a:rPr lang="ru-RU" dirty="0"/>
              <a:t>- интервал времени между двумя заказами;</a:t>
            </a:r>
          </a:p>
          <a:p>
            <a:r>
              <a:rPr lang="en-US" b="1" dirty="0" err="1" smtClean="0"/>
              <a:t>t</a:t>
            </a:r>
            <a:r>
              <a:rPr lang="en-US" b="1" baseline="-25000" dirty="0" err="1" smtClean="0"/>
              <a:t>s</a:t>
            </a:r>
            <a:r>
              <a:rPr lang="ru-RU" b="1" baseline="-25000" dirty="0" smtClean="0"/>
              <a:t>0</a:t>
            </a:r>
            <a:r>
              <a:rPr lang="ru-RU" b="1" dirty="0" smtClean="0"/>
              <a:t> </a:t>
            </a:r>
            <a:r>
              <a:rPr lang="ru-RU" dirty="0"/>
              <a:t>- оптимальный интервал времени между заказами;</a:t>
            </a:r>
          </a:p>
          <a:p>
            <a:r>
              <a:rPr lang="ru-RU" b="1" dirty="0"/>
              <a:t>Т</a:t>
            </a:r>
            <a:r>
              <a:rPr lang="ru-RU" dirty="0"/>
              <a:t> - период времени, для которого ищется оптимальная стратегия;</a:t>
            </a:r>
          </a:p>
          <a:p>
            <a:r>
              <a:rPr lang="en-US" b="1" dirty="0"/>
              <a:t>R</a:t>
            </a:r>
            <a:r>
              <a:rPr lang="en-US" dirty="0"/>
              <a:t> </a:t>
            </a:r>
            <a:r>
              <a:rPr lang="ru-RU" dirty="0"/>
              <a:t>- полный спрос за время Т;</a:t>
            </a:r>
          </a:p>
          <a:p>
            <a:r>
              <a:rPr lang="en-US" b="1" dirty="0"/>
              <a:t>C</a:t>
            </a:r>
            <a:r>
              <a:rPr lang="ru-RU" b="1" baseline="-25000" dirty="0"/>
              <a:t>1</a:t>
            </a:r>
            <a:r>
              <a:rPr lang="ru-RU" dirty="0"/>
              <a:t> - стоимость хранения единицы продукции в единицу времени;</a:t>
            </a:r>
          </a:p>
          <a:p>
            <a:r>
              <a:rPr lang="ru-RU" b="1" dirty="0"/>
              <a:t>С</a:t>
            </a:r>
            <a:r>
              <a:rPr lang="ru-RU" b="1" baseline="-25000" dirty="0"/>
              <a:t>2</a:t>
            </a:r>
            <a:r>
              <a:rPr lang="ru-RU" dirty="0"/>
              <a:t> - величина штрафа за нехватку одной единицы продукции (в определенный момент времени);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s</a:t>
            </a:r>
            <a:r>
              <a:rPr lang="en-US" b="1" dirty="0"/>
              <a:t> </a:t>
            </a:r>
            <a:r>
              <a:rPr lang="ru-RU" dirty="0"/>
              <a:t>- стоимость заказа (при покупке или производстве);</a:t>
            </a:r>
          </a:p>
          <a:p>
            <a:r>
              <a:rPr lang="en-US" b="1" dirty="0"/>
              <a:t>Q</a:t>
            </a:r>
            <a:r>
              <a:rPr lang="en-US" dirty="0"/>
              <a:t> </a:t>
            </a:r>
            <a:r>
              <a:rPr lang="ru-RU" dirty="0"/>
              <a:t>- ожидаемые суммарные накладные расходы;</a:t>
            </a:r>
          </a:p>
          <a:p>
            <a:r>
              <a:rPr lang="en-US" b="1" dirty="0" err="1"/>
              <a:t>Q</a:t>
            </a:r>
            <a:r>
              <a:rPr lang="en-US" b="1" baseline="-25000" dirty="0" err="1"/>
              <a:t>o</a:t>
            </a:r>
            <a:r>
              <a:rPr lang="en-US" dirty="0"/>
              <a:t> </a:t>
            </a:r>
            <a:r>
              <a:rPr lang="ru-RU" dirty="0"/>
              <a:t>- минимум ожидаемых суммарных накладных расходов;</a:t>
            </a:r>
          </a:p>
          <a:p>
            <a:r>
              <a:rPr lang="ru-RU" b="1" dirty="0"/>
              <a:t>Р(г)</a:t>
            </a:r>
            <a:r>
              <a:rPr lang="ru-RU" dirty="0"/>
              <a:t> - вероятность спроса на г единиц товара (г - целое число);</a:t>
            </a:r>
          </a:p>
          <a:p>
            <a:r>
              <a:rPr lang="en-US" b="1" dirty="0"/>
              <a:t>f</a:t>
            </a:r>
            <a:r>
              <a:rPr lang="ru-RU" b="1" dirty="0"/>
              <a:t>(</a:t>
            </a:r>
            <a:r>
              <a:rPr lang="en-US" b="1" dirty="0"/>
              <a:t>r</a:t>
            </a:r>
            <a:r>
              <a:rPr lang="ru-RU" b="1" dirty="0"/>
              <a:t>)</a:t>
            </a:r>
            <a:r>
              <a:rPr lang="ru-RU" dirty="0"/>
              <a:t> - плотность вероятности величины г, где г непрерывно;</a:t>
            </a:r>
          </a:p>
          <a:p>
            <a:r>
              <a:rPr lang="en-US" b="1" dirty="0"/>
              <a:t>P</a:t>
            </a:r>
            <a:r>
              <a:rPr lang="ru-RU" b="1" dirty="0"/>
              <a:t>(</a:t>
            </a:r>
            <a:r>
              <a:rPr lang="en-US" b="1" dirty="0"/>
              <a:t>r </a:t>
            </a:r>
            <a:r>
              <a:rPr lang="ru-RU" b="1" dirty="0"/>
              <a:t>≤ </a:t>
            </a:r>
            <a:r>
              <a:rPr lang="en-US" b="1" dirty="0"/>
              <a:t>S</a:t>
            </a:r>
            <a:r>
              <a:rPr lang="ru-RU" b="1" dirty="0"/>
              <a:t>) </a:t>
            </a:r>
            <a:r>
              <a:rPr lang="ru-RU" dirty="0"/>
              <a:t>- вероятность того, что спрос не превысит уровень </a:t>
            </a:r>
            <a:r>
              <a:rPr lang="en-US" dirty="0"/>
              <a:t>S </a:t>
            </a:r>
            <a:r>
              <a:rPr lang="ru-RU" dirty="0"/>
              <a:t>(</a:t>
            </a:r>
            <a:r>
              <a:rPr lang="en-US" dirty="0"/>
              <a:t>r</a:t>
            </a:r>
            <a:r>
              <a:rPr lang="ru-RU" dirty="0"/>
              <a:t> -целое число);</a:t>
            </a:r>
          </a:p>
          <a:p>
            <a:r>
              <a:rPr lang="en-US" b="1" dirty="0"/>
              <a:t>F</a:t>
            </a:r>
            <a:r>
              <a:rPr lang="ru-RU" b="1" dirty="0"/>
              <a:t>(</a:t>
            </a:r>
            <a:r>
              <a:rPr lang="en-US" b="1" dirty="0"/>
              <a:t>r</a:t>
            </a:r>
            <a:r>
              <a:rPr lang="ru-RU" b="1" dirty="0"/>
              <a:t>)</a:t>
            </a:r>
            <a:r>
              <a:rPr lang="ru-RU" dirty="0"/>
              <a:t> - функция распределения величины г, где г непрерывно.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МОДЕЛИ УПРАВЛЕНИЯ ЗАПАСАМИ 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2200" dirty="0"/>
              <a:t>Вероятность того, что спрос не превысит уровень </a:t>
            </a:r>
            <a:endParaRPr lang="en-US" sz="2200" dirty="0" smtClean="0"/>
          </a:p>
          <a:p>
            <a:pPr algn="ctr">
              <a:buNone/>
            </a:pPr>
            <a:r>
              <a:rPr lang="en-US" sz="2200" dirty="0" smtClean="0"/>
              <a:t>S </a:t>
            </a:r>
            <a:r>
              <a:rPr lang="ru-RU" sz="2200" dirty="0"/>
              <a:t>(</a:t>
            </a:r>
            <a:r>
              <a:rPr lang="en-US" sz="2200" dirty="0"/>
              <a:t>r</a:t>
            </a:r>
            <a:r>
              <a:rPr lang="ru-RU" sz="2200" dirty="0"/>
              <a:t> - </a:t>
            </a:r>
            <a:r>
              <a:rPr lang="ru-RU" sz="2200" dirty="0" smtClean="0"/>
              <a:t>непрерывная </a:t>
            </a:r>
            <a:r>
              <a:rPr lang="ru-RU" sz="2200" dirty="0"/>
              <a:t>величина), существует при условии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571736" y="3214686"/>
          <a:ext cx="3497107" cy="1651412"/>
        </p:xfrm>
        <a:graphic>
          <a:graphicData uri="http://schemas.openxmlformats.org/presentationml/2006/ole">
            <p:oleObj spid="_x0000_s19457" name="Формула" r:id="rId3" imgW="1028254" imgH="4823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762</Words>
  <Application>Microsoft Office PowerPoint</Application>
  <PresentationFormat>Экран 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Формула</vt:lpstr>
      <vt:lpstr>МОДЕЛИ УПРАВЛЕНИЯ ЗАПАСАМИ </vt:lpstr>
      <vt:lpstr>МОДЕЛИ УПРАВЛЕНИЯ ЗАПАСАМИ </vt:lpstr>
      <vt:lpstr>МОДЕЛИ УПРАВЛЕНИЯ ЗАПАСАМИ </vt:lpstr>
      <vt:lpstr>МОДЕЛИ УПРАВЛЕНИЯ ЗАПАСАМИ </vt:lpstr>
      <vt:lpstr>МОДЕЛИ УПРАВЛЕНИЯ ЗАПАСАМИ </vt:lpstr>
      <vt:lpstr>МОДЕЛИ УПРАВЛЕНИЯ ЗАПАСАМИ </vt:lpstr>
      <vt:lpstr>МОДЕЛИ УПРАВЛЕНИЯ ЗАПАСАМИ </vt:lpstr>
      <vt:lpstr>МОДЕЛИ УПРАВЛЕНИЯ ЗАПАСАМИ </vt:lpstr>
      <vt:lpstr>МОДЕЛИ УПРАВЛЕНИЯ ЗАПАСАМИ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УПРАВЛЕНИЯ ЗАПАСАМИ </dc:title>
  <dc:creator>Admin</dc:creator>
  <cp:lastModifiedBy>Admin</cp:lastModifiedBy>
  <cp:revision>6</cp:revision>
  <dcterms:created xsi:type="dcterms:W3CDTF">2011-03-21T19:19:00Z</dcterms:created>
  <dcterms:modified xsi:type="dcterms:W3CDTF">2011-03-21T21:55:45Z</dcterms:modified>
</cp:coreProperties>
</file>