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8" autoAdjust="0"/>
    <p:restoredTop sz="94660"/>
  </p:normalViewPr>
  <p:slideViewPr>
    <p:cSldViewPr snapToGrid="0">
      <p:cViewPr>
        <p:scale>
          <a:sx n="100" d="100"/>
          <a:sy n="100" d="100"/>
        </p:scale>
        <p:origin x="49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B2B2-BB6E-4864-B6AB-D8AC240D6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AC3D3-A3E3-4C6B-BABC-BC0CC780C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50FA-2CA2-4E19-A5E4-BFBA7708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380-FCB6-4536-82C7-992E4D752B4C}" type="datetimeFigureOut">
              <a:rPr lang="en-NZ" smtClean="0"/>
              <a:t>6/10/2021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E4E1C-834B-489C-9DD4-9A2B1676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8460-73A2-479B-AE79-BEF09AF3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77BB-C633-42DE-93AB-AD0E683FA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706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9B7D-D25D-4FFF-9E76-F62FD419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6A4AD-49D8-4949-B9D7-768947BB6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5D518-639C-4177-8456-E6B9E3E8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380-FCB6-4536-82C7-992E4D752B4C}" type="datetimeFigureOut">
              <a:rPr lang="en-NZ" smtClean="0"/>
              <a:t>6/10/2021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695EE-D7AB-45DD-9CA2-933152D8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70D92-87A0-454A-B160-7B09002C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77BB-C633-42DE-93AB-AD0E683FA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68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A0975-E659-4C2E-9192-D1F929777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7D604-ACAF-4162-BDE8-84CE226DB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B2FA-704D-4F4B-BBF8-1DA83103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380-FCB6-4536-82C7-992E4D752B4C}" type="datetimeFigureOut">
              <a:rPr lang="en-NZ" smtClean="0"/>
              <a:t>6/10/2021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BE012-33CD-4A02-B885-A39C8F32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AA00-26D0-4C04-86D6-2823D99A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77BB-C633-42DE-93AB-AD0E683FA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35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3711-F133-46B8-BA29-0B388F8D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A3BAA-B0E7-475D-9CB4-BD9082C1A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D039A-5FC7-4C3C-A08A-AAF0C335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380-FCB6-4536-82C7-992E4D752B4C}" type="datetimeFigureOut">
              <a:rPr lang="en-NZ" smtClean="0"/>
              <a:t>6/10/2021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537F-D16F-4BE7-B31D-AE212BBB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14B14-7992-45DF-8AA6-30A1EAC7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77BB-C633-42DE-93AB-AD0E683FA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144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F93A-C498-4659-8900-72EDE1D3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697D3-BFBC-4791-97B1-F3C794FC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AC581-736C-45A4-93E1-44A71C84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380-FCB6-4536-82C7-992E4D752B4C}" type="datetimeFigureOut">
              <a:rPr lang="en-NZ" smtClean="0"/>
              <a:t>6/10/2021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5ED2A-209A-42E7-A59D-E58F8934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385B-1F94-4C1C-8079-50AD29C2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77BB-C633-42DE-93AB-AD0E683FA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966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FB06-A47D-4AB5-97A9-5994B60D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3868-3C86-4E53-BC07-4E0849EAB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2C5F1-412A-433A-B9CD-BBCAD87A3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70E20-AC65-42F5-83D7-1C3F178B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380-FCB6-4536-82C7-992E4D752B4C}" type="datetimeFigureOut">
              <a:rPr lang="en-NZ" smtClean="0"/>
              <a:t>6/10/2021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DB6DA-5449-4539-BB2A-909CE102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F5315-388E-47D1-8564-88A7125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77BB-C633-42DE-93AB-AD0E683FA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414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C45A-D34F-4198-B00C-64495F1B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01116-1836-4124-B019-9481DFD2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8690-DC34-43D9-81CF-9CAF3F9A0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B318C-F565-40A6-9AC4-C1C195185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68A44-A3D5-40FB-9819-8AA7A5DF0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EB8A1-9218-4039-9DEE-18A2F2A2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380-FCB6-4536-82C7-992E4D752B4C}" type="datetimeFigureOut">
              <a:rPr lang="en-NZ" smtClean="0"/>
              <a:t>6/10/2021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CE53A-1978-43A7-973D-1A9C3DC0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4644D-30DC-4099-8447-B3471954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77BB-C633-42DE-93AB-AD0E683FA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66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0644-253A-412E-B50B-B7485278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7FB9C-F19E-4670-A0AB-41CBA131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380-FCB6-4536-82C7-992E4D752B4C}" type="datetimeFigureOut">
              <a:rPr lang="en-NZ" smtClean="0"/>
              <a:t>6/10/2021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CAFC7-D3C5-4135-A677-B47B98B2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1C107-E8DC-4C41-8C85-585D30F4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77BB-C633-42DE-93AB-AD0E683FA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991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83229-912A-4499-8ACA-36A91D4B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380-FCB6-4536-82C7-992E4D752B4C}" type="datetimeFigureOut">
              <a:rPr lang="en-NZ" smtClean="0"/>
              <a:t>6/10/2021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13907-D953-4C8E-B29D-3D738220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5C80C-B2AA-416D-AF2D-97E6E876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77BB-C633-42DE-93AB-AD0E683FA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186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9BCF-E9F7-48C4-B369-94219B8C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FB475-6BFC-48C8-99AE-830918AC5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E5CD0-7187-447E-AD85-793B542A7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57EC8-A8E1-4DDE-9402-42E6260A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380-FCB6-4536-82C7-992E4D752B4C}" type="datetimeFigureOut">
              <a:rPr lang="en-NZ" smtClean="0"/>
              <a:t>6/10/2021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F1D82-B6DE-461F-8BAC-9EC18BCF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96D65-8B4E-4D82-9AAA-42BAC5CF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77BB-C633-42DE-93AB-AD0E683FA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98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916D-8DCE-405B-91FB-7D7E551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060B9-3B71-42AE-9E4F-DCDC8DAA4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AAB7F-C31A-412D-962E-DB8846F9E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B31DB-31A1-49C5-9238-D8CAAE75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380-FCB6-4536-82C7-992E4D752B4C}" type="datetimeFigureOut">
              <a:rPr lang="en-NZ" smtClean="0"/>
              <a:t>6/10/2021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E9BD2-3FC4-4817-BC8F-0CFC5F4C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CBD12-6A13-4561-8878-3ACD7A0A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77BB-C633-42DE-93AB-AD0E683FA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022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7B84B-F107-4DEF-AD10-79A49482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AD2F9-4D2D-4EC6-B408-B9F004C5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2E1A5-5DAD-4B97-A186-F6F58254A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D0380-FCB6-4536-82C7-992E4D752B4C}" type="datetimeFigureOut">
              <a:rPr lang="en-NZ" smtClean="0"/>
              <a:t>6/10/2021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FF272-FE0B-496D-93F5-7843C291C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42BB1-7761-42DB-A046-6F6A4C026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7BB-C633-42DE-93AB-AD0E683FA2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052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7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9A3F5E-22E8-48F5-AE0A-76730D734482}"/>
              </a:ext>
            </a:extLst>
          </p:cNvPr>
          <p:cNvSpPr txBox="1"/>
          <p:nvPr/>
        </p:nvSpPr>
        <p:spPr>
          <a:xfrm>
            <a:off x="4167395" y="3048000"/>
            <a:ext cx="3857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Games Programming - Assignment Two</a:t>
            </a:r>
          </a:p>
          <a:p>
            <a:r>
              <a:rPr lang="en-US" dirty="0">
                <a:solidFill>
                  <a:schemeClr val="bg1"/>
                </a:solidFill>
              </a:rPr>
              <a:t>Damien DeCourcy</a:t>
            </a:r>
          </a:p>
          <a:p>
            <a:r>
              <a:rPr lang="en-US" dirty="0">
                <a:solidFill>
                  <a:schemeClr val="bg1"/>
                </a:solidFill>
              </a:rPr>
              <a:t>19042551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3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B5581-ED7B-40F4-B3CB-A2DA9E4DAC73}"/>
              </a:ext>
            </a:extLst>
          </p:cNvPr>
          <p:cNvSpPr txBox="1"/>
          <p:nvPr/>
        </p:nvSpPr>
        <p:spPr>
          <a:xfrm>
            <a:off x="351693" y="291402"/>
            <a:ext cx="3770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Game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chemeClr val="bg1"/>
                </a:solidFill>
              </a:rPr>
              <a:t>Design </a:t>
            </a:r>
            <a:r>
              <a:rPr lang="en-US" sz="4400" dirty="0">
                <a:solidFill>
                  <a:srgbClr val="D60093"/>
                </a:solidFill>
              </a:rPr>
              <a:t>UI</a:t>
            </a:r>
            <a:endParaRPr lang="en-NZ" dirty="0">
              <a:solidFill>
                <a:srgbClr val="D6009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9BC69-6CF5-406B-9DCA-C5C9242570B3}"/>
              </a:ext>
            </a:extLst>
          </p:cNvPr>
          <p:cNvSpPr/>
          <p:nvPr/>
        </p:nvSpPr>
        <p:spPr>
          <a:xfrm>
            <a:off x="673238" y="1426865"/>
            <a:ext cx="10259370" cy="3750547"/>
          </a:xfrm>
          <a:prstGeom prst="rect">
            <a:avLst/>
          </a:prstGeom>
          <a:solidFill>
            <a:schemeClr val="tx1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Menu Engine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4868-9BE2-4B3E-9885-05E449A4CE43}"/>
              </a:ext>
            </a:extLst>
          </p:cNvPr>
          <p:cNvSpPr/>
          <p:nvPr/>
        </p:nvSpPr>
        <p:spPr>
          <a:xfrm>
            <a:off x="4242079" y="1838846"/>
            <a:ext cx="3137397" cy="2002135"/>
          </a:xfrm>
          <a:prstGeom prst="rect">
            <a:avLst/>
          </a:prstGeom>
          <a:solidFill>
            <a:schemeClr val="tx1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Animator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50E187-4798-4205-BDA1-D9875A7E23EB}"/>
              </a:ext>
            </a:extLst>
          </p:cNvPr>
          <p:cNvSpPr/>
          <p:nvPr/>
        </p:nvSpPr>
        <p:spPr>
          <a:xfrm>
            <a:off x="749381" y="3992544"/>
            <a:ext cx="2837881" cy="10517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Audio Mixer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95E5CC-8729-42D7-87AC-6F1A73126037}"/>
              </a:ext>
            </a:extLst>
          </p:cNvPr>
          <p:cNvSpPr/>
          <p:nvPr/>
        </p:nvSpPr>
        <p:spPr>
          <a:xfrm>
            <a:off x="8004292" y="4036086"/>
            <a:ext cx="2837880" cy="10517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Settings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A18F6-635D-4AEB-9071-8B3B8ADA7ED9}"/>
              </a:ext>
            </a:extLst>
          </p:cNvPr>
          <p:cNvSpPr/>
          <p:nvPr/>
        </p:nvSpPr>
        <p:spPr>
          <a:xfrm>
            <a:off x="777073" y="1838846"/>
            <a:ext cx="3137397" cy="200213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Builder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7980C3-DDFC-4985-A220-B2A0E889D2F2}"/>
              </a:ext>
            </a:extLst>
          </p:cNvPr>
          <p:cNvSpPr/>
          <p:nvPr/>
        </p:nvSpPr>
        <p:spPr>
          <a:xfrm>
            <a:off x="7379476" y="1838847"/>
            <a:ext cx="3462695" cy="200213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Animated </a:t>
            </a:r>
            <a:r>
              <a:rPr lang="en-US" sz="1400" dirty="0" err="1">
                <a:solidFill>
                  <a:schemeClr val="bg1"/>
                </a:solidFill>
              </a:rPr>
              <a:t>JPanel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90214-228A-464C-B153-13B11C862AD4}"/>
              </a:ext>
            </a:extLst>
          </p:cNvPr>
          <p:cNvSpPr/>
          <p:nvPr/>
        </p:nvSpPr>
        <p:spPr>
          <a:xfrm>
            <a:off x="6218457" y="2293110"/>
            <a:ext cx="2186152" cy="3094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Animation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2521FE-CDDA-41FD-8A08-952DE79A85A9}"/>
              </a:ext>
            </a:extLst>
          </p:cNvPr>
          <p:cNvSpPr/>
          <p:nvPr/>
        </p:nvSpPr>
        <p:spPr>
          <a:xfrm>
            <a:off x="6218457" y="2701000"/>
            <a:ext cx="2186152" cy="3094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Animation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0268B3-5389-4C6D-A952-F5D5A96F5BCC}"/>
              </a:ext>
            </a:extLst>
          </p:cNvPr>
          <p:cNvSpPr/>
          <p:nvPr/>
        </p:nvSpPr>
        <p:spPr>
          <a:xfrm>
            <a:off x="6218457" y="3133402"/>
            <a:ext cx="2186152" cy="3094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Animation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D85897-8C04-43B4-A827-F9459DF5B78A}"/>
              </a:ext>
            </a:extLst>
          </p:cNvPr>
          <p:cNvSpPr/>
          <p:nvPr/>
        </p:nvSpPr>
        <p:spPr>
          <a:xfrm>
            <a:off x="8540496" y="2451575"/>
            <a:ext cx="2186152" cy="3094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Buttons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0BCEEE-9FC0-473E-9E74-2BA1B795D80D}"/>
              </a:ext>
            </a:extLst>
          </p:cNvPr>
          <p:cNvSpPr/>
          <p:nvPr/>
        </p:nvSpPr>
        <p:spPr>
          <a:xfrm>
            <a:off x="8528021" y="2965086"/>
            <a:ext cx="2186152" cy="3094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Buttons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160A2E-4BD8-4D59-BE7E-BD1EF5C10C80}"/>
              </a:ext>
            </a:extLst>
          </p:cNvPr>
          <p:cNvSpPr/>
          <p:nvPr/>
        </p:nvSpPr>
        <p:spPr>
          <a:xfrm>
            <a:off x="4647330" y="2293110"/>
            <a:ext cx="1571127" cy="11497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Worker Thread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61D201-194D-4A7A-BA13-E6771A653D6D}"/>
              </a:ext>
            </a:extLst>
          </p:cNvPr>
          <p:cNvSpPr/>
          <p:nvPr/>
        </p:nvSpPr>
        <p:spPr>
          <a:xfrm>
            <a:off x="3146696" y="4599630"/>
            <a:ext cx="5283867" cy="10517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rgbClr val="92D050"/>
                </a:solidFill>
              </a:rPr>
              <a:t>Game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96045-B96A-48D3-9138-094E1155E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185" y="5431135"/>
            <a:ext cx="2007535" cy="13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4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2AB5B95-1EDF-48BC-A344-F13B00D07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597" y="5368963"/>
            <a:ext cx="2007535" cy="13801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CB5581-ED7B-40F4-B3CB-A2DA9E4DAC73}"/>
              </a:ext>
            </a:extLst>
          </p:cNvPr>
          <p:cNvSpPr txBox="1"/>
          <p:nvPr/>
        </p:nvSpPr>
        <p:spPr>
          <a:xfrm>
            <a:off x="351693" y="291402"/>
            <a:ext cx="5886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Game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chemeClr val="bg1"/>
                </a:solidFill>
              </a:rPr>
              <a:t>Design </a:t>
            </a:r>
            <a:r>
              <a:rPr lang="en-US" sz="4400" dirty="0">
                <a:solidFill>
                  <a:srgbClr val="92D050"/>
                </a:solidFill>
              </a:rPr>
              <a:t>Game Itself</a:t>
            </a:r>
            <a:endParaRPr lang="en-NZ" dirty="0">
              <a:solidFill>
                <a:srgbClr val="92D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9BC69-6CF5-406B-9DCA-C5C9242570B3}"/>
              </a:ext>
            </a:extLst>
          </p:cNvPr>
          <p:cNvSpPr/>
          <p:nvPr/>
        </p:nvSpPr>
        <p:spPr>
          <a:xfrm>
            <a:off x="673238" y="1426865"/>
            <a:ext cx="3137397" cy="2002135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Game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Runs Java swings EDT, aka the “Main() thread”</a:t>
            </a:r>
          </a:p>
          <a:p>
            <a:r>
              <a:rPr lang="en-US" dirty="0">
                <a:solidFill>
                  <a:schemeClr val="bg1"/>
                </a:solidFill>
              </a:rPr>
              <a:t>- Uses a swing timer to repaint itself at 30 fps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4868-9BE2-4B3E-9885-05E449A4CE43}"/>
              </a:ext>
            </a:extLst>
          </p:cNvPr>
          <p:cNvSpPr/>
          <p:nvPr/>
        </p:nvSpPr>
        <p:spPr>
          <a:xfrm>
            <a:off x="4151643" y="1426865"/>
            <a:ext cx="3137397" cy="2002135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Animator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All animations are added to the animator</a:t>
            </a:r>
          </a:p>
          <a:p>
            <a:r>
              <a:rPr lang="en-US" dirty="0">
                <a:solidFill>
                  <a:schemeClr val="bg1"/>
                </a:solidFill>
              </a:rPr>
              <a:t>- Uses a worker thread to update each animation at its own framerate.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50E187-4798-4205-BDA1-D9875A7E23EB}"/>
              </a:ext>
            </a:extLst>
          </p:cNvPr>
          <p:cNvSpPr/>
          <p:nvPr/>
        </p:nvSpPr>
        <p:spPr>
          <a:xfrm>
            <a:off x="673238" y="3619081"/>
            <a:ext cx="2321171" cy="13749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Audio Mixer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Pulled in from Menu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95E5CC-8729-42D7-87AC-6F1A73126037}"/>
              </a:ext>
            </a:extLst>
          </p:cNvPr>
          <p:cNvSpPr/>
          <p:nvPr/>
        </p:nvSpPr>
        <p:spPr>
          <a:xfrm>
            <a:off x="3354262" y="3619081"/>
            <a:ext cx="2321171" cy="13749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Settings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Pulled in from menu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A18F6-635D-4AEB-9071-8B3B8ADA7ED9}"/>
              </a:ext>
            </a:extLst>
          </p:cNvPr>
          <p:cNvSpPr/>
          <p:nvPr/>
        </p:nvSpPr>
        <p:spPr>
          <a:xfrm>
            <a:off x="673237" y="5184113"/>
            <a:ext cx="2321171" cy="13824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Builder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Static class that builds and returns UI objects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90214-228A-464C-B153-13B11C862AD4}"/>
              </a:ext>
            </a:extLst>
          </p:cNvPr>
          <p:cNvSpPr/>
          <p:nvPr/>
        </p:nvSpPr>
        <p:spPr>
          <a:xfrm>
            <a:off x="6035286" y="3619081"/>
            <a:ext cx="2186152" cy="13749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Animation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Saves hero, power choice and volume to disk</a:t>
            </a:r>
          </a:p>
          <a:p>
            <a:r>
              <a:rPr lang="en-NZ" sz="1400" dirty="0">
                <a:solidFill>
                  <a:schemeClr val="bg1"/>
                </a:solidFill>
              </a:rPr>
              <a:t>- Loads from disk on create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7980C3-DDFC-4985-A220-B2A0E889D2F2}"/>
              </a:ext>
            </a:extLst>
          </p:cNvPr>
          <p:cNvSpPr/>
          <p:nvPr/>
        </p:nvSpPr>
        <p:spPr>
          <a:xfrm>
            <a:off x="8581292" y="3619081"/>
            <a:ext cx="2186153" cy="13749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Animated </a:t>
            </a:r>
            <a:r>
              <a:rPr lang="en-US" sz="1400" dirty="0" err="1">
                <a:solidFill>
                  <a:schemeClr val="bg1"/>
                </a:solidFill>
              </a:rPr>
              <a:t>JPanel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Has animation pane</a:t>
            </a:r>
          </a:p>
          <a:p>
            <a:r>
              <a:rPr lang="en-NZ" sz="1400" dirty="0">
                <a:solidFill>
                  <a:schemeClr val="bg1"/>
                </a:solidFill>
              </a:rPr>
              <a:t>- Overrides paint method to paint an animations current frame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3F7FB8-A02E-4294-889A-03171AB95F90}"/>
              </a:ext>
            </a:extLst>
          </p:cNvPr>
          <p:cNvSpPr/>
          <p:nvPr/>
        </p:nvSpPr>
        <p:spPr>
          <a:xfrm>
            <a:off x="7635708" y="1426864"/>
            <a:ext cx="3137397" cy="2002135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TimeLine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Uses a worker thread to update every 10ms</a:t>
            </a:r>
          </a:p>
          <a:p>
            <a:r>
              <a:rPr lang="en-NZ" dirty="0">
                <a:solidFill>
                  <a:schemeClr val="bg1"/>
                </a:solidFill>
              </a:rPr>
              <a:t>- Allows timelines to update regardless of player1 or player2 presence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ACE8C-A149-4848-AD95-680EB422B2F0}"/>
              </a:ext>
            </a:extLst>
          </p:cNvPr>
          <p:cNvSpPr/>
          <p:nvPr/>
        </p:nvSpPr>
        <p:spPr>
          <a:xfrm>
            <a:off x="3354261" y="5189137"/>
            <a:ext cx="2321171" cy="13824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Player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Player1 or Player2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State machine based on key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Press, state updates and collisions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D4C80D-6114-4D16-A8FF-3899530211BB}"/>
              </a:ext>
            </a:extLst>
          </p:cNvPr>
          <p:cNvSpPr/>
          <p:nvPr/>
        </p:nvSpPr>
        <p:spPr>
          <a:xfrm>
            <a:off x="6035285" y="5184112"/>
            <a:ext cx="2186153" cy="13824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Physics Engine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Provides physics objects and functions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20B69D-1536-41AB-A33A-FCFFDFD77A55}"/>
              </a:ext>
            </a:extLst>
          </p:cNvPr>
          <p:cNvSpPr/>
          <p:nvPr/>
        </p:nvSpPr>
        <p:spPr>
          <a:xfrm>
            <a:off x="8581291" y="5187880"/>
            <a:ext cx="2186153" cy="13749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GameObject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Map items to stand on or collide with</a:t>
            </a:r>
            <a:endParaRPr lang="en-NZ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7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B5581-ED7B-40F4-B3CB-A2DA9E4DAC73}"/>
              </a:ext>
            </a:extLst>
          </p:cNvPr>
          <p:cNvSpPr txBox="1"/>
          <p:nvPr/>
        </p:nvSpPr>
        <p:spPr>
          <a:xfrm>
            <a:off x="351693" y="291402"/>
            <a:ext cx="5886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Game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chemeClr val="bg1"/>
                </a:solidFill>
              </a:rPr>
              <a:t>Design </a:t>
            </a:r>
            <a:r>
              <a:rPr lang="en-US" sz="4400" dirty="0">
                <a:solidFill>
                  <a:srgbClr val="92D050"/>
                </a:solidFill>
              </a:rPr>
              <a:t>Game Itself</a:t>
            </a:r>
            <a:endParaRPr lang="en-NZ" dirty="0">
              <a:solidFill>
                <a:srgbClr val="92D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9BC69-6CF5-406B-9DCA-C5C9242570B3}"/>
              </a:ext>
            </a:extLst>
          </p:cNvPr>
          <p:cNvSpPr/>
          <p:nvPr/>
        </p:nvSpPr>
        <p:spPr>
          <a:xfrm>
            <a:off x="673238" y="1426865"/>
            <a:ext cx="10270533" cy="4769338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Game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4868-9BE2-4B3E-9885-05E449A4CE43}"/>
              </a:ext>
            </a:extLst>
          </p:cNvPr>
          <p:cNvSpPr/>
          <p:nvPr/>
        </p:nvSpPr>
        <p:spPr>
          <a:xfrm>
            <a:off x="5808505" y="1984779"/>
            <a:ext cx="2949114" cy="2742363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Animator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50E187-4798-4205-BDA1-D9875A7E23EB}"/>
              </a:ext>
            </a:extLst>
          </p:cNvPr>
          <p:cNvSpPr/>
          <p:nvPr/>
        </p:nvSpPr>
        <p:spPr>
          <a:xfrm>
            <a:off x="3407586" y="4785854"/>
            <a:ext cx="2321171" cy="13111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Audio Mixer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95E5CC-8729-42D7-87AC-6F1A73126037}"/>
              </a:ext>
            </a:extLst>
          </p:cNvPr>
          <p:cNvSpPr/>
          <p:nvPr/>
        </p:nvSpPr>
        <p:spPr>
          <a:xfrm>
            <a:off x="798264" y="4785854"/>
            <a:ext cx="2316824" cy="13111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Settings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A18F6-635D-4AEB-9071-8B3B8ADA7ED9}"/>
              </a:ext>
            </a:extLst>
          </p:cNvPr>
          <p:cNvSpPr/>
          <p:nvPr/>
        </p:nvSpPr>
        <p:spPr>
          <a:xfrm>
            <a:off x="6021255" y="4785854"/>
            <a:ext cx="2321171" cy="13111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Builder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7980C3-DDFC-4985-A220-B2A0E889D2F2}"/>
              </a:ext>
            </a:extLst>
          </p:cNvPr>
          <p:cNvSpPr/>
          <p:nvPr/>
        </p:nvSpPr>
        <p:spPr>
          <a:xfrm>
            <a:off x="8757618" y="1984779"/>
            <a:ext cx="2186153" cy="27423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Animated </a:t>
            </a:r>
            <a:r>
              <a:rPr lang="en-US" sz="1400" dirty="0" err="1">
                <a:solidFill>
                  <a:schemeClr val="bg1"/>
                </a:solidFill>
              </a:rPr>
              <a:t>JPanel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3F7FB8-A02E-4294-889A-03171AB95F90}"/>
              </a:ext>
            </a:extLst>
          </p:cNvPr>
          <p:cNvSpPr/>
          <p:nvPr/>
        </p:nvSpPr>
        <p:spPr>
          <a:xfrm>
            <a:off x="791111" y="1980355"/>
            <a:ext cx="4911540" cy="704360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TimeLine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One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D4C80D-6114-4D16-A8FF-3899530211BB}"/>
              </a:ext>
            </a:extLst>
          </p:cNvPr>
          <p:cNvSpPr/>
          <p:nvPr/>
        </p:nvSpPr>
        <p:spPr>
          <a:xfrm>
            <a:off x="8634925" y="4785854"/>
            <a:ext cx="2186153" cy="13111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Physics Engine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90214-228A-464C-B153-13B11C862AD4}"/>
              </a:ext>
            </a:extLst>
          </p:cNvPr>
          <p:cNvSpPr/>
          <p:nvPr/>
        </p:nvSpPr>
        <p:spPr>
          <a:xfrm>
            <a:off x="7773035" y="2425858"/>
            <a:ext cx="2186152" cy="3459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Player1 animation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3A20C9-CAC6-4948-A630-915D6B22E296}"/>
              </a:ext>
            </a:extLst>
          </p:cNvPr>
          <p:cNvSpPr/>
          <p:nvPr/>
        </p:nvSpPr>
        <p:spPr>
          <a:xfrm>
            <a:off x="7773035" y="2771776"/>
            <a:ext cx="2186152" cy="3459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Player2 animation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D681D6-D7B1-4868-BA76-6A19851C27B8}"/>
              </a:ext>
            </a:extLst>
          </p:cNvPr>
          <p:cNvSpPr/>
          <p:nvPr/>
        </p:nvSpPr>
        <p:spPr>
          <a:xfrm>
            <a:off x="7773035" y="3117694"/>
            <a:ext cx="2186152" cy="3459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Player1 trail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AEA704-A1FE-4C8A-9092-5E999CA86FB6}"/>
              </a:ext>
            </a:extLst>
          </p:cNvPr>
          <p:cNvSpPr/>
          <p:nvPr/>
        </p:nvSpPr>
        <p:spPr>
          <a:xfrm>
            <a:off x="7773035" y="3463612"/>
            <a:ext cx="2186152" cy="3459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Player2 trail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0F696D-F74E-4E8D-A567-CE841D23AAE1}"/>
              </a:ext>
            </a:extLst>
          </p:cNvPr>
          <p:cNvSpPr/>
          <p:nvPr/>
        </p:nvSpPr>
        <p:spPr>
          <a:xfrm>
            <a:off x="7773035" y="3809530"/>
            <a:ext cx="2186152" cy="3459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Game Objects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1D94A0-9F8C-4C2E-944A-FA26B91886F3}"/>
              </a:ext>
            </a:extLst>
          </p:cNvPr>
          <p:cNvSpPr/>
          <p:nvPr/>
        </p:nvSpPr>
        <p:spPr>
          <a:xfrm>
            <a:off x="7773035" y="4138239"/>
            <a:ext cx="2186152" cy="3459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Background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396BFC-FDCE-4995-846F-5A8D6A239D9E}"/>
              </a:ext>
            </a:extLst>
          </p:cNvPr>
          <p:cNvSpPr/>
          <p:nvPr/>
        </p:nvSpPr>
        <p:spPr>
          <a:xfrm>
            <a:off x="791111" y="2993456"/>
            <a:ext cx="4911539" cy="704361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TimeLine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Two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DCF8BC-A505-4609-A1E9-8E30A7F31BED}"/>
              </a:ext>
            </a:extLst>
          </p:cNvPr>
          <p:cNvSpPr/>
          <p:nvPr/>
        </p:nvSpPr>
        <p:spPr>
          <a:xfrm>
            <a:off x="791111" y="4014177"/>
            <a:ext cx="4911539" cy="707750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TimeLine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Two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ACE8C-A149-4848-AD95-680EB422B2F0}"/>
              </a:ext>
            </a:extLst>
          </p:cNvPr>
          <p:cNvSpPr/>
          <p:nvPr/>
        </p:nvSpPr>
        <p:spPr>
          <a:xfrm>
            <a:off x="914399" y="2153532"/>
            <a:ext cx="1160448" cy="3580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Player1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90DAA2-FDD7-42FD-ABD4-F4E7B01A1B1C}"/>
              </a:ext>
            </a:extLst>
          </p:cNvPr>
          <p:cNvSpPr/>
          <p:nvPr/>
        </p:nvSpPr>
        <p:spPr>
          <a:xfrm>
            <a:off x="4426434" y="2153531"/>
            <a:ext cx="1160448" cy="3580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Player2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2D241-E9F7-4E55-AD44-8F347508E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078" y="5431135"/>
            <a:ext cx="1839574" cy="1264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9E3B9-C9EC-4129-A2F3-E01EA7EC3516}"/>
              </a:ext>
            </a:extLst>
          </p:cNvPr>
          <p:cNvSpPr txBox="1"/>
          <p:nvPr/>
        </p:nvSpPr>
        <p:spPr>
          <a:xfrm rot="20690006">
            <a:off x="11392888" y="525674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!?</a:t>
            </a:r>
            <a:endParaRPr lang="en-NZ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5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42DC0B-4998-4B4D-BF1F-E0FFC3633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5407" y="4877489"/>
            <a:ext cx="2124075" cy="1382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02EEC3-09FE-4DA8-83D9-B5BE39B59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1" y="5072350"/>
            <a:ext cx="2497599" cy="1717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CB5581-ED7B-40F4-B3CB-A2DA9E4DAC73}"/>
              </a:ext>
            </a:extLst>
          </p:cNvPr>
          <p:cNvSpPr txBox="1"/>
          <p:nvPr/>
        </p:nvSpPr>
        <p:spPr>
          <a:xfrm>
            <a:off x="351693" y="291402"/>
            <a:ext cx="341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TimeLine loop</a:t>
            </a:r>
            <a:endParaRPr lang="en-NZ" dirty="0">
              <a:solidFill>
                <a:srgbClr val="92D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8D924-43D8-4F34-B7EB-437DCFD2520D}"/>
              </a:ext>
            </a:extLst>
          </p:cNvPr>
          <p:cNvSpPr/>
          <p:nvPr/>
        </p:nvSpPr>
        <p:spPr>
          <a:xfrm>
            <a:off x="720012" y="1075648"/>
            <a:ext cx="11471987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05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mTimeLineActive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NZ" sz="1050" dirty="0">
                <a:solidFill>
                  <a:srgbClr val="CC6C1D"/>
                </a:solidFill>
                <a:latin typeface="Consolas" panose="020B0609020204030204" pitchFamily="49" charset="0"/>
              </a:rPr>
              <a:t>double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 err="1">
                <a:solidFill>
                  <a:srgbClr val="F2F200"/>
                </a:solidFill>
                <a:latin typeface="Consolas" panose="020B0609020204030204" pitchFamily="49" charset="0"/>
              </a:rPr>
              <a:t>passedTime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measureTime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NZ" sz="1050" dirty="0">
                <a:solidFill>
                  <a:srgbClr val="CC6C1D"/>
                </a:solidFill>
                <a:latin typeface="Consolas" panose="020B0609020204030204" pitchFamily="49" charset="0"/>
              </a:rPr>
              <a:t>double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F2F200"/>
                </a:solidFill>
                <a:latin typeface="Consolas" panose="020B0609020204030204" pitchFamily="49" charset="0"/>
              </a:rPr>
              <a:t>dt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passedTime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6897BB"/>
                </a:solidFill>
                <a:latin typeface="Consolas" panose="020B0609020204030204" pitchFamily="49" charset="0"/>
              </a:rPr>
              <a:t>1000.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NZ" sz="1050" dirty="0">
              <a:latin typeface="Consolas" panose="020B0609020204030204" pitchFamily="49" charset="0"/>
            </a:endParaRPr>
          </a:p>
          <a:p>
            <a:pPr lvl="1"/>
            <a:r>
              <a:rPr lang="en-NZ" sz="1050" dirty="0">
                <a:solidFill>
                  <a:srgbClr val="808080"/>
                </a:solidFill>
                <a:latin typeface="Consolas" panose="020B0609020204030204" pitchFamily="49" charset="0"/>
              </a:rPr>
              <a:t>// Player in timeline</a:t>
            </a:r>
          </a:p>
          <a:p>
            <a:pPr lvl="1"/>
            <a:r>
              <a:rPr lang="en-NZ" sz="1050" dirty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mPlayer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!=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CC6C1D"/>
                </a:solidFill>
                <a:latin typeface="Consolas" panose="020B0609020204030204" pitchFamily="49" charset="0"/>
              </a:rPr>
              <a:t>null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NZ" sz="1050" dirty="0">
                <a:solidFill>
                  <a:srgbClr val="808080"/>
                </a:solidFill>
                <a:latin typeface="Consolas" panose="020B0609020204030204" pitchFamily="49" charset="0"/>
              </a:rPr>
              <a:t>// Move the player</a:t>
            </a:r>
          </a:p>
          <a:p>
            <a:pPr lvl="2"/>
            <a:r>
              <a:rPr lang="en-NZ" sz="1050" dirty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mPlayerTrail</a:t>
            </a:r>
            <a:r>
              <a:rPr lang="en-NZ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NZ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NZ" sz="1050" dirty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mPlayerTrail</a:t>
            </a:r>
            <a:r>
              <a:rPr lang="en-NZ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NZ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remove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NZ" sz="105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mPlayerTrail</a:t>
            </a:r>
            <a:r>
              <a:rPr lang="en-NZ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NZ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NZ" sz="105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A7EC21"/>
                </a:solidFill>
                <a:latin typeface="Consolas" panose="020B0609020204030204" pitchFamily="49" charset="0"/>
              </a:rPr>
              <a:t>Point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mPlayer</a:t>
            </a:r>
            <a:r>
              <a:rPr lang="en-NZ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mLocation</a:t>
            </a:r>
            <a:r>
              <a:rPr lang="en-NZ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x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mPlayer</a:t>
            </a:r>
            <a:r>
              <a:rPr lang="en-NZ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mWidth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mPlayer</a:t>
            </a:r>
            <a:r>
              <a:rPr lang="en-NZ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mLocation</a:t>
            </a:r>
            <a:r>
              <a:rPr lang="en-NZ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y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mPlayer</a:t>
            </a:r>
            <a:r>
              <a:rPr lang="en-NZ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mHeight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mPlayer</a:t>
            </a:r>
            <a:r>
              <a:rPr lang="en-NZ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NZ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move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NZ" sz="1050" dirty="0">
                <a:solidFill>
                  <a:srgbClr val="F3EC79"/>
                </a:solidFill>
                <a:latin typeface="Consolas" panose="020B0609020204030204" pitchFamily="49" charset="0"/>
              </a:rPr>
              <a:t>dt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NZ" sz="1050" dirty="0">
              <a:latin typeface="Consolas" panose="020B0609020204030204" pitchFamily="49" charset="0"/>
            </a:endParaRPr>
          </a:p>
          <a:p>
            <a:pPr lvl="2"/>
            <a:r>
              <a:rPr lang="en-NZ" sz="1050" dirty="0">
                <a:solidFill>
                  <a:srgbClr val="808080"/>
                </a:solidFill>
                <a:latin typeface="Consolas" panose="020B0609020204030204" pitchFamily="49" charset="0"/>
              </a:rPr>
              <a:t>// Apply gravity</a:t>
            </a:r>
          </a:p>
          <a:p>
            <a:pPr lvl="2"/>
            <a:r>
              <a:rPr lang="en-NZ" sz="1050" dirty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!</a:t>
            </a:r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mPlayer</a:t>
            </a:r>
            <a:r>
              <a:rPr lang="en-NZ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mIsGrounded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NZ" sz="1050" dirty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mPlayer</a:t>
            </a:r>
            <a:r>
              <a:rPr lang="en-NZ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NZ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applyGravity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NZ" sz="1050" dirty="0">
                <a:solidFill>
                  <a:srgbClr val="F3EC79"/>
                </a:solidFill>
                <a:latin typeface="Consolas" panose="020B0609020204030204" pitchFamily="49" charset="0"/>
              </a:rPr>
              <a:t>dt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mGravity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NZ" sz="1050" dirty="0">
              <a:latin typeface="Consolas" panose="020B0609020204030204" pitchFamily="49" charset="0"/>
            </a:endParaRPr>
          </a:p>
          <a:p>
            <a:pPr lvl="2"/>
            <a:r>
              <a:rPr lang="en-NZ" sz="1050" dirty="0">
                <a:solidFill>
                  <a:srgbClr val="808080"/>
                </a:solidFill>
                <a:latin typeface="Consolas" panose="020B0609020204030204" pitchFamily="49" charset="0"/>
              </a:rPr>
              <a:t>// State update</a:t>
            </a:r>
          </a:p>
          <a:p>
            <a:pPr lvl="2"/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mPlayer</a:t>
            </a:r>
            <a:r>
              <a:rPr lang="en-NZ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NZ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stateUpdate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NZ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mLastCollidedObject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NZ" sz="1050" dirty="0">
              <a:latin typeface="Consolas" panose="020B0609020204030204" pitchFamily="49" charset="0"/>
            </a:endParaRPr>
          </a:p>
          <a:p>
            <a:pPr lvl="2"/>
            <a:r>
              <a:rPr lang="en-NZ" sz="1050" dirty="0">
                <a:solidFill>
                  <a:srgbClr val="808080"/>
                </a:solidFill>
                <a:latin typeface="Consolas" panose="020B0609020204030204" pitchFamily="49" charset="0"/>
              </a:rPr>
              <a:t>// Check death</a:t>
            </a:r>
          </a:p>
          <a:p>
            <a:pPr lvl="2"/>
            <a:r>
              <a:rPr lang="en-NZ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checkDeath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mPlayer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NZ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NZ" sz="1050" dirty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NZ" sz="1050" dirty="0">
              <a:latin typeface="Consolas" panose="020B0609020204030204" pitchFamily="49" charset="0"/>
            </a:endParaRPr>
          </a:p>
          <a:p>
            <a:pPr lvl="2"/>
            <a:r>
              <a:rPr lang="en-NZ" sz="1050" dirty="0">
                <a:solidFill>
                  <a:srgbClr val="808080"/>
                </a:solidFill>
                <a:latin typeface="Consolas" panose="020B0609020204030204" pitchFamily="49" charset="0"/>
              </a:rPr>
              <a:t>// Check </a:t>
            </a:r>
            <a:r>
              <a:rPr lang="en-NZ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collissions</a:t>
            </a:r>
            <a:endParaRPr lang="en-NZ" sz="105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2"/>
            <a:r>
              <a:rPr lang="en-NZ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checkCollissions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NZ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mPlayer</a:t>
            </a:r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NZ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NZ" sz="1050" dirty="0">
              <a:latin typeface="Consolas" panose="020B0609020204030204" pitchFamily="49" charset="0"/>
            </a:endParaRPr>
          </a:p>
          <a:p>
            <a:pPr lvl="1"/>
            <a:r>
              <a:rPr lang="en-NZ" sz="1050" dirty="0">
                <a:solidFill>
                  <a:srgbClr val="808080"/>
                </a:solidFill>
                <a:latin typeface="Consolas" panose="020B0609020204030204" pitchFamily="49" charset="0"/>
              </a:rPr>
              <a:t>// Repeat for the other player</a:t>
            </a:r>
          </a:p>
          <a:p>
            <a:pPr lvl="1"/>
            <a:r>
              <a:rPr lang="en-NZ" sz="1050" dirty="0">
                <a:solidFill>
                  <a:srgbClr val="808080"/>
                </a:solidFill>
                <a:latin typeface="Consolas" panose="020B0609020204030204" pitchFamily="49" charset="0"/>
              </a:rPr>
              <a:t>// Sleep for a few milliseconds</a:t>
            </a:r>
            <a:endParaRPr lang="en-NZ" sz="105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NZ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NZ" sz="1050" dirty="0"/>
          </a:p>
        </p:txBody>
      </p:sp>
      <p:pic>
        <p:nvPicPr>
          <p:cNvPr id="8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965E01A-3E41-4981-AED0-0ED69606C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407" y="5569547"/>
            <a:ext cx="1603251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8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80B97FE-3244-4B19-914F-DBDA43739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1" y="5072350"/>
            <a:ext cx="2497599" cy="1717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CB5581-ED7B-40F4-B3CB-A2DA9E4DAC73}"/>
              </a:ext>
            </a:extLst>
          </p:cNvPr>
          <p:cNvSpPr txBox="1"/>
          <p:nvPr/>
        </p:nvSpPr>
        <p:spPr>
          <a:xfrm>
            <a:off x="351693" y="405702"/>
            <a:ext cx="32738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Known Issues</a:t>
            </a:r>
            <a:endParaRPr lang="en-NZ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3F1A2-AF82-4312-86DD-D9FB880DBF69}"/>
              </a:ext>
            </a:extLst>
          </p:cNvPr>
          <p:cNvSpPr txBox="1"/>
          <p:nvPr/>
        </p:nvSpPr>
        <p:spPr>
          <a:xfrm>
            <a:off x="478971" y="1376184"/>
            <a:ext cx="10303329" cy="2954655"/>
          </a:xfrm>
          <a:prstGeom prst="rect">
            <a:avLst/>
          </a:prstGeom>
          <a:solidFill>
            <a:schemeClr val="tx1"/>
          </a:solidFill>
          <a:ln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Timelines create and remove based on player1. Subsequently the player2 can’t swap timelines.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  Haven’t had time to implement multiplayer (code written for PVC).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  Collision detection is Janky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  Female clips through wall in some states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  Memory leak (and I hate java)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A3DE1-9BD3-4BC0-AB29-1DFF8217F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85123" y="5239766"/>
            <a:ext cx="2124075" cy="138271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92E052-DAB1-448E-AEC8-0EC189809A9F}"/>
              </a:ext>
            </a:extLst>
          </p:cNvPr>
          <p:cNvCxnSpPr/>
          <p:nvPr/>
        </p:nvCxnSpPr>
        <p:spPr>
          <a:xfrm flipH="1">
            <a:off x="9626600" y="5930900"/>
            <a:ext cx="2247900" cy="127000"/>
          </a:xfrm>
          <a:prstGeom prst="line">
            <a:avLst/>
          </a:prstGeom>
          <a:ln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AA7E75-4135-4B10-9234-3FEDFCED1711}"/>
              </a:ext>
            </a:extLst>
          </p:cNvPr>
          <p:cNvCxnSpPr/>
          <p:nvPr/>
        </p:nvCxnSpPr>
        <p:spPr>
          <a:xfrm flipH="1" flipV="1">
            <a:off x="9842500" y="6324600"/>
            <a:ext cx="1892300" cy="101600"/>
          </a:xfrm>
          <a:prstGeom prst="line">
            <a:avLst/>
          </a:prstGeom>
          <a:ln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BB0E67-C350-4031-9206-5DD18437A2CA}"/>
              </a:ext>
            </a:extLst>
          </p:cNvPr>
          <p:cNvCxnSpPr/>
          <p:nvPr/>
        </p:nvCxnSpPr>
        <p:spPr>
          <a:xfrm flipH="1">
            <a:off x="9842500" y="6622479"/>
            <a:ext cx="1574800" cy="0"/>
          </a:xfrm>
          <a:prstGeom prst="line">
            <a:avLst/>
          </a:prstGeom>
          <a:ln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2985D3E-D006-45DD-8844-F4DCFE8F9562}"/>
              </a:ext>
            </a:extLst>
          </p:cNvPr>
          <p:cNvSpPr/>
          <p:nvPr/>
        </p:nvSpPr>
        <p:spPr>
          <a:xfrm>
            <a:off x="478971" y="1376184"/>
            <a:ext cx="11083109" cy="39901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F8F92-31CC-4A77-AA27-0E77E1839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" y="2099253"/>
            <a:ext cx="3048000" cy="2686050"/>
          </a:xfrm>
          <a:prstGeom prst="rect">
            <a:avLst/>
          </a:prstGeom>
          <a:ln>
            <a:solidFill>
              <a:srgbClr val="D60093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727AF5-3F3D-4C58-9CDC-07C9CC1A1B55}"/>
              </a:ext>
            </a:extLst>
          </p:cNvPr>
          <p:cNvSpPr txBox="1"/>
          <p:nvPr/>
        </p:nvSpPr>
        <p:spPr>
          <a:xfrm>
            <a:off x="1297940" y="1488673"/>
            <a:ext cx="3483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D60093"/>
                </a:solidFill>
              </a:rPr>
              <a:t>Swapping Timelines</a:t>
            </a:r>
            <a:endParaRPr lang="en-NZ" sz="1200" dirty="0">
              <a:solidFill>
                <a:srgbClr val="D60093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555E407-FBC6-4C99-BE3F-FBB008F79A62}"/>
              </a:ext>
            </a:extLst>
          </p:cNvPr>
          <p:cNvSpPr/>
          <p:nvPr/>
        </p:nvSpPr>
        <p:spPr>
          <a:xfrm flipH="1">
            <a:off x="4285525" y="2682582"/>
            <a:ext cx="1800315" cy="108712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73B6C9-3956-4FB8-B027-4C954B7EC54E}"/>
              </a:ext>
            </a:extLst>
          </p:cNvPr>
          <p:cNvSpPr txBox="1"/>
          <p:nvPr/>
        </p:nvSpPr>
        <p:spPr>
          <a:xfrm>
            <a:off x="6726501" y="1488673"/>
            <a:ext cx="135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D60093"/>
                </a:solidFill>
              </a:rPr>
              <a:t>The Fix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346B1A-D3D0-47C9-BA51-3D3AA97200CE}"/>
              </a:ext>
            </a:extLst>
          </p:cNvPr>
          <p:cNvSpPr txBox="1"/>
          <p:nvPr/>
        </p:nvSpPr>
        <p:spPr>
          <a:xfrm>
            <a:off x="6726501" y="1935730"/>
            <a:ext cx="4690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Move the current timeline tracker into the player object.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Rewrite the timeline creation and swapper functions to use it in its new position.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1BC3D7-9ADE-46AE-BAC1-21E0660A96AE}"/>
              </a:ext>
            </a:extLst>
          </p:cNvPr>
          <p:cNvSpPr/>
          <p:nvPr/>
        </p:nvSpPr>
        <p:spPr>
          <a:xfrm>
            <a:off x="631371" y="1528584"/>
            <a:ext cx="11083109" cy="39901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CC9E25-F5DA-4B5D-A781-279E8F420903}"/>
              </a:ext>
            </a:extLst>
          </p:cNvPr>
          <p:cNvSpPr txBox="1"/>
          <p:nvPr/>
        </p:nvSpPr>
        <p:spPr>
          <a:xfrm>
            <a:off x="974054" y="1350955"/>
            <a:ext cx="4773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D60093"/>
                </a:solidFill>
              </a:rPr>
              <a:t>Collision detection, clipping</a:t>
            </a:r>
            <a:endParaRPr lang="en-NZ" sz="1200" dirty="0">
              <a:solidFill>
                <a:srgbClr val="D60093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6EF5A52-48EE-4DEF-91AB-79E44B95F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58" y="2189252"/>
            <a:ext cx="1435140" cy="986659"/>
          </a:xfrm>
          <a:prstGeom prst="rect">
            <a:avLst/>
          </a:prstGeom>
          <a:ln>
            <a:solidFill>
              <a:srgbClr val="D60093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127CC4-E5DB-4530-AF71-B13200FC2F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46729" y="2189251"/>
            <a:ext cx="1435140" cy="986659"/>
          </a:xfrm>
          <a:prstGeom prst="rect">
            <a:avLst/>
          </a:prstGeom>
          <a:ln>
            <a:solidFill>
              <a:srgbClr val="D60093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3A34DF-722D-4935-A18D-123B3D92122C}"/>
              </a:ext>
            </a:extLst>
          </p:cNvPr>
          <p:cNvSpPr txBox="1"/>
          <p:nvPr/>
        </p:nvSpPr>
        <p:spPr>
          <a:xfrm>
            <a:off x="1160358" y="3231264"/>
            <a:ext cx="1435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Idle right</a:t>
            </a:r>
            <a:endParaRPr lang="en-NZ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B4455C-939D-40E8-B62D-55E2E303B9EC}"/>
              </a:ext>
            </a:extLst>
          </p:cNvPr>
          <p:cNvSpPr txBox="1"/>
          <p:nvPr/>
        </p:nvSpPr>
        <p:spPr>
          <a:xfrm>
            <a:off x="4140745" y="3281981"/>
            <a:ext cx="1435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Run left</a:t>
            </a:r>
            <a:endParaRPr lang="en-NZ" sz="10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62E7BD-A1E8-4CEA-A95B-C17FB95D306F}"/>
              </a:ext>
            </a:extLst>
          </p:cNvPr>
          <p:cNvSpPr/>
          <p:nvPr/>
        </p:nvSpPr>
        <p:spPr>
          <a:xfrm>
            <a:off x="1483360" y="2397760"/>
            <a:ext cx="533364" cy="7781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AC7CA4-7682-46D7-8802-6E6F4303667C}"/>
              </a:ext>
            </a:extLst>
          </p:cNvPr>
          <p:cNvSpPr/>
          <p:nvPr/>
        </p:nvSpPr>
        <p:spPr>
          <a:xfrm>
            <a:off x="4750110" y="2493169"/>
            <a:ext cx="536265" cy="59655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5BBA959-B3D8-443A-9DA5-5C94547FB4F3}"/>
              </a:ext>
            </a:extLst>
          </p:cNvPr>
          <p:cNvSpPr/>
          <p:nvPr/>
        </p:nvSpPr>
        <p:spPr>
          <a:xfrm>
            <a:off x="2735980" y="2649675"/>
            <a:ext cx="1254051" cy="27432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A48801-AAAB-495D-91ED-7B3D3AAD8AA5}"/>
              </a:ext>
            </a:extLst>
          </p:cNvPr>
          <p:cNvSpPr txBox="1"/>
          <p:nvPr/>
        </p:nvSpPr>
        <p:spPr>
          <a:xfrm>
            <a:off x="6589479" y="1300286"/>
            <a:ext cx="135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D60093"/>
                </a:solidFill>
              </a:rPr>
              <a:t>The Fix</a:t>
            </a:r>
            <a:endParaRPr lang="en-NZ" sz="1200" dirty="0">
              <a:solidFill>
                <a:srgbClr val="D60093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3AEF6A0-35E9-4469-81EE-F7444BFB95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07" y="2220027"/>
            <a:ext cx="1435140" cy="986659"/>
          </a:xfrm>
          <a:prstGeom prst="rect">
            <a:avLst/>
          </a:prstGeom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8E86161-50E2-4513-9144-2D5135C30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6585" y="2063750"/>
            <a:ext cx="1112314" cy="1186482"/>
          </a:xfrm>
          <a:prstGeom prst="rect">
            <a:avLst/>
          </a:prstGeom>
          <a:ln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0B105C7-E1EF-4443-9168-BA8C7DC3D8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246" y="2220027"/>
            <a:ext cx="1112315" cy="95421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B3B7D6C-C155-4322-8573-BB10F9C0AE0D}"/>
              </a:ext>
            </a:extLst>
          </p:cNvPr>
          <p:cNvSpPr/>
          <p:nvPr/>
        </p:nvSpPr>
        <p:spPr>
          <a:xfrm>
            <a:off x="7013880" y="2447875"/>
            <a:ext cx="425587" cy="72803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77C946-6331-4FAE-AC43-F944A6400896}"/>
              </a:ext>
            </a:extLst>
          </p:cNvPr>
          <p:cNvSpPr/>
          <p:nvPr/>
        </p:nvSpPr>
        <p:spPr>
          <a:xfrm>
            <a:off x="7704989" y="2448719"/>
            <a:ext cx="425587" cy="72803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858C39-4F1C-4CF9-8BDD-2DF0441FEB91}"/>
              </a:ext>
            </a:extLst>
          </p:cNvPr>
          <p:cNvSpPr/>
          <p:nvPr/>
        </p:nvSpPr>
        <p:spPr>
          <a:xfrm>
            <a:off x="8445579" y="2452942"/>
            <a:ext cx="425587" cy="72803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B5965E5-B9F6-4403-926C-FA26AA7E5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617" y="3226910"/>
            <a:ext cx="1099336" cy="89892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61DF92-72A0-4D98-B0BD-86B2206ADD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576" y="3135757"/>
            <a:ext cx="986109" cy="98277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865363A-D970-4655-B90E-113230F79E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685" y="3135756"/>
            <a:ext cx="577161" cy="97347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AF85161-AB04-4496-94AD-70AFBE0A4255}"/>
              </a:ext>
            </a:extLst>
          </p:cNvPr>
          <p:cNvSpPr/>
          <p:nvPr/>
        </p:nvSpPr>
        <p:spPr>
          <a:xfrm>
            <a:off x="7706282" y="3379968"/>
            <a:ext cx="425587" cy="728035"/>
          </a:xfrm>
          <a:prstGeom prst="rect">
            <a:avLst/>
          </a:prstGeom>
          <a:noFill/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10EAF2-E763-4D85-84E7-F85B004AED21}"/>
              </a:ext>
            </a:extLst>
          </p:cNvPr>
          <p:cNvSpPr/>
          <p:nvPr/>
        </p:nvSpPr>
        <p:spPr>
          <a:xfrm>
            <a:off x="8445422" y="3379968"/>
            <a:ext cx="425587" cy="728035"/>
          </a:xfrm>
          <a:prstGeom prst="rect">
            <a:avLst/>
          </a:prstGeom>
          <a:noFill/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00869B-C1EB-4FB6-8550-C63BED47D066}"/>
              </a:ext>
            </a:extLst>
          </p:cNvPr>
          <p:cNvSpPr/>
          <p:nvPr/>
        </p:nvSpPr>
        <p:spPr>
          <a:xfrm>
            <a:off x="9268259" y="3380139"/>
            <a:ext cx="425587" cy="728035"/>
          </a:xfrm>
          <a:prstGeom prst="rect">
            <a:avLst/>
          </a:prstGeom>
          <a:noFill/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1F9450-82E8-4F2A-A0A4-5906179BCE5E}"/>
              </a:ext>
            </a:extLst>
          </p:cNvPr>
          <p:cNvSpPr/>
          <p:nvPr/>
        </p:nvSpPr>
        <p:spPr>
          <a:xfrm>
            <a:off x="629920" y="1435628"/>
            <a:ext cx="11083109" cy="39901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AADDFB-85DA-4174-AF71-7A99AF664A11}"/>
              </a:ext>
            </a:extLst>
          </p:cNvPr>
          <p:cNvSpPr txBox="1"/>
          <p:nvPr/>
        </p:nvSpPr>
        <p:spPr>
          <a:xfrm>
            <a:off x="972603" y="1339279"/>
            <a:ext cx="3181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D60093"/>
                </a:solidFill>
              </a:rPr>
              <a:t>The Memory Leak</a:t>
            </a:r>
            <a:endParaRPr lang="en-NZ" sz="1200" dirty="0">
              <a:solidFill>
                <a:srgbClr val="D6009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7DE9B9-A8A2-45B8-8E1F-FCAE5E2A0A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6604" y="1981663"/>
            <a:ext cx="6766933" cy="18797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A4AE00-7510-4004-94DD-702A6D8311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518" y="3969986"/>
            <a:ext cx="6772275" cy="1038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80670E-C8B7-4CDC-941E-E391F7B5BB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8012" y="5112102"/>
            <a:ext cx="6105525" cy="94297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AAE96121-0836-42ED-8211-E81555C15CA1}"/>
              </a:ext>
            </a:extLst>
          </p:cNvPr>
          <p:cNvSpPr/>
          <p:nvPr/>
        </p:nvSpPr>
        <p:spPr>
          <a:xfrm flipH="1">
            <a:off x="7710123" y="2073141"/>
            <a:ext cx="926807" cy="45668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127C0A3E-D9E4-4C2C-A259-3C7326B695D4}"/>
              </a:ext>
            </a:extLst>
          </p:cNvPr>
          <p:cNvSpPr/>
          <p:nvPr/>
        </p:nvSpPr>
        <p:spPr>
          <a:xfrm flipH="1">
            <a:off x="7696267" y="4319319"/>
            <a:ext cx="926807" cy="45668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333B269-49A5-435B-BD1C-FF1E31ED51F5}"/>
              </a:ext>
            </a:extLst>
          </p:cNvPr>
          <p:cNvSpPr/>
          <p:nvPr/>
        </p:nvSpPr>
        <p:spPr>
          <a:xfrm flipH="1">
            <a:off x="7680531" y="5305397"/>
            <a:ext cx="926807" cy="45668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723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8" grpId="0" animBg="1"/>
      <p:bldP spid="17" grpId="0"/>
      <p:bldP spid="18" grpId="0"/>
      <p:bldP spid="19" grpId="0" animBg="1"/>
      <p:bldP spid="20" grpId="0"/>
      <p:bldP spid="24" grpId="0"/>
      <p:bldP spid="25" grpId="0"/>
      <p:bldP spid="26" grpId="0" animBg="1"/>
      <p:bldP spid="27" grpId="0" animBg="1"/>
      <p:bldP spid="28" grpId="0" animBg="1"/>
      <p:bldP spid="29" grpId="0"/>
      <p:bldP spid="35" grpId="0" animBg="1"/>
      <p:bldP spid="36" grpId="0" animBg="1"/>
      <p:bldP spid="37" grpId="0" animBg="1"/>
      <p:bldP spid="44" grpId="0" animBg="1"/>
      <p:bldP spid="45" grpId="0" animBg="1"/>
      <p:bldP spid="46" grpId="0" animBg="1"/>
      <p:bldP spid="47" grpId="0" animBg="1"/>
      <p:bldP spid="48" grpId="0"/>
      <p:bldP spid="14" grpId="0" animBg="1"/>
      <p:bldP spid="49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B5581-ED7B-40F4-B3CB-A2DA9E4DAC73}"/>
              </a:ext>
            </a:extLst>
          </p:cNvPr>
          <p:cNvSpPr txBox="1"/>
          <p:nvPr/>
        </p:nvSpPr>
        <p:spPr>
          <a:xfrm>
            <a:off x="351693" y="405702"/>
            <a:ext cx="37309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D60093"/>
                </a:solidFill>
              </a:rPr>
              <a:t>Future Updates</a:t>
            </a:r>
            <a:endParaRPr lang="en-NZ" dirty="0">
              <a:solidFill>
                <a:srgbClr val="D6009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3F1A2-AF82-4312-86DD-D9FB880DBF69}"/>
              </a:ext>
            </a:extLst>
          </p:cNvPr>
          <p:cNvSpPr txBox="1"/>
          <p:nvPr/>
        </p:nvSpPr>
        <p:spPr>
          <a:xfrm>
            <a:off x="478971" y="1376184"/>
            <a:ext cx="10303329" cy="3231654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Fix collision detection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  Fix clipping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  Create multiplayer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  More powerups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  Fix memory leak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  Finally, recreate from scratch in C++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E7B14B-6972-41F5-9E0B-98D1CA2F8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351" y="5149849"/>
            <a:ext cx="2311897" cy="1589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C04AC3-22AD-4F0E-A630-0195B9604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4770952"/>
            <a:ext cx="2209800" cy="18848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C5E4A3-603B-4E13-B94E-622ACB1DB553}"/>
              </a:ext>
            </a:extLst>
          </p:cNvPr>
          <p:cNvCxnSpPr>
            <a:cxnSpLocks/>
          </p:cNvCxnSpPr>
          <p:nvPr/>
        </p:nvCxnSpPr>
        <p:spPr>
          <a:xfrm flipH="1">
            <a:off x="7734051" y="6133681"/>
            <a:ext cx="571749" cy="0"/>
          </a:xfrm>
          <a:prstGeom prst="line">
            <a:avLst/>
          </a:prstGeom>
          <a:ln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8A6836-F51B-4735-A9DC-807774116EA7}"/>
              </a:ext>
            </a:extLst>
          </p:cNvPr>
          <p:cNvCxnSpPr>
            <a:cxnSpLocks/>
          </p:cNvCxnSpPr>
          <p:nvPr/>
        </p:nvCxnSpPr>
        <p:spPr>
          <a:xfrm flipH="1">
            <a:off x="7886451" y="6286081"/>
            <a:ext cx="571749" cy="0"/>
          </a:xfrm>
          <a:prstGeom prst="line">
            <a:avLst/>
          </a:prstGeom>
          <a:ln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3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B5581-ED7B-40F4-B3CB-A2DA9E4DAC73}"/>
              </a:ext>
            </a:extLst>
          </p:cNvPr>
          <p:cNvSpPr txBox="1"/>
          <p:nvPr/>
        </p:nvSpPr>
        <p:spPr>
          <a:xfrm>
            <a:off x="4719629" y="3044279"/>
            <a:ext cx="2752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Questions?</a:t>
            </a:r>
            <a:endParaRPr lang="en-NZ" dirty="0">
              <a:solidFill>
                <a:srgbClr val="92D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25C2D-87B9-467E-BDD5-E6AEA0C5EA58}"/>
              </a:ext>
            </a:extLst>
          </p:cNvPr>
          <p:cNvSpPr txBox="1"/>
          <p:nvPr/>
        </p:nvSpPr>
        <p:spPr>
          <a:xfrm>
            <a:off x="6095999" y="3813720"/>
            <a:ext cx="364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Also, thank you for listening</a:t>
            </a:r>
            <a:endParaRPr lang="en-NZ" sz="105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4D8511-2E34-4D0E-9C7F-9773A96E3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826" y="4857750"/>
            <a:ext cx="2909455" cy="2000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DA6271-1152-4C1F-8748-073B74902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19629" y="5328475"/>
            <a:ext cx="2058863" cy="1529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8B1053-F660-4DBF-9DA7-B4D15AA4BF5B}"/>
              </a:ext>
            </a:extLst>
          </p:cNvPr>
          <p:cNvSpPr txBox="1"/>
          <p:nvPr/>
        </p:nvSpPr>
        <p:spPr>
          <a:xfrm rot="20690006">
            <a:off x="4952348" y="5306984"/>
            <a:ext cx="8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60093"/>
                </a:solidFill>
              </a:rPr>
              <a:t>Victory</a:t>
            </a:r>
            <a:endParaRPr lang="en-NZ" dirty="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8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64D8F-D687-43A5-A954-154D17629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50A34A3-8678-41D2-B6E4-6BFDCB35B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705" y="4054316"/>
            <a:ext cx="2924574" cy="30370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B4627F-E4DA-43EE-852A-816D02267061}"/>
              </a:ext>
            </a:extLst>
          </p:cNvPr>
          <p:cNvSpPr/>
          <p:nvPr/>
        </p:nvSpPr>
        <p:spPr>
          <a:xfrm rot="19939990">
            <a:off x="196080" y="489155"/>
            <a:ext cx="2334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tx1"/>
                  </a:solidFill>
                </a:ln>
                <a:solidFill>
                  <a:srgbClr val="D600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5000BC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1F42FA-885F-4485-90FC-04718AD99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61" y="918079"/>
            <a:ext cx="1089878" cy="806509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24BC7DFE-E931-49D9-A581-35FAF97FC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705" y="4292414"/>
            <a:ext cx="2582930" cy="268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9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013F3EA-3864-4194-91FA-988C2B7BC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7CDFCE-10EE-4465-9C7C-74BCFA1AA4B0}"/>
              </a:ext>
            </a:extLst>
          </p:cNvPr>
          <p:cNvSpPr/>
          <p:nvPr/>
        </p:nvSpPr>
        <p:spPr>
          <a:xfrm rot="19939990">
            <a:off x="330733" y="489155"/>
            <a:ext cx="20649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5400" b="0" cap="none" spc="0" dirty="0">
                <a:ln w="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00AD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F1C4B55-DCCA-46B7-AC6E-F4BE09970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793" y="3850394"/>
            <a:ext cx="3272010" cy="3272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337F30-9FBC-424C-BB71-7C2915DB9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94" y="4883579"/>
            <a:ext cx="2526415" cy="1736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3FFDF3-CDD8-4D01-9BB6-0A175AF66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483" y="2976281"/>
            <a:ext cx="1317001" cy="9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8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AC5827-3800-4B28-8F79-9BD1BFC65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3B8C14-0E11-4B17-A946-30C4F2C00B15}"/>
              </a:ext>
            </a:extLst>
          </p:cNvPr>
          <p:cNvSpPr/>
          <p:nvPr/>
        </p:nvSpPr>
        <p:spPr>
          <a:xfrm rot="19939990">
            <a:off x="155205" y="489155"/>
            <a:ext cx="2416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3000</a:t>
            </a:r>
            <a:r>
              <a:rPr lang="en-US" sz="5400" b="0" cap="none" spc="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</a:t>
            </a:r>
          </a:p>
        </p:txBody>
      </p:sp>
      <p:pic>
        <p:nvPicPr>
          <p:cNvPr id="10" name="Picture 9" descr="A picture containing text, first-aid kit, scoreboard, clipart&#10;&#10;Description automatically generated">
            <a:extLst>
              <a:ext uri="{FF2B5EF4-FFF2-40B4-BE49-F238E27FC236}">
                <a16:creationId xmlns:a16="http://schemas.microsoft.com/office/drawing/2014/main" id="{B8033C65-A6F2-4672-9930-8535DF154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781" y="1849683"/>
            <a:ext cx="1632136" cy="19536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ADB505-4BB1-471A-88E8-987765D15876}"/>
              </a:ext>
            </a:extLst>
          </p:cNvPr>
          <p:cNvCxnSpPr/>
          <p:nvPr/>
        </p:nvCxnSpPr>
        <p:spPr>
          <a:xfrm flipH="1">
            <a:off x="4712677" y="2160396"/>
            <a:ext cx="4290646" cy="40394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8B8167-01F4-42F8-B044-4D6706784528}"/>
              </a:ext>
            </a:extLst>
          </p:cNvPr>
          <p:cNvCxnSpPr/>
          <p:nvPr/>
        </p:nvCxnSpPr>
        <p:spPr>
          <a:xfrm flipH="1">
            <a:off x="5928527" y="2160396"/>
            <a:ext cx="3336053" cy="46976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9E81373-C692-448E-A956-38759E738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0" y="1589025"/>
            <a:ext cx="2276474" cy="16845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52E553-2A76-4523-833E-E39EB40E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9896" y="966630"/>
            <a:ext cx="1321967" cy="90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5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ark&#10;&#10;Description automatically generated">
            <a:extLst>
              <a:ext uri="{FF2B5EF4-FFF2-40B4-BE49-F238E27FC236}">
                <a16:creationId xmlns:a16="http://schemas.microsoft.com/office/drawing/2014/main" id="{25543B8A-55E6-48D8-9132-CD767A68F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0"/>
            <a:ext cx="12192000" cy="76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2B6B2-96D7-4FD4-963B-7805944EDF84}"/>
              </a:ext>
            </a:extLst>
          </p:cNvPr>
          <p:cNvSpPr txBox="1"/>
          <p:nvPr/>
        </p:nvSpPr>
        <p:spPr>
          <a:xfrm>
            <a:off x="555171" y="308559"/>
            <a:ext cx="419769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92D050"/>
                </a:solidFill>
              </a:rPr>
              <a:t>Djin</a:t>
            </a:r>
            <a:endParaRPr lang="en-US" sz="4000" dirty="0">
              <a:solidFill>
                <a:srgbClr val="92D050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A powerful female warrior chosen by the god Jun to vanquish its foe, Churl, and Churl’s chosen champion</a:t>
            </a:r>
            <a:endParaRPr lang="en-NZ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6080D-10C2-477C-B96B-8ED7ACBD7D96}"/>
              </a:ext>
            </a:extLst>
          </p:cNvPr>
          <p:cNvSpPr txBox="1"/>
          <p:nvPr/>
        </p:nvSpPr>
        <p:spPr>
          <a:xfrm>
            <a:off x="7007888" y="308559"/>
            <a:ext cx="419769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D60093"/>
                </a:solidFill>
              </a:rPr>
              <a:t>Tye</a:t>
            </a:r>
            <a:endParaRPr lang="en-US" sz="4000" dirty="0">
              <a:solidFill>
                <a:srgbClr val="D60093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A quick witted adventurer chosen by the god Churl to vanquish its foe, Jun, and its chosen champion</a:t>
            </a:r>
            <a:endParaRPr lang="en-NZ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6536F-CE04-489B-80F0-7FB9D5CA4829}"/>
              </a:ext>
            </a:extLst>
          </p:cNvPr>
          <p:cNvSpPr txBox="1"/>
          <p:nvPr/>
        </p:nvSpPr>
        <p:spPr>
          <a:xfrm>
            <a:off x="555171" y="308559"/>
            <a:ext cx="10650416" cy="2369880"/>
          </a:xfrm>
          <a:prstGeom prst="rect">
            <a:avLst/>
          </a:prstGeom>
          <a:solidFill>
            <a:schemeClr val="tx1"/>
          </a:solidFill>
          <a:ln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With the power of the gods bestowed upon them, </a:t>
            </a:r>
            <a:r>
              <a:rPr lang="en-US" sz="2800" dirty="0" err="1">
                <a:solidFill>
                  <a:schemeClr val="bg1"/>
                </a:solidFill>
              </a:rPr>
              <a:t>Djin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dirty="0" err="1">
                <a:solidFill>
                  <a:schemeClr val="bg1"/>
                </a:solidFill>
              </a:rPr>
              <a:t>Tye</a:t>
            </a:r>
            <a:r>
              <a:rPr lang="en-US" sz="2800" dirty="0">
                <a:solidFill>
                  <a:schemeClr val="bg1"/>
                </a:solidFill>
              </a:rPr>
              <a:t> fight a battle outside the realms of human time. For humans, the fight may last a second, a week, a millennia. But for the two campions, it is but the blink of an eye that exists across multiple timelines.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.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0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62C38E3-4791-4F36-9B3C-61010F8B8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927893" y="-125419"/>
            <a:ext cx="1855786" cy="1136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680539-0BB7-417E-98DD-49EBE6642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02" y="533341"/>
            <a:ext cx="4078742" cy="5791317"/>
          </a:xfrm>
          <a:prstGeom prst="rect">
            <a:avLst/>
          </a:prstGeom>
          <a:ln>
            <a:solidFill>
              <a:srgbClr val="D60093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A77A78-AE36-4FB2-BE10-78F3C75859F3}"/>
              </a:ext>
            </a:extLst>
          </p:cNvPr>
          <p:cNvSpPr txBox="1"/>
          <p:nvPr/>
        </p:nvSpPr>
        <p:spPr>
          <a:xfrm>
            <a:off x="5282084" y="2452576"/>
            <a:ext cx="5539991" cy="1508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Timelines: A 2D, competitive </a:t>
            </a:r>
            <a:r>
              <a:rPr lang="en-US" sz="2800" dirty="0" err="1">
                <a:solidFill>
                  <a:schemeClr val="bg1"/>
                </a:solidFill>
              </a:rPr>
              <a:t>pvp</a:t>
            </a:r>
            <a:r>
              <a:rPr lang="en-US" sz="2800" dirty="0">
                <a:solidFill>
                  <a:schemeClr val="bg1"/>
                </a:solidFill>
              </a:rPr>
              <a:t> scroller game player via the internet.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4D13BCA-9982-496E-8EB4-62ABB173BF00}"/>
              </a:ext>
            </a:extLst>
          </p:cNvPr>
          <p:cNvSpPr/>
          <p:nvPr/>
        </p:nvSpPr>
        <p:spPr>
          <a:xfrm flipH="1">
            <a:off x="1879042" y="352471"/>
            <a:ext cx="1105318" cy="662413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76954E9-9813-42E5-93D2-ED3DDB9C507F}"/>
              </a:ext>
            </a:extLst>
          </p:cNvPr>
          <p:cNvSpPr/>
          <p:nvPr/>
        </p:nvSpPr>
        <p:spPr>
          <a:xfrm flipH="1">
            <a:off x="4421277" y="352470"/>
            <a:ext cx="1105318" cy="662413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48CAF1B-6384-4830-B1FA-FD78DF158BC4}"/>
              </a:ext>
            </a:extLst>
          </p:cNvPr>
          <p:cNvSpPr/>
          <p:nvPr/>
        </p:nvSpPr>
        <p:spPr>
          <a:xfrm flipH="1">
            <a:off x="2984360" y="2223139"/>
            <a:ext cx="1105318" cy="662413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DEFFBC-566A-4691-9177-4973B37FD983}"/>
              </a:ext>
            </a:extLst>
          </p:cNvPr>
          <p:cNvSpPr/>
          <p:nvPr/>
        </p:nvSpPr>
        <p:spPr>
          <a:xfrm flipH="1">
            <a:off x="2984360" y="3822889"/>
            <a:ext cx="1105318" cy="662413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481AF74-55D9-4E38-A1E7-7FBF9CBE5C1F}"/>
              </a:ext>
            </a:extLst>
          </p:cNvPr>
          <p:cNvSpPr/>
          <p:nvPr/>
        </p:nvSpPr>
        <p:spPr>
          <a:xfrm flipH="1">
            <a:off x="4176766" y="5398374"/>
            <a:ext cx="1105318" cy="662413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9A48DE6-671D-4ABE-A4C2-2EE10825491B}"/>
              </a:ext>
            </a:extLst>
          </p:cNvPr>
          <p:cNvSpPr/>
          <p:nvPr/>
        </p:nvSpPr>
        <p:spPr>
          <a:xfrm flipH="1">
            <a:off x="2271373" y="5398373"/>
            <a:ext cx="1105318" cy="662413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B884A9-99EC-432B-9526-BF5AA67E1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21431"/>
            <a:ext cx="1727986" cy="12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3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A2E7AB-8BEC-4F7B-B7B2-B02C2054FBC0}"/>
              </a:ext>
            </a:extLst>
          </p:cNvPr>
          <p:cNvSpPr txBox="1"/>
          <p:nvPr/>
        </p:nvSpPr>
        <p:spPr>
          <a:xfrm>
            <a:off x="2458915" y="92444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60093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Move left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AC18C-DCE8-47F1-905D-DA3DFEB43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487" y="1309152"/>
            <a:ext cx="2209800" cy="1438275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17BC88-9EE9-48EC-B993-6418CB115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58915" y="1309152"/>
            <a:ext cx="2209799" cy="1438275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DE9900-2156-4471-9057-0C6BC2C7C397}"/>
              </a:ext>
            </a:extLst>
          </p:cNvPr>
          <p:cNvSpPr txBox="1"/>
          <p:nvPr/>
        </p:nvSpPr>
        <p:spPr>
          <a:xfrm>
            <a:off x="5071487" y="92444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60093"/>
                </a:solidFill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 Move Right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3F3A0F-015C-43B3-A436-84F357A5F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941" y="1322995"/>
            <a:ext cx="1607661" cy="1438275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27D505-60A0-4C79-BFE2-F1DDCD5BF681}"/>
              </a:ext>
            </a:extLst>
          </p:cNvPr>
          <p:cNvSpPr txBox="1"/>
          <p:nvPr/>
        </p:nvSpPr>
        <p:spPr>
          <a:xfrm>
            <a:off x="7646872" y="953663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60093"/>
                </a:solidFill>
              </a:rPr>
              <a:t>SPACE</a:t>
            </a:r>
            <a:r>
              <a:rPr lang="en-US" dirty="0">
                <a:solidFill>
                  <a:schemeClr val="bg1"/>
                </a:solidFill>
              </a:rPr>
              <a:t> Jump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27869B-30FF-4B66-8FC6-714A73315ACD}"/>
              </a:ext>
            </a:extLst>
          </p:cNvPr>
          <p:cNvSpPr txBox="1"/>
          <p:nvPr/>
        </p:nvSpPr>
        <p:spPr>
          <a:xfrm>
            <a:off x="3334796" y="300673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60093"/>
                </a:solidFill>
              </a:rPr>
              <a:t>Left Click </a:t>
            </a:r>
            <a:r>
              <a:rPr lang="en-US" dirty="0">
                <a:solidFill>
                  <a:schemeClr val="bg1"/>
                </a:solidFill>
              </a:rPr>
              <a:t>Ability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E96C6D-35BB-4E58-8F00-9F0F2C9E2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670" y="3376063"/>
            <a:ext cx="2209800" cy="1438275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06C3CF-39B4-428C-95A9-82BB261B5200}"/>
              </a:ext>
            </a:extLst>
          </p:cNvPr>
          <p:cNvSpPr txBox="1"/>
          <p:nvPr/>
        </p:nvSpPr>
        <p:spPr>
          <a:xfrm>
            <a:off x="5947367" y="3006731"/>
            <a:ext cx="273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60093"/>
                </a:solidFill>
              </a:rPr>
              <a:t>Right Click </a:t>
            </a:r>
            <a:r>
              <a:rPr lang="en-US" dirty="0">
                <a:solidFill>
                  <a:schemeClr val="bg1"/>
                </a:solidFill>
              </a:rPr>
              <a:t>Swap Timeline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ABBD49-65E2-47A1-80D0-5DCE5AC14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47" y="3388807"/>
            <a:ext cx="2209798" cy="1492583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0647AE-1997-4F21-8D23-176503CC1971}"/>
              </a:ext>
            </a:extLst>
          </p:cNvPr>
          <p:cNvSpPr txBox="1"/>
          <p:nvPr/>
        </p:nvSpPr>
        <p:spPr>
          <a:xfrm>
            <a:off x="4580163" y="5467258"/>
            <a:ext cx="273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60093"/>
                </a:solidFill>
              </a:rPr>
              <a:t>Double Escape </a:t>
            </a:r>
            <a:r>
              <a:rPr lang="en-US" dirty="0">
                <a:solidFill>
                  <a:schemeClr val="bg1"/>
                </a:solidFill>
              </a:rPr>
              <a:t>Exit game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E6A53E-5A64-4F3C-96C5-79C30F739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065" y="4009933"/>
            <a:ext cx="2076450" cy="1457325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BE92FC-5A11-4AF4-9E5B-CEE57545E2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927893" y="2807738"/>
            <a:ext cx="1855786" cy="11366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FF786D-DBA8-42CD-A68F-D23163973A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13914">
            <a:off x="10477854" y="4938218"/>
            <a:ext cx="1717337" cy="16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5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A79210-B7D6-4DB7-8B17-6D4AA7D1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81516">
            <a:off x="825437" y="1172346"/>
            <a:ext cx="5911443" cy="4661870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CB5581-ED7B-40F4-B3CB-A2DA9E4DAC73}"/>
              </a:ext>
            </a:extLst>
          </p:cNvPr>
          <p:cNvSpPr txBox="1"/>
          <p:nvPr/>
        </p:nvSpPr>
        <p:spPr>
          <a:xfrm>
            <a:off x="351693" y="291402"/>
            <a:ext cx="6146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Game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chemeClr val="bg1"/>
                </a:solidFill>
              </a:rPr>
              <a:t>Design </a:t>
            </a:r>
            <a:r>
              <a:rPr lang="en-US" sz="4400" dirty="0">
                <a:solidFill>
                  <a:srgbClr val="D60093"/>
                </a:solidFill>
              </a:rPr>
              <a:t>Map Making</a:t>
            </a:r>
            <a:endParaRPr lang="en-NZ" dirty="0">
              <a:solidFill>
                <a:srgbClr val="D60093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3F5D8D-FEB1-4EC4-B817-44E453B11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290" y="5097238"/>
            <a:ext cx="2792275" cy="17805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D15790-3F80-4129-998E-3F7150170C90}"/>
              </a:ext>
            </a:extLst>
          </p:cNvPr>
          <p:cNvSpPr txBox="1"/>
          <p:nvPr/>
        </p:nvSpPr>
        <p:spPr>
          <a:xfrm>
            <a:off x="5773196" y="2012269"/>
            <a:ext cx="5229102" cy="2462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endParaRPr lang="en-US" sz="1400" dirty="0">
              <a:solidFill>
                <a:schemeClr val="bg1"/>
              </a:solidFill>
            </a:endParaRPr>
          </a:p>
          <a:p>
            <a:pPr marL="457200" indent="-4572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Some locations only accessible by swapping timelines</a:t>
            </a:r>
            <a:endParaRPr lang="en-US" sz="1400" dirty="0">
              <a:solidFill>
                <a:schemeClr val="bg1"/>
              </a:solidFill>
            </a:endParaRPr>
          </a:p>
          <a:p>
            <a:pPr marL="457200" indent="-4572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Other locations  accessible by movement mechanics</a:t>
            </a:r>
          </a:p>
          <a:p>
            <a:pPr marL="457200" indent="-4572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Some locations only accessible by power ups</a:t>
            </a:r>
          </a:p>
          <a:p>
            <a:pPr marL="457200" indent="-4572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All time lines interact well using the above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2E46F6-EEDE-47BF-A3B3-BA7385051553}"/>
              </a:ext>
            </a:extLst>
          </p:cNvPr>
          <p:cNvCxnSpPr/>
          <p:nvPr/>
        </p:nvCxnSpPr>
        <p:spPr>
          <a:xfrm flipH="1">
            <a:off x="5773196" y="2012269"/>
            <a:ext cx="61490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59C6D5-9BA2-437B-8566-1B78C9FBD83B}"/>
              </a:ext>
            </a:extLst>
          </p:cNvPr>
          <p:cNvCxnSpPr/>
          <p:nvPr/>
        </p:nvCxnSpPr>
        <p:spPr>
          <a:xfrm flipV="1">
            <a:off x="5773196" y="2012269"/>
            <a:ext cx="0" cy="2462213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1E1200-04AC-4658-8A04-C08B6EB40FFA}"/>
              </a:ext>
            </a:extLst>
          </p:cNvPr>
          <p:cNvCxnSpPr/>
          <p:nvPr/>
        </p:nvCxnSpPr>
        <p:spPr>
          <a:xfrm>
            <a:off x="5773196" y="4474482"/>
            <a:ext cx="1532479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00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B5581-ED7B-40F4-B3CB-A2DA9E4DAC73}"/>
              </a:ext>
            </a:extLst>
          </p:cNvPr>
          <p:cNvSpPr txBox="1"/>
          <p:nvPr/>
        </p:nvSpPr>
        <p:spPr>
          <a:xfrm>
            <a:off x="351693" y="291402"/>
            <a:ext cx="3770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Game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chemeClr val="bg1"/>
                </a:solidFill>
              </a:rPr>
              <a:t>Design </a:t>
            </a:r>
            <a:r>
              <a:rPr lang="en-US" sz="4400" dirty="0">
                <a:solidFill>
                  <a:srgbClr val="D60093"/>
                </a:solidFill>
              </a:rPr>
              <a:t>UI</a:t>
            </a:r>
            <a:endParaRPr lang="en-NZ" dirty="0">
              <a:solidFill>
                <a:srgbClr val="D6009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9BC69-6CF5-406B-9DCA-C5C9242570B3}"/>
              </a:ext>
            </a:extLst>
          </p:cNvPr>
          <p:cNvSpPr/>
          <p:nvPr/>
        </p:nvSpPr>
        <p:spPr>
          <a:xfrm>
            <a:off x="673238" y="1426865"/>
            <a:ext cx="3137397" cy="2002135"/>
          </a:xfrm>
          <a:prstGeom prst="rect">
            <a:avLst/>
          </a:prstGeom>
          <a:solidFill>
            <a:schemeClr val="tx1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Menu Engine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Runs Java swings EDT, aka the “Main() thread”</a:t>
            </a:r>
          </a:p>
          <a:p>
            <a:r>
              <a:rPr lang="en-US" dirty="0">
                <a:solidFill>
                  <a:schemeClr val="bg1"/>
                </a:solidFill>
              </a:rPr>
              <a:t>- Uses a swing timer to repaint itself at 30 fps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4868-9BE2-4B3E-9885-05E449A4CE43}"/>
              </a:ext>
            </a:extLst>
          </p:cNvPr>
          <p:cNvSpPr/>
          <p:nvPr/>
        </p:nvSpPr>
        <p:spPr>
          <a:xfrm>
            <a:off x="4151643" y="1426865"/>
            <a:ext cx="3137397" cy="2002135"/>
          </a:xfrm>
          <a:prstGeom prst="rect">
            <a:avLst/>
          </a:prstGeom>
          <a:solidFill>
            <a:schemeClr val="tx1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Animator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All animations are added to the animator</a:t>
            </a:r>
          </a:p>
          <a:p>
            <a:r>
              <a:rPr lang="en-US" dirty="0">
                <a:solidFill>
                  <a:schemeClr val="bg1"/>
                </a:solidFill>
              </a:rPr>
              <a:t>- Uses a worker thread to update each animation at its own framerate.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50E187-4798-4205-BDA1-D9875A7E23EB}"/>
              </a:ext>
            </a:extLst>
          </p:cNvPr>
          <p:cNvSpPr/>
          <p:nvPr/>
        </p:nvSpPr>
        <p:spPr>
          <a:xfrm>
            <a:off x="673238" y="3619081"/>
            <a:ext cx="2321171" cy="13749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Audio Mixer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Holds audio clips</a:t>
            </a:r>
          </a:p>
          <a:p>
            <a:r>
              <a:rPr lang="en-NZ" sz="1400" dirty="0">
                <a:solidFill>
                  <a:schemeClr val="bg1"/>
                </a:solidFill>
              </a:rPr>
              <a:t>- Plays them in their own thread when requested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95E5CC-8729-42D7-87AC-6F1A73126037}"/>
              </a:ext>
            </a:extLst>
          </p:cNvPr>
          <p:cNvSpPr/>
          <p:nvPr/>
        </p:nvSpPr>
        <p:spPr>
          <a:xfrm>
            <a:off x="3354262" y="3619081"/>
            <a:ext cx="2321171" cy="13749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Settings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Saves hero, power choice and volume to disk</a:t>
            </a:r>
          </a:p>
          <a:p>
            <a:r>
              <a:rPr lang="en-NZ" sz="1400" dirty="0">
                <a:solidFill>
                  <a:schemeClr val="bg1"/>
                </a:solidFill>
              </a:rPr>
              <a:t>- Loads from disk on create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A18F6-635D-4AEB-9071-8B3B8ADA7ED9}"/>
              </a:ext>
            </a:extLst>
          </p:cNvPr>
          <p:cNvSpPr/>
          <p:nvPr/>
        </p:nvSpPr>
        <p:spPr>
          <a:xfrm>
            <a:off x="7630048" y="1426864"/>
            <a:ext cx="3137397" cy="200213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Builder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Static class that builds and returns UI objects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90214-228A-464C-B153-13B11C862AD4}"/>
              </a:ext>
            </a:extLst>
          </p:cNvPr>
          <p:cNvSpPr/>
          <p:nvPr/>
        </p:nvSpPr>
        <p:spPr>
          <a:xfrm>
            <a:off x="6035286" y="3619081"/>
            <a:ext cx="2186152" cy="13749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Animation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Saves hero, power choice and volume to disk</a:t>
            </a:r>
          </a:p>
          <a:p>
            <a:r>
              <a:rPr lang="en-NZ" sz="1400" dirty="0">
                <a:solidFill>
                  <a:schemeClr val="bg1"/>
                </a:solidFill>
              </a:rPr>
              <a:t>- Loads from disk on create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7980C3-DDFC-4985-A220-B2A0E889D2F2}"/>
              </a:ext>
            </a:extLst>
          </p:cNvPr>
          <p:cNvSpPr/>
          <p:nvPr/>
        </p:nvSpPr>
        <p:spPr>
          <a:xfrm>
            <a:off x="8581292" y="3619081"/>
            <a:ext cx="2186153" cy="13749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Animated </a:t>
            </a:r>
            <a:r>
              <a:rPr lang="en-US" sz="1400" dirty="0" err="1">
                <a:solidFill>
                  <a:schemeClr val="bg1"/>
                </a:solidFill>
              </a:rPr>
              <a:t>JPanel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Has animation pane</a:t>
            </a:r>
          </a:p>
          <a:p>
            <a:r>
              <a:rPr lang="en-NZ" sz="1400" dirty="0">
                <a:solidFill>
                  <a:schemeClr val="bg1"/>
                </a:solidFill>
              </a:rPr>
              <a:t>- Overrides paint method to paint an animations current frame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48E674-AFE1-46F0-A6C9-F73138072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985" y="5431135"/>
            <a:ext cx="2007535" cy="13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0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811</Words>
  <Application>Microsoft Office PowerPoint</Application>
  <PresentationFormat>Widescreen</PresentationFormat>
  <Paragraphs>202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</dc:creator>
  <cp:lastModifiedBy>Damien De Courcy</cp:lastModifiedBy>
  <cp:revision>32</cp:revision>
  <dcterms:created xsi:type="dcterms:W3CDTF">2021-10-04T23:54:59Z</dcterms:created>
  <dcterms:modified xsi:type="dcterms:W3CDTF">2021-10-06T00:46:29Z</dcterms:modified>
</cp:coreProperties>
</file>