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7" r:id="rId5"/>
    <p:sldId id="281" r:id="rId6"/>
    <p:sldId id="282" r:id="rId7"/>
    <p:sldId id="283" r:id="rId8"/>
    <p:sldId id="284" r:id="rId9"/>
    <p:sldId id="285" r:id="rId10"/>
    <p:sldId id="286" r:id="rId11"/>
    <p:sldId id="287" r:id="rId12"/>
    <p:sldId id="288" r:id="rId13"/>
    <p:sldId id="289" r:id="rId14"/>
    <p:sldId id="294" r:id="rId15"/>
    <p:sldId id="295" r:id="rId16"/>
    <p:sldId id="296" r:id="rId17"/>
    <p:sldId id="297" r:id="rId18"/>
    <p:sldId id="298" r:id="rId19"/>
    <p:sldId id="299" r:id="rId20"/>
    <p:sldId id="300" r:id="rId21"/>
    <p:sldId id="301" r:id="rId22"/>
    <p:sldId id="293" r:id="rId23"/>
    <p:sldId id="302" r:id="rId24"/>
    <p:sldId id="303" r:id="rId25"/>
    <p:sldId id="304" r:id="rId26"/>
    <p:sldId id="305" r:id="rId27"/>
    <p:sldId id="278"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344" r:id="rId67"/>
    <p:sldId id="345" r:id="rId68"/>
    <p:sldId id="273" r:id="rId69"/>
    <p:sldId id="346" r:id="rId70"/>
    <p:sldId id="347" r:id="rId71"/>
    <p:sldId id="349" r:id="rId72"/>
    <p:sldId id="350" r:id="rId73"/>
    <p:sldId id="351" r:id="rId74"/>
    <p:sldId id="352" r:id="rId75"/>
    <p:sldId id="353" r:id="rId76"/>
    <p:sldId id="354" r:id="rId77"/>
    <p:sldId id="355" r:id="rId78"/>
    <p:sldId id="356" r:id="rId79"/>
    <p:sldId id="357" r:id="rId80"/>
    <p:sldId id="358" r:id="rId81"/>
    <p:sldId id="359" r:id="rId82"/>
    <p:sldId id="361" r:id="rId83"/>
    <p:sldId id="360" r:id="rId84"/>
    <p:sldId id="362" r:id="rId85"/>
    <p:sldId id="280"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9" autoAdjust="0"/>
    <p:restoredTop sz="94660"/>
  </p:normalViewPr>
  <p:slideViewPr>
    <p:cSldViewPr>
      <p:cViewPr>
        <p:scale>
          <a:sx n="60" d="100"/>
          <a:sy n="60" d="100"/>
        </p:scale>
        <p:origin x="-178" y="-88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21C31F-A9A4-475E-A77A-64558ED1F70F}"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12F7236-06A6-4D5E-B2DC-2DE681C165D7}">
      <dgm:prSet phldrT="[文本]"/>
      <dgm:spPr/>
      <dgm:t>
        <a:bodyPr/>
        <a:lstStyle/>
        <a:p>
          <a:r>
            <a:rPr lang="zh-CN" altLang="en-US" b="1" dirty="0" smtClean="0"/>
            <a:t>熟悉</a:t>
          </a:r>
          <a:r>
            <a:rPr lang="en-US" altLang="zh-CN" b="1" dirty="0" smtClean="0"/>
            <a:t>CSS3</a:t>
          </a:r>
          <a:r>
            <a:rPr lang="zh-CN" altLang="en-US" b="1" dirty="0" smtClean="0"/>
            <a:t>的基础知识</a:t>
          </a:r>
          <a:endParaRPr lang="zh-CN" altLang="en-US" b="1" dirty="0"/>
        </a:p>
      </dgm:t>
    </dgm:pt>
    <dgm:pt modelId="{CE99F14B-91D1-4EE3-B4B2-F56F1C8F15ED}" type="parTrans" cxnId="{305B7490-D096-4052-A909-CD74E559100E}">
      <dgm:prSet/>
      <dgm:spPr/>
      <dgm:t>
        <a:bodyPr/>
        <a:lstStyle/>
        <a:p>
          <a:endParaRPr lang="zh-CN" altLang="en-US"/>
        </a:p>
      </dgm:t>
    </dgm:pt>
    <dgm:pt modelId="{A4161A06-1C19-4381-92B1-37DA3CBEDEA8}" type="sibTrans" cxnId="{305B7490-D096-4052-A909-CD74E559100E}">
      <dgm:prSet/>
      <dgm:spPr/>
      <dgm:t>
        <a:bodyPr/>
        <a:lstStyle/>
        <a:p>
          <a:endParaRPr lang="zh-CN" altLang="en-US"/>
        </a:p>
      </dgm:t>
    </dgm:pt>
    <dgm:pt modelId="{7284FA22-F557-4C8E-91A3-918891A7A7F6}">
      <dgm:prSet phldrT="[文本]"/>
      <dgm:spPr/>
      <dgm:t>
        <a:bodyPr/>
        <a:lstStyle/>
        <a:p>
          <a:r>
            <a:rPr lang="zh-CN" altLang="en-US" b="1" dirty="0" smtClean="0"/>
            <a:t>理解盒子模型</a:t>
          </a:r>
          <a:endParaRPr lang="zh-CN" altLang="en-US" b="1" dirty="0"/>
        </a:p>
      </dgm:t>
    </dgm:pt>
    <dgm:pt modelId="{1B724C3E-FE54-40D1-8471-2A2F75F45CBE}" type="parTrans" cxnId="{4F3F0E34-9713-4BC7-94D9-AC80C0656641}">
      <dgm:prSet/>
      <dgm:spPr/>
      <dgm:t>
        <a:bodyPr/>
        <a:lstStyle/>
        <a:p>
          <a:endParaRPr lang="zh-CN" altLang="en-US"/>
        </a:p>
      </dgm:t>
    </dgm:pt>
    <dgm:pt modelId="{6D4C4779-3FE2-46C7-BE31-97B02BD77960}" type="sibTrans" cxnId="{4F3F0E34-9713-4BC7-94D9-AC80C0656641}">
      <dgm:prSet/>
      <dgm:spPr/>
      <dgm:t>
        <a:bodyPr/>
        <a:lstStyle/>
        <a:p>
          <a:endParaRPr lang="zh-CN" altLang="en-US"/>
        </a:p>
      </dgm:t>
    </dgm:pt>
    <dgm:pt modelId="{BEF639D2-32B9-4053-9B80-24CD2C725498}">
      <dgm:prSet/>
      <dgm:spPr/>
      <dgm:t>
        <a:bodyPr/>
        <a:lstStyle/>
        <a:p>
          <a:r>
            <a:rPr lang="zh-CN" b="1" dirty="0" smtClean="0"/>
            <a:t>掌握</a:t>
          </a:r>
          <a:r>
            <a:rPr lang="en-US" b="1" dirty="0" smtClean="0"/>
            <a:t>CSS</a:t>
          </a:r>
          <a:r>
            <a:rPr lang="zh-CN" b="1" dirty="0" smtClean="0"/>
            <a:t>选择器的使用</a:t>
          </a:r>
          <a:endParaRPr lang="zh-CN" altLang="en-US" b="1" dirty="0"/>
        </a:p>
      </dgm:t>
    </dgm:pt>
    <dgm:pt modelId="{6350591E-8EDF-48FB-8AA9-75A3F9FAF309}" type="parTrans" cxnId="{65BC53CB-994B-4153-8163-A95DC7F1B15C}">
      <dgm:prSet/>
      <dgm:spPr/>
      <dgm:t>
        <a:bodyPr/>
        <a:lstStyle/>
        <a:p>
          <a:endParaRPr lang="zh-CN" altLang="en-US"/>
        </a:p>
      </dgm:t>
    </dgm:pt>
    <dgm:pt modelId="{A335806E-29E1-4B64-BA6E-8AD63696B9B2}" type="sibTrans" cxnId="{65BC53CB-994B-4153-8163-A95DC7F1B15C}">
      <dgm:prSet/>
      <dgm:spPr/>
      <dgm:t>
        <a:bodyPr/>
        <a:lstStyle/>
        <a:p>
          <a:endParaRPr lang="zh-CN" altLang="en-US"/>
        </a:p>
      </dgm:t>
    </dgm:pt>
    <dgm:pt modelId="{FB1C2EF0-1D27-46CE-BF2A-CA4AF0B867FA}">
      <dgm:prSet/>
      <dgm:spPr/>
      <dgm:t>
        <a:bodyPr/>
        <a:lstStyle/>
        <a:p>
          <a:r>
            <a:rPr lang="zh-CN" b="1" dirty="0" smtClean="0"/>
            <a:t>掌握背景重复、背景定位的使用</a:t>
          </a:r>
          <a:endParaRPr lang="zh-CN" altLang="en-US" b="1" dirty="0"/>
        </a:p>
      </dgm:t>
    </dgm:pt>
    <dgm:pt modelId="{9D2A8A36-F651-4FA7-948D-91B338A5FC2D}" type="parTrans" cxnId="{7519AA77-94FD-455D-B075-928ADB386D80}">
      <dgm:prSet/>
      <dgm:spPr/>
      <dgm:t>
        <a:bodyPr/>
        <a:lstStyle/>
        <a:p>
          <a:endParaRPr lang="zh-CN" altLang="en-US"/>
        </a:p>
      </dgm:t>
    </dgm:pt>
    <dgm:pt modelId="{B1FA2FA1-5426-46AF-9296-CEC1203811F3}" type="sibTrans" cxnId="{7519AA77-94FD-455D-B075-928ADB386D80}">
      <dgm:prSet/>
      <dgm:spPr/>
      <dgm:t>
        <a:bodyPr/>
        <a:lstStyle/>
        <a:p>
          <a:endParaRPr lang="zh-CN" altLang="en-US"/>
        </a:p>
      </dgm:t>
    </dgm:pt>
    <dgm:pt modelId="{EB424C92-32D6-4F2E-AE9C-046604025896}" type="pres">
      <dgm:prSet presAssocID="{6D21C31F-A9A4-475E-A77A-64558ED1F70F}" presName="Name0" presStyleCnt="0">
        <dgm:presLayoutVars>
          <dgm:chMax val="7"/>
          <dgm:chPref val="7"/>
          <dgm:dir/>
        </dgm:presLayoutVars>
      </dgm:prSet>
      <dgm:spPr/>
      <dgm:t>
        <a:bodyPr/>
        <a:lstStyle/>
        <a:p>
          <a:endParaRPr lang="zh-CN" altLang="en-US"/>
        </a:p>
      </dgm:t>
    </dgm:pt>
    <dgm:pt modelId="{3E3CCCA0-7072-460F-B8F9-2B8A8C6FD2AB}" type="pres">
      <dgm:prSet presAssocID="{6D21C31F-A9A4-475E-A77A-64558ED1F70F}" presName="Name1" presStyleCnt="0"/>
      <dgm:spPr/>
    </dgm:pt>
    <dgm:pt modelId="{E616979A-54E1-4332-B36B-0C2F45CB059B}" type="pres">
      <dgm:prSet presAssocID="{6D21C31F-A9A4-475E-A77A-64558ED1F70F}" presName="cycle" presStyleCnt="0"/>
      <dgm:spPr/>
    </dgm:pt>
    <dgm:pt modelId="{A5A7A399-A670-44D8-BC26-C213BADA978A}" type="pres">
      <dgm:prSet presAssocID="{6D21C31F-A9A4-475E-A77A-64558ED1F70F}" presName="srcNode" presStyleLbl="node1" presStyleIdx="0" presStyleCnt="4"/>
      <dgm:spPr/>
    </dgm:pt>
    <dgm:pt modelId="{61F3C95D-4596-4645-90ED-7667FEED04FD}" type="pres">
      <dgm:prSet presAssocID="{6D21C31F-A9A4-475E-A77A-64558ED1F70F}" presName="conn" presStyleLbl="parChTrans1D2" presStyleIdx="0" presStyleCnt="1"/>
      <dgm:spPr/>
      <dgm:t>
        <a:bodyPr/>
        <a:lstStyle/>
        <a:p>
          <a:endParaRPr lang="zh-CN" altLang="en-US"/>
        </a:p>
      </dgm:t>
    </dgm:pt>
    <dgm:pt modelId="{A1B70313-4DE4-4741-B90B-C504B4EDA5D1}" type="pres">
      <dgm:prSet presAssocID="{6D21C31F-A9A4-475E-A77A-64558ED1F70F}" presName="extraNode" presStyleLbl="node1" presStyleIdx="0" presStyleCnt="4"/>
      <dgm:spPr/>
    </dgm:pt>
    <dgm:pt modelId="{1AAB8F86-821E-4A48-9B8E-8D3ECE756468}" type="pres">
      <dgm:prSet presAssocID="{6D21C31F-A9A4-475E-A77A-64558ED1F70F}" presName="dstNode" presStyleLbl="node1" presStyleIdx="0" presStyleCnt="4"/>
      <dgm:spPr/>
    </dgm:pt>
    <dgm:pt modelId="{FAF54718-5223-4528-B41F-5E07AFEC7995}" type="pres">
      <dgm:prSet presAssocID="{612F7236-06A6-4D5E-B2DC-2DE681C165D7}" presName="text_1" presStyleLbl="node1" presStyleIdx="0" presStyleCnt="4">
        <dgm:presLayoutVars>
          <dgm:bulletEnabled val="1"/>
        </dgm:presLayoutVars>
      </dgm:prSet>
      <dgm:spPr/>
      <dgm:t>
        <a:bodyPr/>
        <a:lstStyle/>
        <a:p>
          <a:endParaRPr lang="zh-CN" altLang="en-US"/>
        </a:p>
      </dgm:t>
    </dgm:pt>
    <dgm:pt modelId="{8A1997F2-866B-4CEA-A659-1A51A377FD80}" type="pres">
      <dgm:prSet presAssocID="{612F7236-06A6-4D5E-B2DC-2DE681C165D7}" presName="accent_1" presStyleCnt="0"/>
      <dgm:spPr/>
    </dgm:pt>
    <dgm:pt modelId="{5BF1CA16-3D0D-4185-B253-9D8B7004BA25}" type="pres">
      <dgm:prSet presAssocID="{612F7236-06A6-4D5E-B2DC-2DE681C165D7}" presName="accentRepeatNode" presStyleLbl="solidFgAcc1" presStyleIdx="0" presStyleCnt="4"/>
      <dgm:spPr/>
    </dgm:pt>
    <dgm:pt modelId="{BDA78AF2-3355-42DF-8F8E-C122DF2F7CED}" type="pres">
      <dgm:prSet presAssocID="{7284FA22-F557-4C8E-91A3-918891A7A7F6}" presName="text_2" presStyleLbl="node1" presStyleIdx="1" presStyleCnt="4">
        <dgm:presLayoutVars>
          <dgm:bulletEnabled val="1"/>
        </dgm:presLayoutVars>
      </dgm:prSet>
      <dgm:spPr/>
      <dgm:t>
        <a:bodyPr/>
        <a:lstStyle/>
        <a:p>
          <a:endParaRPr lang="zh-CN" altLang="en-US"/>
        </a:p>
      </dgm:t>
    </dgm:pt>
    <dgm:pt modelId="{45A8DE28-98DD-44CC-949D-5964F9E190DB}" type="pres">
      <dgm:prSet presAssocID="{7284FA22-F557-4C8E-91A3-918891A7A7F6}" presName="accent_2" presStyleCnt="0"/>
      <dgm:spPr/>
    </dgm:pt>
    <dgm:pt modelId="{FD801D14-EDBA-4A3A-BEBD-AA4AD82A3016}" type="pres">
      <dgm:prSet presAssocID="{7284FA22-F557-4C8E-91A3-918891A7A7F6}" presName="accentRepeatNode" presStyleLbl="solidFgAcc1" presStyleIdx="1" presStyleCnt="4"/>
      <dgm:spPr/>
    </dgm:pt>
    <dgm:pt modelId="{39E3B405-E48A-4F33-B2F6-B3D0BDF4B1AE}" type="pres">
      <dgm:prSet presAssocID="{BEF639D2-32B9-4053-9B80-24CD2C725498}" presName="text_3" presStyleLbl="node1" presStyleIdx="2" presStyleCnt="4">
        <dgm:presLayoutVars>
          <dgm:bulletEnabled val="1"/>
        </dgm:presLayoutVars>
      </dgm:prSet>
      <dgm:spPr/>
      <dgm:t>
        <a:bodyPr/>
        <a:lstStyle/>
        <a:p>
          <a:endParaRPr lang="zh-CN" altLang="en-US"/>
        </a:p>
      </dgm:t>
    </dgm:pt>
    <dgm:pt modelId="{ACBDB03E-3B73-4C92-AA25-1BD4A445D221}" type="pres">
      <dgm:prSet presAssocID="{BEF639D2-32B9-4053-9B80-24CD2C725498}" presName="accent_3" presStyleCnt="0"/>
      <dgm:spPr/>
    </dgm:pt>
    <dgm:pt modelId="{E7D3CBAD-500E-4612-AB3F-9D5752290608}" type="pres">
      <dgm:prSet presAssocID="{BEF639D2-32B9-4053-9B80-24CD2C725498}" presName="accentRepeatNode" presStyleLbl="solidFgAcc1" presStyleIdx="2" presStyleCnt="4"/>
      <dgm:spPr/>
    </dgm:pt>
    <dgm:pt modelId="{288903B4-9159-4BE0-97E0-B7C1F6AFEE54}" type="pres">
      <dgm:prSet presAssocID="{FB1C2EF0-1D27-46CE-BF2A-CA4AF0B867FA}" presName="text_4" presStyleLbl="node1" presStyleIdx="3" presStyleCnt="4">
        <dgm:presLayoutVars>
          <dgm:bulletEnabled val="1"/>
        </dgm:presLayoutVars>
      </dgm:prSet>
      <dgm:spPr/>
      <dgm:t>
        <a:bodyPr/>
        <a:lstStyle/>
        <a:p>
          <a:endParaRPr lang="zh-CN" altLang="en-US"/>
        </a:p>
      </dgm:t>
    </dgm:pt>
    <dgm:pt modelId="{F9A200BA-6ACB-419B-BEE7-2DCDF199DCB4}" type="pres">
      <dgm:prSet presAssocID="{FB1C2EF0-1D27-46CE-BF2A-CA4AF0B867FA}" presName="accent_4" presStyleCnt="0"/>
      <dgm:spPr/>
    </dgm:pt>
    <dgm:pt modelId="{3BF9159A-01F1-4499-BCFD-3B0C85150127}" type="pres">
      <dgm:prSet presAssocID="{FB1C2EF0-1D27-46CE-BF2A-CA4AF0B867FA}" presName="accentRepeatNode" presStyleLbl="solidFgAcc1" presStyleIdx="3" presStyleCnt="4"/>
      <dgm:spPr/>
    </dgm:pt>
  </dgm:ptLst>
  <dgm:cxnLst>
    <dgm:cxn modelId="{751AF8AA-BC0F-4676-8FB1-FF1A1B7BC650}" type="presOf" srcId="{612F7236-06A6-4D5E-B2DC-2DE681C165D7}" destId="{FAF54718-5223-4528-B41F-5E07AFEC7995}" srcOrd="0" destOrd="0" presId="urn:microsoft.com/office/officeart/2008/layout/VerticalCurvedList"/>
    <dgm:cxn modelId="{409F4032-447B-4A19-9A5A-CBCF2EF1FA35}" type="presOf" srcId="{BEF639D2-32B9-4053-9B80-24CD2C725498}" destId="{39E3B405-E48A-4F33-B2F6-B3D0BDF4B1AE}" srcOrd="0" destOrd="0" presId="urn:microsoft.com/office/officeart/2008/layout/VerticalCurvedList"/>
    <dgm:cxn modelId="{E709BC54-F83F-43A0-8C14-087BE202BF22}" type="presOf" srcId="{6D21C31F-A9A4-475E-A77A-64558ED1F70F}" destId="{EB424C92-32D6-4F2E-AE9C-046604025896}" srcOrd="0" destOrd="0" presId="urn:microsoft.com/office/officeart/2008/layout/VerticalCurvedList"/>
    <dgm:cxn modelId="{3DA52F6A-C98A-4C24-9AE8-5A0C67EE46CB}" type="presOf" srcId="{FB1C2EF0-1D27-46CE-BF2A-CA4AF0B867FA}" destId="{288903B4-9159-4BE0-97E0-B7C1F6AFEE54}" srcOrd="0" destOrd="0" presId="urn:microsoft.com/office/officeart/2008/layout/VerticalCurvedList"/>
    <dgm:cxn modelId="{8D0C0BAD-BA32-4FD6-B3B3-8B05EE4CB8C9}" type="presOf" srcId="{7284FA22-F557-4C8E-91A3-918891A7A7F6}" destId="{BDA78AF2-3355-42DF-8F8E-C122DF2F7CED}" srcOrd="0" destOrd="0" presId="urn:microsoft.com/office/officeart/2008/layout/VerticalCurvedList"/>
    <dgm:cxn modelId="{7519AA77-94FD-455D-B075-928ADB386D80}" srcId="{6D21C31F-A9A4-475E-A77A-64558ED1F70F}" destId="{FB1C2EF0-1D27-46CE-BF2A-CA4AF0B867FA}" srcOrd="3" destOrd="0" parTransId="{9D2A8A36-F651-4FA7-948D-91B338A5FC2D}" sibTransId="{B1FA2FA1-5426-46AF-9296-CEC1203811F3}"/>
    <dgm:cxn modelId="{305B7490-D096-4052-A909-CD74E559100E}" srcId="{6D21C31F-A9A4-475E-A77A-64558ED1F70F}" destId="{612F7236-06A6-4D5E-B2DC-2DE681C165D7}" srcOrd="0" destOrd="0" parTransId="{CE99F14B-91D1-4EE3-B4B2-F56F1C8F15ED}" sibTransId="{A4161A06-1C19-4381-92B1-37DA3CBEDEA8}"/>
    <dgm:cxn modelId="{65BC53CB-994B-4153-8163-A95DC7F1B15C}" srcId="{6D21C31F-A9A4-475E-A77A-64558ED1F70F}" destId="{BEF639D2-32B9-4053-9B80-24CD2C725498}" srcOrd="2" destOrd="0" parTransId="{6350591E-8EDF-48FB-8AA9-75A3F9FAF309}" sibTransId="{A335806E-29E1-4B64-BA6E-8AD63696B9B2}"/>
    <dgm:cxn modelId="{4F3F0E34-9713-4BC7-94D9-AC80C0656641}" srcId="{6D21C31F-A9A4-475E-A77A-64558ED1F70F}" destId="{7284FA22-F557-4C8E-91A3-918891A7A7F6}" srcOrd="1" destOrd="0" parTransId="{1B724C3E-FE54-40D1-8471-2A2F75F45CBE}" sibTransId="{6D4C4779-3FE2-46C7-BE31-97B02BD77960}"/>
    <dgm:cxn modelId="{88FFFF3C-5C37-4BFD-8B0E-B894FE6F5865}" type="presOf" srcId="{A4161A06-1C19-4381-92B1-37DA3CBEDEA8}" destId="{61F3C95D-4596-4645-90ED-7667FEED04FD}" srcOrd="0" destOrd="0" presId="urn:microsoft.com/office/officeart/2008/layout/VerticalCurvedList"/>
    <dgm:cxn modelId="{C0499B52-0D92-49F1-A1D5-118BC9191EF5}" type="presParOf" srcId="{EB424C92-32D6-4F2E-AE9C-046604025896}" destId="{3E3CCCA0-7072-460F-B8F9-2B8A8C6FD2AB}" srcOrd="0" destOrd="0" presId="urn:microsoft.com/office/officeart/2008/layout/VerticalCurvedList"/>
    <dgm:cxn modelId="{72F18530-EA5C-467F-9F00-7C182B2A6A73}" type="presParOf" srcId="{3E3CCCA0-7072-460F-B8F9-2B8A8C6FD2AB}" destId="{E616979A-54E1-4332-B36B-0C2F45CB059B}" srcOrd="0" destOrd="0" presId="urn:microsoft.com/office/officeart/2008/layout/VerticalCurvedList"/>
    <dgm:cxn modelId="{3DBBEDBB-80D8-4C55-BCA8-EB3649FC2B96}" type="presParOf" srcId="{E616979A-54E1-4332-B36B-0C2F45CB059B}" destId="{A5A7A399-A670-44D8-BC26-C213BADA978A}" srcOrd="0" destOrd="0" presId="urn:microsoft.com/office/officeart/2008/layout/VerticalCurvedList"/>
    <dgm:cxn modelId="{9138FDB8-16BC-4939-B368-09D22ABECF29}" type="presParOf" srcId="{E616979A-54E1-4332-B36B-0C2F45CB059B}" destId="{61F3C95D-4596-4645-90ED-7667FEED04FD}" srcOrd="1" destOrd="0" presId="urn:microsoft.com/office/officeart/2008/layout/VerticalCurvedList"/>
    <dgm:cxn modelId="{F4EB3B35-A02A-4E4C-9223-0EDC77DDB099}" type="presParOf" srcId="{E616979A-54E1-4332-B36B-0C2F45CB059B}" destId="{A1B70313-4DE4-4741-B90B-C504B4EDA5D1}" srcOrd="2" destOrd="0" presId="urn:microsoft.com/office/officeart/2008/layout/VerticalCurvedList"/>
    <dgm:cxn modelId="{10499025-D05B-465D-8381-7FFF48091775}" type="presParOf" srcId="{E616979A-54E1-4332-B36B-0C2F45CB059B}" destId="{1AAB8F86-821E-4A48-9B8E-8D3ECE756468}" srcOrd="3" destOrd="0" presId="urn:microsoft.com/office/officeart/2008/layout/VerticalCurvedList"/>
    <dgm:cxn modelId="{8E684FF3-27D7-4F8F-85FF-DB8FF35946CF}" type="presParOf" srcId="{3E3CCCA0-7072-460F-B8F9-2B8A8C6FD2AB}" destId="{FAF54718-5223-4528-B41F-5E07AFEC7995}" srcOrd="1" destOrd="0" presId="urn:microsoft.com/office/officeart/2008/layout/VerticalCurvedList"/>
    <dgm:cxn modelId="{C3643E46-FF7B-4F13-9B6F-BA01059EE66B}" type="presParOf" srcId="{3E3CCCA0-7072-460F-B8F9-2B8A8C6FD2AB}" destId="{8A1997F2-866B-4CEA-A659-1A51A377FD80}" srcOrd="2" destOrd="0" presId="urn:microsoft.com/office/officeart/2008/layout/VerticalCurvedList"/>
    <dgm:cxn modelId="{E20B77B9-920D-47E9-B10E-A85D3AB13340}" type="presParOf" srcId="{8A1997F2-866B-4CEA-A659-1A51A377FD80}" destId="{5BF1CA16-3D0D-4185-B253-9D8B7004BA25}" srcOrd="0" destOrd="0" presId="urn:microsoft.com/office/officeart/2008/layout/VerticalCurvedList"/>
    <dgm:cxn modelId="{9B7E15C7-741C-4AAE-B0AE-6763AF8034F9}" type="presParOf" srcId="{3E3CCCA0-7072-460F-B8F9-2B8A8C6FD2AB}" destId="{BDA78AF2-3355-42DF-8F8E-C122DF2F7CED}" srcOrd="3" destOrd="0" presId="urn:microsoft.com/office/officeart/2008/layout/VerticalCurvedList"/>
    <dgm:cxn modelId="{E449806D-0E6B-4527-8091-977D65AD788F}" type="presParOf" srcId="{3E3CCCA0-7072-460F-B8F9-2B8A8C6FD2AB}" destId="{45A8DE28-98DD-44CC-949D-5964F9E190DB}" srcOrd="4" destOrd="0" presId="urn:microsoft.com/office/officeart/2008/layout/VerticalCurvedList"/>
    <dgm:cxn modelId="{2845E0AA-9E3F-466B-8CEA-9246982EE981}" type="presParOf" srcId="{45A8DE28-98DD-44CC-949D-5964F9E190DB}" destId="{FD801D14-EDBA-4A3A-BEBD-AA4AD82A3016}" srcOrd="0" destOrd="0" presId="urn:microsoft.com/office/officeart/2008/layout/VerticalCurvedList"/>
    <dgm:cxn modelId="{CAFC0AB7-B22C-4A18-9CCA-03C6DE61A92E}" type="presParOf" srcId="{3E3CCCA0-7072-460F-B8F9-2B8A8C6FD2AB}" destId="{39E3B405-E48A-4F33-B2F6-B3D0BDF4B1AE}" srcOrd="5" destOrd="0" presId="urn:microsoft.com/office/officeart/2008/layout/VerticalCurvedList"/>
    <dgm:cxn modelId="{4D66CBA7-AF56-4DD2-972C-79D40950A463}" type="presParOf" srcId="{3E3CCCA0-7072-460F-B8F9-2B8A8C6FD2AB}" destId="{ACBDB03E-3B73-4C92-AA25-1BD4A445D221}" srcOrd="6" destOrd="0" presId="urn:microsoft.com/office/officeart/2008/layout/VerticalCurvedList"/>
    <dgm:cxn modelId="{A343614C-D858-49AC-872F-669C37D0FCAC}" type="presParOf" srcId="{ACBDB03E-3B73-4C92-AA25-1BD4A445D221}" destId="{E7D3CBAD-500E-4612-AB3F-9D5752290608}" srcOrd="0" destOrd="0" presId="urn:microsoft.com/office/officeart/2008/layout/VerticalCurvedList"/>
    <dgm:cxn modelId="{2A3081C9-84D2-4E39-B871-B55C1F073944}" type="presParOf" srcId="{3E3CCCA0-7072-460F-B8F9-2B8A8C6FD2AB}" destId="{288903B4-9159-4BE0-97E0-B7C1F6AFEE54}" srcOrd="7" destOrd="0" presId="urn:microsoft.com/office/officeart/2008/layout/VerticalCurvedList"/>
    <dgm:cxn modelId="{F790D86D-0395-45EA-9BCF-6C16AE205AF0}" type="presParOf" srcId="{3E3CCCA0-7072-460F-B8F9-2B8A8C6FD2AB}" destId="{F9A200BA-6ACB-419B-BEE7-2DCDF199DCB4}" srcOrd="8" destOrd="0" presId="urn:microsoft.com/office/officeart/2008/layout/VerticalCurvedList"/>
    <dgm:cxn modelId="{DDB7C3FD-7AF4-4C5C-96E4-436C252CEF0E}" type="presParOf" srcId="{F9A200BA-6ACB-419B-BEE7-2DCDF199DCB4}" destId="{3BF9159A-01F1-4499-BCFD-3B0C8515012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B0314-EC52-421C-A0B8-69D60BC513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BCEF991-10E6-4D9A-B629-DD06685C95EB}">
      <dgm:prSet phldrT="[文本]"/>
      <dgm:spPr/>
      <dgm:t>
        <a:bodyPr/>
        <a:lstStyle/>
        <a:p>
          <a:r>
            <a:rPr lang="zh-CN" altLang="en-US" dirty="0" smtClean="0"/>
            <a:t>知识点</a:t>
          </a:r>
          <a:endParaRPr lang="zh-CN" altLang="en-US" dirty="0"/>
        </a:p>
      </dgm:t>
    </dgm:pt>
    <dgm:pt modelId="{4834CB6E-F571-48E1-AE17-E88D35AE8A1C}" type="parTrans" cxnId="{7B95D5FB-A27D-4850-9F75-9EAC32D623FA}">
      <dgm:prSet/>
      <dgm:spPr/>
      <dgm:t>
        <a:bodyPr/>
        <a:lstStyle/>
        <a:p>
          <a:endParaRPr lang="zh-CN" altLang="en-US"/>
        </a:p>
      </dgm:t>
    </dgm:pt>
    <dgm:pt modelId="{3087C437-B2C6-4B60-8572-B994D7C73D23}" type="sibTrans" cxnId="{7B95D5FB-A27D-4850-9F75-9EAC32D623FA}">
      <dgm:prSet/>
      <dgm:spPr/>
      <dgm:t>
        <a:bodyPr/>
        <a:lstStyle/>
        <a:p>
          <a:endParaRPr lang="zh-CN" altLang="en-US"/>
        </a:p>
      </dgm:t>
    </dgm:pt>
    <dgm:pt modelId="{3EFD3D9E-54B8-4F8B-A8D1-529E6D10536C}">
      <dgm:prSet phldrT="[文本]" custT="1"/>
      <dgm:spPr/>
      <dgm:t>
        <a:bodyPr/>
        <a:lstStyle/>
        <a:p>
          <a:r>
            <a:rPr lang="zh-CN" altLang="en-US" sz="2800" dirty="0" smtClean="0"/>
            <a:t>运用动画属性 </a:t>
          </a:r>
          <a:r>
            <a:rPr lang="en-US" altLang="en-US" sz="2800" dirty="0" smtClean="0"/>
            <a:t>, </a:t>
          </a:r>
          <a:r>
            <a:rPr lang="zh-CN" altLang="en-US" sz="2800" dirty="0" smtClean="0"/>
            <a:t>来实现进度条。</a:t>
          </a:r>
          <a:endParaRPr lang="zh-CN" altLang="en-US" sz="2800" dirty="0"/>
        </a:p>
      </dgm:t>
    </dgm:pt>
    <dgm:pt modelId="{A32434F1-0BCE-4137-8373-E53B61096C23}" type="parTrans" cxnId="{C3C87922-4104-42AB-AC95-4F2C9CE5DC73}">
      <dgm:prSet/>
      <dgm:spPr/>
      <dgm:t>
        <a:bodyPr/>
        <a:lstStyle/>
        <a:p>
          <a:endParaRPr lang="zh-CN" altLang="en-US"/>
        </a:p>
      </dgm:t>
    </dgm:pt>
    <dgm:pt modelId="{174F5C68-15D8-4EA8-9B4C-47AA2CD78A1F}" type="sibTrans" cxnId="{C3C87922-4104-42AB-AC95-4F2C9CE5DC73}">
      <dgm:prSet/>
      <dgm:spPr/>
      <dgm:t>
        <a:bodyPr/>
        <a:lstStyle/>
        <a:p>
          <a:endParaRPr lang="zh-CN" altLang="en-US"/>
        </a:p>
      </dgm:t>
    </dgm:pt>
    <dgm:pt modelId="{51538D9D-C578-458F-8CDF-990F86A85FC9}">
      <dgm:prSet phldrT="[文本]"/>
      <dgm:spPr/>
      <dgm:t>
        <a:bodyPr/>
        <a:lstStyle/>
        <a:p>
          <a:r>
            <a:rPr lang="zh-CN" altLang="en-US" dirty="0" smtClean="0"/>
            <a:t>建议时长</a:t>
          </a:r>
          <a:endParaRPr lang="zh-CN" altLang="en-US" dirty="0"/>
        </a:p>
      </dgm:t>
    </dgm:pt>
    <dgm:pt modelId="{15D2FA72-9DDC-4DC0-9118-F2024445074D}" type="parTrans" cxnId="{191D22FE-BEA7-4E74-9B3F-226A4607500A}">
      <dgm:prSet/>
      <dgm:spPr/>
      <dgm:t>
        <a:bodyPr/>
        <a:lstStyle/>
        <a:p>
          <a:endParaRPr lang="zh-CN" altLang="en-US"/>
        </a:p>
      </dgm:t>
    </dgm:pt>
    <dgm:pt modelId="{9669A307-81CB-4898-85B7-8116E516C1E8}" type="sibTrans" cxnId="{191D22FE-BEA7-4E74-9B3F-226A4607500A}">
      <dgm:prSet/>
      <dgm:spPr/>
      <dgm:t>
        <a:bodyPr/>
        <a:lstStyle/>
        <a:p>
          <a:endParaRPr lang="zh-CN" altLang="en-US"/>
        </a:p>
      </dgm:t>
    </dgm:pt>
    <dgm:pt modelId="{70E744CE-FFCF-4257-8425-3F41956985BA}">
      <dgm:prSet phldrT="[文本]" custT="1"/>
      <dgm:spPr/>
      <dgm:t>
        <a:bodyPr/>
        <a:lstStyle/>
        <a:p>
          <a:r>
            <a:rPr lang="zh-CN" sz="2800" dirty="0" smtClean="0"/>
            <a:t>共计时</a:t>
          </a:r>
          <a:r>
            <a:rPr lang="zh-CN" sz="2800" dirty="0" smtClean="0"/>
            <a:t>长</a:t>
          </a:r>
          <a:r>
            <a:rPr lang="en-US" sz="2800" dirty="0" smtClean="0"/>
            <a:t>:45min</a:t>
          </a:r>
          <a:endParaRPr lang="zh-CN" altLang="en-US" sz="2800" dirty="0"/>
        </a:p>
      </dgm:t>
    </dgm:pt>
    <dgm:pt modelId="{51693E93-A687-4BDB-A4BA-2DBD54079B4C}" type="parTrans" cxnId="{281873D0-1E78-472B-9004-688B5FE65405}">
      <dgm:prSet/>
      <dgm:spPr/>
      <dgm:t>
        <a:bodyPr/>
        <a:lstStyle/>
        <a:p>
          <a:endParaRPr lang="zh-CN" altLang="en-US"/>
        </a:p>
      </dgm:t>
    </dgm:pt>
    <dgm:pt modelId="{E53CF62F-098D-4CF6-91FB-0FF84A3A1795}" type="sibTrans" cxnId="{281873D0-1E78-472B-9004-688B5FE65405}">
      <dgm:prSet/>
      <dgm:spPr/>
      <dgm:t>
        <a:bodyPr/>
        <a:lstStyle/>
        <a:p>
          <a:endParaRPr lang="zh-CN" altLang="en-US"/>
        </a:p>
      </dgm:t>
    </dgm:pt>
    <dgm:pt modelId="{EFCD27DA-1619-4450-97C3-F5DFFD724DBA}">
      <dgm:prSet phldrT="[文本]"/>
      <dgm:spPr/>
      <dgm:t>
        <a:bodyPr/>
        <a:lstStyle/>
        <a:p>
          <a:r>
            <a:rPr lang="zh-CN" altLang="en-US" dirty="0" smtClean="0"/>
            <a:t>相关要求</a:t>
          </a:r>
          <a:endParaRPr lang="zh-CN" altLang="en-US" dirty="0"/>
        </a:p>
      </dgm:t>
    </dgm:pt>
    <dgm:pt modelId="{0C66B111-A137-4586-8A39-642770C19A5B}" type="parTrans" cxnId="{F531D59B-6C01-4730-ACB7-9BA1EE0A0944}">
      <dgm:prSet/>
      <dgm:spPr/>
      <dgm:t>
        <a:bodyPr/>
        <a:lstStyle/>
        <a:p>
          <a:endParaRPr lang="zh-CN" altLang="en-US"/>
        </a:p>
      </dgm:t>
    </dgm:pt>
    <dgm:pt modelId="{ECE7A882-B793-4DF8-8839-7A2E5FD0F429}" type="sibTrans" cxnId="{F531D59B-6C01-4730-ACB7-9BA1EE0A0944}">
      <dgm:prSet/>
      <dgm:spPr/>
      <dgm:t>
        <a:bodyPr/>
        <a:lstStyle/>
        <a:p>
          <a:endParaRPr lang="zh-CN" altLang="en-US"/>
        </a:p>
      </dgm:t>
    </dgm:pt>
    <dgm:pt modelId="{E0DACF75-3E16-49AA-AD2E-F66E30BC55A3}">
      <dgm:prSet phldrT="[文本]" custT="1"/>
      <dgm:spPr/>
      <dgm:t>
        <a:bodyPr/>
        <a:lstStyle/>
        <a:p>
          <a:r>
            <a:rPr lang="zh-CN" altLang="en-US" sz="2800" dirty="0" smtClean="0"/>
            <a:t>了解动画标签</a:t>
          </a:r>
          <a:r>
            <a:rPr lang="zh-CN" sz="2800" dirty="0" smtClean="0"/>
            <a:t>。</a:t>
          </a:r>
          <a:endParaRPr lang="zh-CN" altLang="en-US" sz="2800" dirty="0"/>
        </a:p>
      </dgm:t>
    </dgm:pt>
    <dgm:pt modelId="{0E12E7EC-9C1F-44D5-9111-A9BA806B8AE9}" type="parTrans" cxnId="{7F691787-AF34-4058-859E-EE829712D8D8}">
      <dgm:prSet/>
      <dgm:spPr/>
      <dgm:t>
        <a:bodyPr/>
        <a:lstStyle/>
        <a:p>
          <a:endParaRPr lang="zh-CN" altLang="en-US"/>
        </a:p>
      </dgm:t>
    </dgm:pt>
    <dgm:pt modelId="{C7365199-679F-4199-8112-2C0635D47A4D}" type="sibTrans" cxnId="{7F691787-AF34-4058-859E-EE829712D8D8}">
      <dgm:prSet/>
      <dgm:spPr/>
      <dgm:t>
        <a:bodyPr/>
        <a:lstStyle/>
        <a:p>
          <a:endParaRPr lang="zh-CN" altLang="en-US"/>
        </a:p>
      </dgm:t>
    </dgm:pt>
    <dgm:pt modelId="{3AE98046-4D04-4538-80CB-F93E770882E3}">
      <dgm:prSet phldrT="[文本]" custT="1"/>
      <dgm:spPr/>
      <dgm:t>
        <a:bodyPr/>
        <a:lstStyle/>
        <a:p>
          <a:r>
            <a:rPr lang="zh-CN" altLang="en-US" sz="2800" dirty="0" smtClean="0"/>
            <a:t>了解结构布局。</a:t>
          </a:r>
          <a:endParaRPr lang="zh-CN" altLang="en-US" sz="2800" dirty="0"/>
        </a:p>
      </dgm:t>
    </dgm:pt>
    <dgm:pt modelId="{130E311C-2D3B-4290-9189-8A4A49C03005}" type="parTrans" cxnId="{7E4B3F20-F04B-4A9A-9658-87309170628B}">
      <dgm:prSet/>
      <dgm:spPr/>
      <dgm:t>
        <a:bodyPr/>
        <a:lstStyle/>
        <a:p>
          <a:endParaRPr lang="zh-CN" altLang="en-US"/>
        </a:p>
      </dgm:t>
    </dgm:pt>
    <dgm:pt modelId="{87F7D07D-3CDA-4602-9014-33B02DAAD00F}" type="sibTrans" cxnId="{7E4B3F20-F04B-4A9A-9658-87309170628B}">
      <dgm:prSet/>
      <dgm:spPr/>
      <dgm:t>
        <a:bodyPr/>
        <a:lstStyle/>
        <a:p>
          <a:endParaRPr lang="zh-CN" altLang="en-US"/>
        </a:p>
      </dgm:t>
    </dgm:pt>
    <dgm:pt modelId="{EE00F783-364A-4B26-9469-BD919E97BED0}">
      <dgm:prSet custT="1"/>
      <dgm:spPr/>
      <dgm:t>
        <a:bodyPr/>
        <a:lstStyle/>
        <a:p>
          <a:r>
            <a:rPr lang="zh-CN" sz="2800" dirty="0" smtClean="0"/>
            <a:t>讲解时</a:t>
          </a:r>
          <a:r>
            <a:rPr lang="zh-CN" sz="2800" dirty="0" smtClean="0"/>
            <a:t>长</a:t>
          </a:r>
          <a:r>
            <a:rPr lang="en-US" sz="2800" dirty="0" smtClean="0"/>
            <a:t>:20min        </a:t>
          </a:r>
          <a:r>
            <a:rPr lang="zh-CN" altLang="en-US" sz="2800" dirty="0" smtClean="0"/>
            <a:t>练习</a:t>
          </a:r>
          <a:r>
            <a:rPr lang="zh-CN" altLang="en-US" sz="2800" dirty="0" smtClean="0"/>
            <a:t>时长</a:t>
          </a:r>
          <a:r>
            <a:rPr lang="zh-CN" altLang="en-US" sz="2800" dirty="0" smtClean="0"/>
            <a:t>：</a:t>
          </a:r>
          <a:r>
            <a:rPr lang="en-US" altLang="zh-CN" sz="2800" dirty="0" smtClean="0"/>
            <a:t>25min</a:t>
          </a:r>
          <a:endParaRPr lang="zh-CN" sz="2800" dirty="0"/>
        </a:p>
      </dgm:t>
    </dgm:pt>
    <dgm:pt modelId="{38659ECB-CC9A-473E-93A9-2EB9446A7ADF}" type="parTrans" cxnId="{F57EF4F5-C69E-4085-9E49-DB0344C3293F}">
      <dgm:prSet/>
      <dgm:spPr/>
      <dgm:t>
        <a:bodyPr/>
        <a:lstStyle/>
        <a:p>
          <a:endParaRPr lang="zh-CN" altLang="en-US"/>
        </a:p>
      </dgm:t>
    </dgm:pt>
    <dgm:pt modelId="{DA3C82AB-0CA2-480D-BF1A-D72FE0EC7B3C}" type="sibTrans" cxnId="{F57EF4F5-C69E-4085-9E49-DB0344C3293F}">
      <dgm:prSet/>
      <dgm:spPr/>
      <dgm:t>
        <a:bodyPr/>
        <a:lstStyle/>
        <a:p>
          <a:endParaRPr lang="zh-CN" altLang="en-US"/>
        </a:p>
      </dgm:t>
    </dgm:pt>
    <dgm:pt modelId="{3B22B3B6-3937-45FB-AFD3-44AC5579C47F}" type="pres">
      <dgm:prSet presAssocID="{A7FB0314-EC52-421C-A0B8-69D60BC51356}" presName="linearFlow" presStyleCnt="0">
        <dgm:presLayoutVars>
          <dgm:dir/>
          <dgm:animLvl val="lvl"/>
          <dgm:resizeHandles val="exact"/>
        </dgm:presLayoutVars>
      </dgm:prSet>
      <dgm:spPr/>
      <dgm:t>
        <a:bodyPr/>
        <a:lstStyle/>
        <a:p>
          <a:endParaRPr lang="zh-CN" altLang="en-US"/>
        </a:p>
      </dgm:t>
    </dgm:pt>
    <dgm:pt modelId="{1CE98FF7-2757-48DB-8AC6-0381DE1FE2E4}" type="pres">
      <dgm:prSet presAssocID="{EBCEF991-10E6-4D9A-B629-DD06685C95EB}" presName="composite" presStyleCnt="0"/>
      <dgm:spPr/>
    </dgm:pt>
    <dgm:pt modelId="{870B6C75-0298-4ECB-A9CE-E970FCCFFBCE}" type="pres">
      <dgm:prSet presAssocID="{EBCEF991-10E6-4D9A-B629-DD06685C95EB}" presName="parentText" presStyleLbl="alignNode1" presStyleIdx="0" presStyleCnt="3">
        <dgm:presLayoutVars>
          <dgm:chMax val="1"/>
          <dgm:bulletEnabled val="1"/>
        </dgm:presLayoutVars>
      </dgm:prSet>
      <dgm:spPr/>
      <dgm:t>
        <a:bodyPr/>
        <a:lstStyle/>
        <a:p>
          <a:endParaRPr lang="zh-CN" altLang="en-US"/>
        </a:p>
      </dgm:t>
    </dgm:pt>
    <dgm:pt modelId="{E842B700-8ED1-4A52-B698-C644B95E8A46}" type="pres">
      <dgm:prSet presAssocID="{EBCEF991-10E6-4D9A-B629-DD06685C95EB}" presName="descendantText" presStyleLbl="alignAcc1" presStyleIdx="0" presStyleCnt="3">
        <dgm:presLayoutVars>
          <dgm:bulletEnabled val="1"/>
        </dgm:presLayoutVars>
      </dgm:prSet>
      <dgm:spPr/>
      <dgm:t>
        <a:bodyPr/>
        <a:lstStyle/>
        <a:p>
          <a:endParaRPr lang="zh-CN" altLang="en-US"/>
        </a:p>
      </dgm:t>
    </dgm:pt>
    <dgm:pt modelId="{BD930523-5478-4003-BAA3-7399FD8188D5}" type="pres">
      <dgm:prSet presAssocID="{3087C437-B2C6-4B60-8572-B994D7C73D23}" presName="sp" presStyleCnt="0"/>
      <dgm:spPr/>
    </dgm:pt>
    <dgm:pt modelId="{47CEA757-9EDC-4DED-BCF1-F5694032F49A}" type="pres">
      <dgm:prSet presAssocID="{51538D9D-C578-458F-8CDF-990F86A85FC9}" presName="composite" presStyleCnt="0"/>
      <dgm:spPr/>
    </dgm:pt>
    <dgm:pt modelId="{2EAB265B-0F0A-4A60-83BB-51693F3DFE64}" type="pres">
      <dgm:prSet presAssocID="{51538D9D-C578-458F-8CDF-990F86A85FC9}" presName="parentText" presStyleLbl="alignNode1" presStyleIdx="1" presStyleCnt="3">
        <dgm:presLayoutVars>
          <dgm:chMax val="1"/>
          <dgm:bulletEnabled val="1"/>
        </dgm:presLayoutVars>
      </dgm:prSet>
      <dgm:spPr/>
      <dgm:t>
        <a:bodyPr/>
        <a:lstStyle/>
        <a:p>
          <a:endParaRPr lang="zh-CN" altLang="en-US"/>
        </a:p>
      </dgm:t>
    </dgm:pt>
    <dgm:pt modelId="{E23F29D0-AC41-41A6-958A-2FF5C699AB56}" type="pres">
      <dgm:prSet presAssocID="{51538D9D-C578-458F-8CDF-990F86A85FC9}" presName="descendantText" presStyleLbl="alignAcc1" presStyleIdx="1" presStyleCnt="3">
        <dgm:presLayoutVars>
          <dgm:bulletEnabled val="1"/>
        </dgm:presLayoutVars>
      </dgm:prSet>
      <dgm:spPr/>
      <dgm:t>
        <a:bodyPr/>
        <a:lstStyle/>
        <a:p>
          <a:endParaRPr lang="zh-CN" altLang="en-US"/>
        </a:p>
      </dgm:t>
    </dgm:pt>
    <dgm:pt modelId="{E44B2469-B142-4175-9C0B-8F48EAE36F7C}" type="pres">
      <dgm:prSet presAssocID="{9669A307-81CB-4898-85B7-8116E516C1E8}" presName="sp" presStyleCnt="0"/>
      <dgm:spPr/>
    </dgm:pt>
    <dgm:pt modelId="{227E6A33-D3DB-4E29-95F5-A4CCC04863E3}" type="pres">
      <dgm:prSet presAssocID="{EFCD27DA-1619-4450-97C3-F5DFFD724DBA}" presName="composite" presStyleCnt="0"/>
      <dgm:spPr/>
    </dgm:pt>
    <dgm:pt modelId="{B70CAABC-A226-4DDF-A7DE-C4C18579C391}" type="pres">
      <dgm:prSet presAssocID="{EFCD27DA-1619-4450-97C3-F5DFFD724DBA}" presName="parentText" presStyleLbl="alignNode1" presStyleIdx="2" presStyleCnt="3" custLinFactNeighborY="-818">
        <dgm:presLayoutVars>
          <dgm:chMax val="1"/>
          <dgm:bulletEnabled val="1"/>
        </dgm:presLayoutVars>
      </dgm:prSet>
      <dgm:spPr/>
      <dgm:t>
        <a:bodyPr/>
        <a:lstStyle/>
        <a:p>
          <a:endParaRPr lang="zh-CN" altLang="en-US"/>
        </a:p>
      </dgm:t>
    </dgm:pt>
    <dgm:pt modelId="{B28FA27C-8453-43C2-B66A-17F1391EF47F}" type="pres">
      <dgm:prSet presAssocID="{EFCD27DA-1619-4450-97C3-F5DFFD724DBA}" presName="descendantText" presStyleLbl="alignAcc1" presStyleIdx="2" presStyleCnt="3" custLinFactNeighborY="-1258">
        <dgm:presLayoutVars>
          <dgm:bulletEnabled val="1"/>
        </dgm:presLayoutVars>
      </dgm:prSet>
      <dgm:spPr/>
      <dgm:t>
        <a:bodyPr/>
        <a:lstStyle/>
        <a:p>
          <a:endParaRPr lang="zh-CN" altLang="en-US"/>
        </a:p>
      </dgm:t>
    </dgm:pt>
  </dgm:ptLst>
  <dgm:cxnLst>
    <dgm:cxn modelId="{D3A0AAC3-383F-409A-B823-9BB20F8A8DB9}" type="presOf" srcId="{EE00F783-364A-4B26-9469-BD919E97BED0}" destId="{E23F29D0-AC41-41A6-958A-2FF5C699AB56}" srcOrd="0" destOrd="1" presId="urn:microsoft.com/office/officeart/2005/8/layout/chevron2"/>
    <dgm:cxn modelId="{7F691787-AF34-4058-859E-EE829712D8D8}" srcId="{EFCD27DA-1619-4450-97C3-F5DFFD724DBA}" destId="{E0DACF75-3E16-49AA-AD2E-F66E30BC55A3}" srcOrd="0" destOrd="0" parTransId="{0E12E7EC-9C1F-44D5-9111-A9BA806B8AE9}" sibTransId="{C7365199-679F-4199-8112-2C0635D47A4D}"/>
    <dgm:cxn modelId="{F3582164-629F-4CA5-9ABA-DA668A29B235}" type="presOf" srcId="{E0DACF75-3E16-49AA-AD2E-F66E30BC55A3}" destId="{B28FA27C-8453-43C2-B66A-17F1391EF47F}" srcOrd="0" destOrd="0" presId="urn:microsoft.com/office/officeart/2005/8/layout/chevron2"/>
    <dgm:cxn modelId="{7E4B3F20-F04B-4A9A-9658-87309170628B}" srcId="{EFCD27DA-1619-4450-97C3-F5DFFD724DBA}" destId="{3AE98046-4D04-4538-80CB-F93E770882E3}" srcOrd="1" destOrd="0" parTransId="{130E311C-2D3B-4290-9189-8A4A49C03005}" sibTransId="{87F7D07D-3CDA-4602-9014-33B02DAAD00F}"/>
    <dgm:cxn modelId="{7B95D5FB-A27D-4850-9F75-9EAC32D623FA}" srcId="{A7FB0314-EC52-421C-A0B8-69D60BC51356}" destId="{EBCEF991-10E6-4D9A-B629-DD06685C95EB}" srcOrd="0" destOrd="0" parTransId="{4834CB6E-F571-48E1-AE17-E88D35AE8A1C}" sibTransId="{3087C437-B2C6-4B60-8572-B994D7C73D23}"/>
    <dgm:cxn modelId="{191D22FE-BEA7-4E74-9B3F-226A4607500A}" srcId="{A7FB0314-EC52-421C-A0B8-69D60BC51356}" destId="{51538D9D-C578-458F-8CDF-990F86A85FC9}" srcOrd="1" destOrd="0" parTransId="{15D2FA72-9DDC-4DC0-9118-F2024445074D}" sibTransId="{9669A307-81CB-4898-85B7-8116E516C1E8}"/>
    <dgm:cxn modelId="{DC01E214-1F5A-45AA-B5CB-432761B14B06}" type="presOf" srcId="{EBCEF991-10E6-4D9A-B629-DD06685C95EB}" destId="{870B6C75-0298-4ECB-A9CE-E970FCCFFBCE}" srcOrd="0" destOrd="0" presId="urn:microsoft.com/office/officeart/2005/8/layout/chevron2"/>
    <dgm:cxn modelId="{C3C87922-4104-42AB-AC95-4F2C9CE5DC73}" srcId="{EBCEF991-10E6-4D9A-B629-DD06685C95EB}" destId="{3EFD3D9E-54B8-4F8B-A8D1-529E6D10536C}" srcOrd="0" destOrd="0" parTransId="{A32434F1-0BCE-4137-8373-E53B61096C23}" sibTransId="{174F5C68-15D8-4EA8-9B4C-47AA2CD78A1F}"/>
    <dgm:cxn modelId="{8F80AD15-7CE6-4A93-9505-ACB80A67BE28}" type="presOf" srcId="{51538D9D-C578-458F-8CDF-990F86A85FC9}" destId="{2EAB265B-0F0A-4A60-83BB-51693F3DFE64}" srcOrd="0" destOrd="0" presId="urn:microsoft.com/office/officeart/2005/8/layout/chevron2"/>
    <dgm:cxn modelId="{FD905640-B16F-491B-8B65-F9238ABBE456}" type="presOf" srcId="{EFCD27DA-1619-4450-97C3-F5DFFD724DBA}" destId="{B70CAABC-A226-4DDF-A7DE-C4C18579C391}" srcOrd="0" destOrd="0" presId="urn:microsoft.com/office/officeart/2005/8/layout/chevron2"/>
    <dgm:cxn modelId="{F531D59B-6C01-4730-ACB7-9BA1EE0A0944}" srcId="{A7FB0314-EC52-421C-A0B8-69D60BC51356}" destId="{EFCD27DA-1619-4450-97C3-F5DFFD724DBA}" srcOrd="2" destOrd="0" parTransId="{0C66B111-A137-4586-8A39-642770C19A5B}" sibTransId="{ECE7A882-B793-4DF8-8839-7A2E5FD0F429}"/>
    <dgm:cxn modelId="{6AC04EBC-C58D-4CB8-BC05-8B86D4380AD4}" type="presOf" srcId="{3AE98046-4D04-4538-80CB-F93E770882E3}" destId="{B28FA27C-8453-43C2-B66A-17F1391EF47F}" srcOrd="0" destOrd="1" presId="urn:microsoft.com/office/officeart/2005/8/layout/chevron2"/>
    <dgm:cxn modelId="{0279318D-0368-4F66-84C1-E8C1D00F4E2E}" type="presOf" srcId="{3EFD3D9E-54B8-4F8B-A8D1-529E6D10536C}" destId="{E842B700-8ED1-4A52-B698-C644B95E8A46}" srcOrd="0" destOrd="0" presId="urn:microsoft.com/office/officeart/2005/8/layout/chevron2"/>
    <dgm:cxn modelId="{F57EF4F5-C69E-4085-9E49-DB0344C3293F}" srcId="{51538D9D-C578-458F-8CDF-990F86A85FC9}" destId="{EE00F783-364A-4B26-9469-BD919E97BED0}" srcOrd="1" destOrd="0" parTransId="{38659ECB-CC9A-473E-93A9-2EB9446A7ADF}" sibTransId="{DA3C82AB-0CA2-480D-BF1A-D72FE0EC7B3C}"/>
    <dgm:cxn modelId="{281873D0-1E78-472B-9004-688B5FE65405}" srcId="{51538D9D-C578-458F-8CDF-990F86A85FC9}" destId="{70E744CE-FFCF-4257-8425-3F41956985BA}" srcOrd="0" destOrd="0" parTransId="{51693E93-A687-4BDB-A4BA-2DBD54079B4C}" sibTransId="{E53CF62F-098D-4CF6-91FB-0FF84A3A1795}"/>
    <dgm:cxn modelId="{A6E7C3E2-A664-4C4B-AF7D-78AE9BAA21CE}" type="presOf" srcId="{A7FB0314-EC52-421C-A0B8-69D60BC51356}" destId="{3B22B3B6-3937-45FB-AFD3-44AC5579C47F}" srcOrd="0" destOrd="0" presId="urn:microsoft.com/office/officeart/2005/8/layout/chevron2"/>
    <dgm:cxn modelId="{F24363D5-7F7F-4C05-A3EF-4051D3B15F93}" type="presOf" srcId="{70E744CE-FFCF-4257-8425-3F41956985BA}" destId="{E23F29D0-AC41-41A6-958A-2FF5C699AB56}" srcOrd="0" destOrd="0" presId="urn:microsoft.com/office/officeart/2005/8/layout/chevron2"/>
    <dgm:cxn modelId="{9E4CEF12-F45F-46C3-8358-1C42410FB51F}" type="presParOf" srcId="{3B22B3B6-3937-45FB-AFD3-44AC5579C47F}" destId="{1CE98FF7-2757-48DB-8AC6-0381DE1FE2E4}" srcOrd="0" destOrd="0" presId="urn:microsoft.com/office/officeart/2005/8/layout/chevron2"/>
    <dgm:cxn modelId="{00308378-47D1-41D3-BF65-70F86FBCE2E7}" type="presParOf" srcId="{1CE98FF7-2757-48DB-8AC6-0381DE1FE2E4}" destId="{870B6C75-0298-4ECB-A9CE-E970FCCFFBCE}" srcOrd="0" destOrd="0" presId="urn:microsoft.com/office/officeart/2005/8/layout/chevron2"/>
    <dgm:cxn modelId="{995CED64-1DAE-4EAE-9A95-10DB84BE3248}" type="presParOf" srcId="{1CE98FF7-2757-48DB-8AC6-0381DE1FE2E4}" destId="{E842B700-8ED1-4A52-B698-C644B95E8A46}" srcOrd="1" destOrd="0" presId="urn:microsoft.com/office/officeart/2005/8/layout/chevron2"/>
    <dgm:cxn modelId="{91DB206A-2FF1-4ACB-9D4F-C4FF32F9794D}" type="presParOf" srcId="{3B22B3B6-3937-45FB-AFD3-44AC5579C47F}" destId="{BD930523-5478-4003-BAA3-7399FD8188D5}" srcOrd="1" destOrd="0" presId="urn:microsoft.com/office/officeart/2005/8/layout/chevron2"/>
    <dgm:cxn modelId="{38F6DB37-EC09-408F-A427-0F1369D76CAC}" type="presParOf" srcId="{3B22B3B6-3937-45FB-AFD3-44AC5579C47F}" destId="{47CEA757-9EDC-4DED-BCF1-F5694032F49A}" srcOrd="2" destOrd="0" presId="urn:microsoft.com/office/officeart/2005/8/layout/chevron2"/>
    <dgm:cxn modelId="{2CDE5455-DDA7-46B3-8168-AC657B826807}" type="presParOf" srcId="{47CEA757-9EDC-4DED-BCF1-F5694032F49A}" destId="{2EAB265B-0F0A-4A60-83BB-51693F3DFE64}" srcOrd="0" destOrd="0" presId="urn:microsoft.com/office/officeart/2005/8/layout/chevron2"/>
    <dgm:cxn modelId="{CB174614-308B-4ADB-B6D3-393F03338404}" type="presParOf" srcId="{47CEA757-9EDC-4DED-BCF1-F5694032F49A}" destId="{E23F29D0-AC41-41A6-958A-2FF5C699AB56}" srcOrd="1" destOrd="0" presId="urn:microsoft.com/office/officeart/2005/8/layout/chevron2"/>
    <dgm:cxn modelId="{641C241B-8CC2-4192-B303-E13F622B0A0A}" type="presParOf" srcId="{3B22B3B6-3937-45FB-AFD3-44AC5579C47F}" destId="{E44B2469-B142-4175-9C0B-8F48EAE36F7C}" srcOrd="3" destOrd="0" presId="urn:microsoft.com/office/officeart/2005/8/layout/chevron2"/>
    <dgm:cxn modelId="{7BF4C653-CC3E-4911-B421-F51750148BC7}" type="presParOf" srcId="{3B22B3B6-3937-45FB-AFD3-44AC5579C47F}" destId="{227E6A33-D3DB-4E29-95F5-A4CCC04863E3}" srcOrd="4" destOrd="0" presId="urn:microsoft.com/office/officeart/2005/8/layout/chevron2"/>
    <dgm:cxn modelId="{28ED806E-9704-4394-ACD7-A887BC51C792}" type="presParOf" srcId="{227E6A33-D3DB-4E29-95F5-A4CCC04863E3}" destId="{B70CAABC-A226-4DDF-A7DE-C4C18579C391}" srcOrd="0" destOrd="0" presId="urn:microsoft.com/office/officeart/2005/8/layout/chevron2"/>
    <dgm:cxn modelId="{ED2AF085-828A-416A-A1FC-584366F71C7A}" type="presParOf" srcId="{227E6A33-D3DB-4E29-95F5-A4CCC04863E3}" destId="{B28FA27C-8453-43C2-B66A-17F1391EF47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FB0314-EC52-421C-A0B8-69D60BC513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BCEF991-10E6-4D9A-B629-DD06685C95EB}">
      <dgm:prSet phldrT="[文本]"/>
      <dgm:spPr/>
      <dgm:t>
        <a:bodyPr/>
        <a:lstStyle/>
        <a:p>
          <a:r>
            <a:rPr lang="zh-CN" altLang="en-US" dirty="0" smtClean="0"/>
            <a:t>相关要求</a:t>
          </a:r>
          <a:endParaRPr lang="zh-CN" altLang="en-US" dirty="0"/>
        </a:p>
      </dgm:t>
    </dgm:pt>
    <dgm:pt modelId="{4834CB6E-F571-48E1-AE17-E88D35AE8A1C}" type="parTrans" cxnId="{7B95D5FB-A27D-4850-9F75-9EAC32D623FA}">
      <dgm:prSet/>
      <dgm:spPr/>
      <dgm:t>
        <a:bodyPr/>
        <a:lstStyle/>
        <a:p>
          <a:endParaRPr lang="zh-CN" altLang="en-US"/>
        </a:p>
      </dgm:t>
    </dgm:pt>
    <dgm:pt modelId="{3087C437-B2C6-4B60-8572-B994D7C73D23}" type="sibTrans" cxnId="{7B95D5FB-A27D-4850-9F75-9EAC32D623FA}">
      <dgm:prSet/>
      <dgm:spPr/>
      <dgm:t>
        <a:bodyPr/>
        <a:lstStyle/>
        <a:p>
          <a:endParaRPr lang="zh-CN" altLang="en-US"/>
        </a:p>
      </dgm:t>
    </dgm:pt>
    <dgm:pt modelId="{3EFD3D9E-54B8-4F8B-A8D1-529E6D10536C}">
      <dgm:prSet phldrT="[文本]" custT="1"/>
      <dgm:spPr/>
      <dgm:t>
        <a:bodyPr/>
        <a:lstStyle/>
        <a:p>
          <a:r>
            <a:rPr lang="en-US" altLang="en-US" sz="2400" dirty="0" smtClean="0"/>
            <a:t>1. </a:t>
          </a:r>
          <a:r>
            <a:rPr lang="zh-CN" altLang="en-US" sz="2400" dirty="0" smtClean="0"/>
            <a:t>创建一个名为“ </a:t>
          </a:r>
          <a:r>
            <a:rPr lang="en-US" altLang="en-US" sz="2400" dirty="0" smtClean="0"/>
            <a:t>mycss1”  </a:t>
          </a:r>
          <a:r>
            <a:rPr lang="zh-CN" altLang="en-US" sz="2400" dirty="0" smtClean="0"/>
            <a:t>的样式文件 </a:t>
          </a:r>
          <a:r>
            <a:rPr lang="en-US" altLang="en-US" sz="2400" dirty="0" smtClean="0"/>
            <a:t>, </a:t>
          </a:r>
          <a:r>
            <a:rPr lang="zh-CN" altLang="en-US" sz="2400" dirty="0" smtClean="0"/>
            <a:t>该样式定义字体为华文仿宋 、幼园和宋体 </a:t>
          </a:r>
          <a:r>
            <a:rPr lang="en-US" altLang="en-US" sz="2400" dirty="0" smtClean="0"/>
            <a:t>, </a:t>
          </a:r>
          <a:r>
            <a:rPr lang="zh-CN" altLang="en-US" sz="2400" dirty="0" smtClean="0"/>
            <a:t>字号为 </a:t>
          </a:r>
          <a:r>
            <a:rPr lang="en-US" altLang="en-US" sz="2400" dirty="0" smtClean="0"/>
            <a:t>12pt , </a:t>
          </a:r>
          <a:r>
            <a:rPr lang="zh-CN" altLang="en-US" sz="2400" dirty="0" smtClean="0"/>
            <a:t>颜色为黄色 </a:t>
          </a:r>
          <a:r>
            <a:rPr lang="en-US" altLang="en-US" sz="2400" dirty="0" smtClean="0"/>
            <a:t>, </a:t>
          </a:r>
          <a:r>
            <a:rPr lang="zh-CN" altLang="en-US" sz="2400" dirty="0" smtClean="0"/>
            <a:t>背景为蓝色 </a:t>
          </a:r>
          <a:r>
            <a:rPr lang="en-US" altLang="en-US" sz="2400" dirty="0" smtClean="0"/>
            <a:t>, </a:t>
          </a:r>
          <a:r>
            <a:rPr lang="zh-CN" altLang="en-US" sz="2400" dirty="0" smtClean="0"/>
            <a:t>并在一个 </a:t>
          </a:r>
          <a:r>
            <a:rPr lang="en-US" altLang="en-US" sz="2400" dirty="0" smtClean="0"/>
            <a:t>HTML </a:t>
          </a:r>
          <a:r>
            <a:rPr lang="zh-CN" altLang="en-US" sz="2400" dirty="0" smtClean="0"/>
            <a:t>文件中链接该样式文件。</a:t>
          </a:r>
          <a:endParaRPr lang="zh-CN" altLang="en-US" sz="2400" dirty="0"/>
        </a:p>
      </dgm:t>
    </dgm:pt>
    <dgm:pt modelId="{A32434F1-0BCE-4137-8373-E53B61096C23}" type="parTrans" cxnId="{C3C87922-4104-42AB-AC95-4F2C9CE5DC73}">
      <dgm:prSet/>
      <dgm:spPr/>
      <dgm:t>
        <a:bodyPr/>
        <a:lstStyle/>
        <a:p>
          <a:endParaRPr lang="zh-CN" altLang="en-US"/>
        </a:p>
      </dgm:t>
    </dgm:pt>
    <dgm:pt modelId="{174F5C68-15D8-4EA8-9B4C-47AA2CD78A1F}" type="sibTrans" cxnId="{C3C87922-4104-42AB-AC95-4F2C9CE5DC73}">
      <dgm:prSet/>
      <dgm:spPr/>
      <dgm:t>
        <a:bodyPr/>
        <a:lstStyle/>
        <a:p>
          <a:endParaRPr lang="zh-CN" altLang="en-US"/>
        </a:p>
      </dgm:t>
    </dgm:pt>
    <dgm:pt modelId="{51538D9D-C578-458F-8CDF-990F86A85FC9}">
      <dgm:prSet phldrT="[文本]"/>
      <dgm:spPr/>
      <dgm:t>
        <a:bodyPr/>
        <a:lstStyle/>
        <a:p>
          <a:r>
            <a:rPr lang="zh-CN" altLang="en-US" dirty="0" smtClean="0"/>
            <a:t>相关要求</a:t>
          </a:r>
          <a:endParaRPr lang="zh-CN" altLang="en-US" dirty="0"/>
        </a:p>
      </dgm:t>
    </dgm:pt>
    <dgm:pt modelId="{15D2FA72-9DDC-4DC0-9118-F2024445074D}" type="parTrans" cxnId="{191D22FE-BEA7-4E74-9B3F-226A4607500A}">
      <dgm:prSet/>
      <dgm:spPr/>
      <dgm:t>
        <a:bodyPr/>
        <a:lstStyle/>
        <a:p>
          <a:endParaRPr lang="zh-CN" altLang="en-US"/>
        </a:p>
      </dgm:t>
    </dgm:pt>
    <dgm:pt modelId="{9669A307-81CB-4898-85B7-8116E516C1E8}" type="sibTrans" cxnId="{191D22FE-BEA7-4E74-9B3F-226A4607500A}">
      <dgm:prSet/>
      <dgm:spPr/>
      <dgm:t>
        <a:bodyPr/>
        <a:lstStyle/>
        <a:p>
          <a:endParaRPr lang="zh-CN" altLang="en-US"/>
        </a:p>
      </dgm:t>
    </dgm:pt>
    <dgm:pt modelId="{70E744CE-FFCF-4257-8425-3F41956985BA}">
      <dgm:prSet phldrT="[文本]" custT="1"/>
      <dgm:spPr/>
      <dgm:t>
        <a:bodyPr/>
        <a:lstStyle/>
        <a:p>
          <a:r>
            <a:rPr lang="en-US" sz="2800" dirty="0" smtClean="0"/>
            <a:t>2. </a:t>
          </a:r>
          <a:r>
            <a:rPr lang="zh-CN" sz="2800" dirty="0" smtClean="0"/>
            <a:t>设置盒模型实现购物网站商品橱窗展示</a:t>
          </a:r>
          <a:r>
            <a:rPr lang="en-US" sz="2800" dirty="0" smtClean="0"/>
            <a:t> , </a:t>
          </a:r>
          <a:r>
            <a:rPr lang="zh-CN" sz="2800" dirty="0" smtClean="0"/>
            <a:t>效果参考下图。</a:t>
          </a:r>
          <a:endParaRPr lang="zh-CN" altLang="en-US" sz="2800" dirty="0"/>
        </a:p>
      </dgm:t>
    </dgm:pt>
    <dgm:pt modelId="{51693E93-A687-4BDB-A4BA-2DBD54079B4C}" type="parTrans" cxnId="{281873D0-1E78-472B-9004-688B5FE65405}">
      <dgm:prSet/>
      <dgm:spPr/>
      <dgm:t>
        <a:bodyPr/>
        <a:lstStyle/>
        <a:p>
          <a:endParaRPr lang="zh-CN" altLang="en-US"/>
        </a:p>
      </dgm:t>
    </dgm:pt>
    <dgm:pt modelId="{E53CF62F-098D-4CF6-91FB-0FF84A3A1795}" type="sibTrans" cxnId="{281873D0-1E78-472B-9004-688B5FE65405}">
      <dgm:prSet/>
      <dgm:spPr/>
      <dgm:t>
        <a:bodyPr/>
        <a:lstStyle/>
        <a:p>
          <a:endParaRPr lang="zh-CN" altLang="en-US"/>
        </a:p>
      </dgm:t>
    </dgm:pt>
    <dgm:pt modelId="{3B22B3B6-3937-45FB-AFD3-44AC5579C47F}" type="pres">
      <dgm:prSet presAssocID="{A7FB0314-EC52-421C-A0B8-69D60BC51356}" presName="linearFlow" presStyleCnt="0">
        <dgm:presLayoutVars>
          <dgm:dir/>
          <dgm:animLvl val="lvl"/>
          <dgm:resizeHandles val="exact"/>
        </dgm:presLayoutVars>
      </dgm:prSet>
      <dgm:spPr/>
      <dgm:t>
        <a:bodyPr/>
        <a:lstStyle/>
        <a:p>
          <a:endParaRPr lang="zh-CN" altLang="en-US"/>
        </a:p>
      </dgm:t>
    </dgm:pt>
    <dgm:pt modelId="{1CE98FF7-2757-48DB-8AC6-0381DE1FE2E4}" type="pres">
      <dgm:prSet presAssocID="{EBCEF991-10E6-4D9A-B629-DD06685C95EB}" presName="composite" presStyleCnt="0"/>
      <dgm:spPr/>
    </dgm:pt>
    <dgm:pt modelId="{870B6C75-0298-4ECB-A9CE-E970FCCFFBCE}" type="pres">
      <dgm:prSet presAssocID="{EBCEF991-10E6-4D9A-B629-DD06685C95EB}" presName="parentText" presStyleLbl="alignNode1" presStyleIdx="0" presStyleCnt="2">
        <dgm:presLayoutVars>
          <dgm:chMax val="1"/>
          <dgm:bulletEnabled val="1"/>
        </dgm:presLayoutVars>
      </dgm:prSet>
      <dgm:spPr/>
      <dgm:t>
        <a:bodyPr/>
        <a:lstStyle/>
        <a:p>
          <a:endParaRPr lang="zh-CN" altLang="en-US"/>
        </a:p>
      </dgm:t>
    </dgm:pt>
    <dgm:pt modelId="{E842B700-8ED1-4A52-B698-C644B95E8A46}" type="pres">
      <dgm:prSet presAssocID="{EBCEF991-10E6-4D9A-B629-DD06685C95EB}" presName="descendantText" presStyleLbl="alignAcc1" presStyleIdx="0" presStyleCnt="2">
        <dgm:presLayoutVars>
          <dgm:bulletEnabled val="1"/>
        </dgm:presLayoutVars>
      </dgm:prSet>
      <dgm:spPr/>
      <dgm:t>
        <a:bodyPr/>
        <a:lstStyle/>
        <a:p>
          <a:endParaRPr lang="zh-CN" altLang="en-US"/>
        </a:p>
      </dgm:t>
    </dgm:pt>
    <dgm:pt modelId="{BD930523-5478-4003-BAA3-7399FD8188D5}" type="pres">
      <dgm:prSet presAssocID="{3087C437-B2C6-4B60-8572-B994D7C73D23}" presName="sp" presStyleCnt="0"/>
      <dgm:spPr/>
    </dgm:pt>
    <dgm:pt modelId="{47CEA757-9EDC-4DED-BCF1-F5694032F49A}" type="pres">
      <dgm:prSet presAssocID="{51538D9D-C578-458F-8CDF-990F86A85FC9}" presName="composite" presStyleCnt="0"/>
      <dgm:spPr/>
    </dgm:pt>
    <dgm:pt modelId="{2EAB265B-0F0A-4A60-83BB-51693F3DFE64}" type="pres">
      <dgm:prSet presAssocID="{51538D9D-C578-458F-8CDF-990F86A85FC9}" presName="parentText" presStyleLbl="alignNode1" presStyleIdx="1" presStyleCnt="2">
        <dgm:presLayoutVars>
          <dgm:chMax val="1"/>
          <dgm:bulletEnabled val="1"/>
        </dgm:presLayoutVars>
      </dgm:prSet>
      <dgm:spPr/>
      <dgm:t>
        <a:bodyPr/>
        <a:lstStyle/>
        <a:p>
          <a:endParaRPr lang="zh-CN" altLang="en-US"/>
        </a:p>
      </dgm:t>
    </dgm:pt>
    <dgm:pt modelId="{E23F29D0-AC41-41A6-958A-2FF5C699AB56}" type="pres">
      <dgm:prSet presAssocID="{51538D9D-C578-458F-8CDF-990F86A85FC9}" presName="descendantText" presStyleLbl="alignAcc1" presStyleIdx="1" presStyleCnt="2">
        <dgm:presLayoutVars>
          <dgm:bulletEnabled val="1"/>
        </dgm:presLayoutVars>
      </dgm:prSet>
      <dgm:spPr/>
      <dgm:t>
        <a:bodyPr/>
        <a:lstStyle/>
        <a:p>
          <a:endParaRPr lang="zh-CN" altLang="en-US"/>
        </a:p>
      </dgm:t>
    </dgm:pt>
  </dgm:ptLst>
  <dgm:cxnLst>
    <dgm:cxn modelId="{191D22FE-BEA7-4E74-9B3F-226A4607500A}" srcId="{A7FB0314-EC52-421C-A0B8-69D60BC51356}" destId="{51538D9D-C578-458F-8CDF-990F86A85FC9}" srcOrd="1" destOrd="0" parTransId="{15D2FA72-9DDC-4DC0-9118-F2024445074D}" sibTransId="{9669A307-81CB-4898-85B7-8116E516C1E8}"/>
    <dgm:cxn modelId="{CB6A4D7F-C427-48B2-B4C1-C589E840CC9D}" type="presOf" srcId="{51538D9D-C578-458F-8CDF-990F86A85FC9}" destId="{2EAB265B-0F0A-4A60-83BB-51693F3DFE64}" srcOrd="0" destOrd="0" presId="urn:microsoft.com/office/officeart/2005/8/layout/chevron2"/>
    <dgm:cxn modelId="{281873D0-1E78-472B-9004-688B5FE65405}" srcId="{51538D9D-C578-458F-8CDF-990F86A85FC9}" destId="{70E744CE-FFCF-4257-8425-3F41956985BA}" srcOrd="0" destOrd="0" parTransId="{51693E93-A687-4BDB-A4BA-2DBD54079B4C}" sibTransId="{E53CF62F-098D-4CF6-91FB-0FF84A3A1795}"/>
    <dgm:cxn modelId="{7B95D5FB-A27D-4850-9F75-9EAC32D623FA}" srcId="{A7FB0314-EC52-421C-A0B8-69D60BC51356}" destId="{EBCEF991-10E6-4D9A-B629-DD06685C95EB}" srcOrd="0" destOrd="0" parTransId="{4834CB6E-F571-48E1-AE17-E88D35AE8A1C}" sibTransId="{3087C437-B2C6-4B60-8572-B994D7C73D23}"/>
    <dgm:cxn modelId="{C3C87922-4104-42AB-AC95-4F2C9CE5DC73}" srcId="{EBCEF991-10E6-4D9A-B629-DD06685C95EB}" destId="{3EFD3D9E-54B8-4F8B-A8D1-529E6D10536C}" srcOrd="0" destOrd="0" parTransId="{A32434F1-0BCE-4137-8373-E53B61096C23}" sibTransId="{174F5C68-15D8-4EA8-9B4C-47AA2CD78A1F}"/>
    <dgm:cxn modelId="{795C1B2C-7924-4087-9DB2-6B0AAB7DB513}" type="presOf" srcId="{3EFD3D9E-54B8-4F8B-A8D1-529E6D10536C}" destId="{E842B700-8ED1-4A52-B698-C644B95E8A46}" srcOrd="0" destOrd="0" presId="urn:microsoft.com/office/officeart/2005/8/layout/chevron2"/>
    <dgm:cxn modelId="{27C16954-72BD-484E-9FDD-31FDB1D7906C}" type="presOf" srcId="{70E744CE-FFCF-4257-8425-3F41956985BA}" destId="{E23F29D0-AC41-41A6-958A-2FF5C699AB56}" srcOrd="0" destOrd="0" presId="urn:microsoft.com/office/officeart/2005/8/layout/chevron2"/>
    <dgm:cxn modelId="{7A9ABB9E-EE38-41A8-AEA1-244632D3A734}" type="presOf" srcId="{A7FB0314-EC52-421C-A0B8-69D60BC51356}" destId="{3B22B3B6-3937-45FB-AFD3-44AC5579C47F}" srcOrd="0" destOrd="0" presId="urn:microsoft.com/office/officeart/2005/8/layout/chevron2"/>
    <dgm:cxn modelId="{C81F3C8E-189F-44C7-BFBD-BBAE83A85EF0}" type="presOf" srcId="{EBCEF991-10E6-4D9A-B629-DD06685C95EB}" destId="{870B6C75-0298-4ECB-A9CE-E970FCCFFBCE}" srcOrd="0" destOrd="0" presId="urn:microsoft.com/office/officeart/2005/8/layout/chevron2"/>
    <dgm:cxn modelId="{0F7D6D3B-CE46-46A6-A917-2DBCA7E559AE}" type="presParOf" srcId="{3B22B3B6-3937-45FB-AFD3-44AC5579C47F}" destId="{1CE98FF7-2757-48DB-8AC6-0381DE1FE2E4}" srcOrd="0" destOrd="0" presId="urn:microsoft.com/office/officeart/2005/8/layout/chevron2"/>
    <dgm:cxn modelId="{0CAA00B2-900B-4578-9FF8-B43CB86C02F0}" type="presParOf" srcId="{1CE98FF7-2757-48DB-8AC6-0381DE1FE2E4}" destId="{870B6C75-0298-4ECB-A9CE-E970FCCFFBCE}" srcOrd="0" destOrd="0" presId="urn:microsoft.com/office/officeart/2005/8/layout/chevron2"/>
    <dgm:cxn modelId="{7AB07625-6A09-4A4C-8305-D097B24C071C}" type="presParOf" srcId="{1CE98FF7-2757-48DB-8AC6-0381DE1FE2E4}" destId="{E842B700-8ED1-4A52-B698-C644B95E8A46}" srcOrd="1" destOrd="0" presId="urn:microsoft.com/office/officeart/2005/8/layout/chevron2"/>
    <dgm:cxn modelId="{3FD7071F-0A89-480D-846A-85CEC9F0EB81}" type="presParOf" srcId="{3B22B3B6-3937-45FB-AFD3-44AC5579C47F}" destId="{BD930523-5478-4003-BAA3-7399FD8188D5}" srcOrd="1" destOrd="0" presId="urn:microsoft.com/office/officeart/2005/8/layout/chevron2"/>
    <dgm:cxn modelId="{B69E189E-2C26-4E8A-A48A-F2F2B5576324}" type="presParOf" srcId="{3B22B3B6-3937-45FB-AFD3-44AC5579C47F}" destId="{47CEA757-9EDC-4DED-BCF1-F5694032F49A}" srcOrd="2" destOrd="0" presId="urn:microsoft.com/office/officeart/2005/8/layout/chevron2"/>
    <dgm:cxn modelId="{21599643-CD06-41A0-BC5F-60DF06C8B0D2}" type="presParOf" srcId="{47CEA757-9EDC-4DED-BCF1-F5694032F49A}" destId="{2EAB265B-0F0A-4A60-83BB-51693F3DFE64}" srcOrd="0" destOrd="0" presId="urn:microsoft.com/office/officeart/2005/8/layout/chevron2"/>
    <dgm:cxn modelId="{CD7D9DBA-A6D3-48B0-ABBE-C88BC3CE112E}" type="presParOf" srcId="{47CEA757-9EDC-4DED-BCF1-F5694032F49A}" destId="{E23F29D0-AC41-41A6-958A-2FF5C699AB5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3C95D-4596-4645-90ED-7667FEED04FD}">
      <dsp:nvSpPr>
        <dsp:cNvPr id="0" name=""/>
        <dsp:cNvSpPr/>
      </dsp:nvSpPr>
      <dsp:spPr>
        <a:xfrm>
          <a:off x="-6090180" y="-931816"/>
          <a:ext cx="7249772" cy="7249772"/>
        </a:xfrm>
        <a:prstGeom prst="blockArc">
          <a:avLst>
            <a:gd name="adj1" fmla="val 18900000"/>
            <a:gd name="adj2" fmla="val 2700000"/>
            <a:gd name="adj3" fmla="val 298"/>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F54718-5223-4528-B41F-5E07AFEC7995}">
      <dsp:nvSpPr>
        <dsp:cNvPr id="0" name=""/>
        <dsp:cNvSpPr/>
      </dsp:nvSpPr>
      <dsp:spPr>
        <a:xfrm>
          <a:off x="606894" y="414086"/>
          <a:ext cx="6541501" cy="828603"/>
        </a:xfrm>
        <a:prstGeom prst="rect">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7704" tIns="81280" rIns="81280" bIns="81280" numCol="1" spcCol="1270" anchor="ctr" anchorCtr="0">
          <a:noAutofit/>
        </a:bodyPr>
        <a:lstStyle/>
        <a:p>
          <a:pPr lvl="0" algn="l" defTabSz="1422400">
            <a:lnSpc>
              <a:spcPct val="90000"/>
            </a:lnSpc>
            <a:spcBef>
              <a:spcPct val="0"/>
            </a:spcBef>
            <a:spcAft>
              <a:spcPct val="35000"/>
            </a:spcAft>
          </a:pPr>
          <a:r>
            <a:rPr lang="zh-CN" altLang="en-US" sz="3200" b="1" kern="1200" dirty="0" smtClean="0"/>
            <a:t>熟悉</a:t>
          </a:r>
          <a:r>
            <a:rPr lang="en-US" altLang="zh-CN" sz="3200" b="1" kern="1200" dirty="0" smtClean="0"/>
            <a:t>CSS3</a:t>
          </a:r>
          <a:r>
            <a:rPr lang="zh-CN" altLang="en-US" sz="3200" b="1" kern="1200" dirty="0" smtClean="0"/>
            <a:t>的基础知识</a:t>
          </a:r>
          <a:endParaRPr lang="zh-CN" altLang="en-US" sz="3200" b="1" kern="1200" dirty="0"/>
        </a:p>
      </dsp:txBody>
      <dsp:txXfrm>
        <a:off x="606894" y="414086"/>
        <a:ext cx="6541501" cy="828603"/>
      </dsp:txXfrm>
    </dsp:sp>
    <dsp:sp modelId="{5BF1CA16-3D0D-4185-B253-9D8B7004BA25}">
      <dsp:nvSpPr>
        <dsp:cNvPr id="0" name=""/>
        <dsp:cNvSpPr/>
      </dsp:nvSpPr>
      <dsp:spPr>
        <a:xfrm>
          <a:off x="89016" y="310510"/>
          <a:ext cx="1035754" cy="1035754"/>
        </a:xfrm>
        <a:prstGeom prst="ellipse">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BDA78AF2-3355-42DF-8F8E-C122DF2F7CED}">
      <dsp:nvSpPr>
        <dsp:cNvPr id="0" name=""/>
        <dsp:cNvSpPr/>
      </dsp:nvSpPr>
      <dsp:spPr>
        <a:xfrm>
          <a:off x="1081951" y="1657207"/>
          <a:ext cx="6066443" cy="828603"/>
        </a:xfrm>
        <a:prstGeom prst="rect">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7704" tIns="81280" rIns="81280" bIns="81280" numCol="1" spcCol="1270" anchor="ctr" anchorCtr="0">
          <a:noAutofit/>
        </a:bodyPr>
        <a:lstStyle/>
        <a:p>
          <a:pPr lvl="0" algn="l" defTabSz="1422400">
            <a:lnSpc>
              <a:spcPct val="90000"/>
            </a:lnSpc>
            <a:spcBef>
              <a:spcPct val="0"/>
            </a:spcBef>
            <a:spcAft>
              <a:spcPct val="35000"/>
            </a:spcAft>
          </a:pPr>
          <a:r>
            <a:rPr lang="zh-CN" altLang="en-US" sz="3200" b="1" kern="1200" dirty="0" smtClean="0"/>
            <a:t>理解盒子模型</a:t>
          </a:r>
          <a:endParaRPr lang="zh-CN" altLang="en-US" sz="3200" b="1" kern="1200" dirty="0"/>
        </a:p>
      </dsp:txBody>
      <dsp:txXfrm>
        <a:off x="1081951" y="1657207"/>
        <a:ext cx="6066443" cy="828603"/>
      </dsp:txXfrm>
    </dsp:sp>
    <dsp:sp modelId="{FD801D14-EDBA-4A3A-BEBD-AA4AD82A3016}">
      <dsp:nvSpPr>
        <dsp:cNvPr id="0" name=""/>
        <dsp:cNvSpPr/>
      </dsp:nvSpPr>
      <dsp:spPr>
        <a:xfrm>
          <a:off x="564074" y="1553632"/>
          <a:ext cx="1035754" cy="1035754"/>
        </a:xfrm>
        <a:prstGeom prst="ellipse">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9E3B405-E48A-4F33-B2F6-B3D0BDF4B1AE}">
      <dsp:nvSpPr>
        <dsp:cNvPr id="0" name=""/>
        <dsp:cNvSpPr/>
      </dsp:nvSpPr>
      <dsp:spPr>
        <a:xfrm>
          <a:off x="1081951" y="2900328"/>
          <a:ext cx="6066443" cy="828603"/>
        </a:xfrm>
        <a:prstGeom prst="rect">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7704" tIns="81280" rIns="81280" bIns="81280" numCol="1" spcCol="1270" anchor="ctr" anchorCtr="0">
          <a:noAutofit/>
        </a:bodyPr>
        <a:lstStyle/>
        <a:p>
          <a:pPr lvl="0" algn="l" defTabSz="1422400">
            <a:lnSpc>
              <a:spcPct val="90000"/>
            </a:lnSpc>
            <a:spcBef>
              <a:spcPct val="0"/>
            </a:spcBef>
            <a:spcAft>
              <a:spcPct val="35000"/>
            </a:spcAft>
          </a:pPr>
          <a:r>
            <a:rPr lang="zh-CN" sz="3200" b="1" kern="1200" dirty="0" smtClean="0"/>
            <a:t>掌握</a:t>
          </a:r>
          <a:r>
            <a:rPr lang="en-US" sz="3200" b="1" kern="1200" dirty="0" smtClean="0"/>
            <a:t>CSS</a:t>
          </a:r>
          <a:r>
            <a:rPr lang="zh-CN" sz="3200" b="1" kern="1200" dirty="0" smtClean="0"/>
            <a:t>选择器的使用</a:t>
          </a:r>
          <a:endParaRPr lang="zh-CN" altLang="en-US" sz="3200" b="1" kern="1200" dirty="0"/>
        </a:p>
      </dsp:txBody>
      <dsp:txXfrm>
        <a:off x="1081951" y="2900328"/>
        <a:ext cx="6066443" cy="828603"/>
      </dsp:txXfrm>
    </dsp:sp>
    <dsp:sp modelId="{E7D3CBAD-500E-4612-AB3F-9D5752290608}">
      <dsp:nvSpPr>
        <dsp:cNvPr id="0" name=""/>
        <dsp:cNvSpPr/>
      </dsp:nvSpPr>
      <dsp:spPr>
        <a:xfrm>
          <a:off x="564074" y="2796753"/>
          <a:ext cx="1035754" cy="1035754"/>
        </a:xfrm>
        <a:prstGeom prst="ellipse">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88903B4-9159-4BE0-97E0-B7C1F6AFEE54}">
      <dsp:nvSpPr>
        <dsp:cNvPr id="0" name=""/>
        <dsp:cNvSpPr/>
      </dsp:nvSpPr>
      <dsp:spPr>
        <a:xfrm>
          <a:off x="606894" y="4143449"/>
          <a:ext cx="6541501" cy="828603"/>
        </a:xfrm>
        <a:prstGeom prst="rect">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7704" tIns="81280" rIns="81280" bIns="81280" numCol="1" spcCol="1270" anchor="ctr" anchorCtr="0">
          <a:noAutofit/>
        </a:bodyPr>
        <a:lstStyle/>
        <a:p>
          <a:pPr lvl="0" algn="l" defTabSz="1422400">
            <a:lnSpc>
              <a:spcPct val="90000"/>
            </a:lnSpc>
            <a:spcBef>
              <a:spcPct val="0"/>
            </a:spcBef>
            <a:spcAft>
              <a:spcPct val="35000"/>
            </a:spcAft>
          </a:pPr>
          <a:r>
            <a:rPr lang="zh-CN" sz="3200" b="1" kern="1200" dirty="0" smtClean="0"/>
            <a:t>掌握背景重复、背景定位的使用</a:t>
          </a:r>
          <a:endParaRPr lang="zh-CN" altLang="en-US" sz="3200" b="1" kern="1200" dirty="0"/>
        </a:p>
      </dsp:txBody>
      <dsp:txXfrm>
        <a:off x="606894" y="4143449"/>
        <a:ext cx="6541501" cy="828603"/>
      </dsp:txXfrm>
    </dsp:sp>
    <dsp:sp modelId="{3BF9159A-01F1-4499-BCFD-3B0C85150127}">
      <dsp:nvSpPr>
        <dsp:cNvPr id="0" name=""/>
        <dsp:cNvSpPr/>
      </dsp:nvSpPr>
      <dsp:spPr>
        <a:xfrm>
          <a:off x="89016" y="4039874"/>
          <a:ext cx="1035754" cy="1035754"/>
        </a:xfrm>
        <a:prstGeom prst="ellipse">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6C75-0298-4ECB-A9CE-E970FCCFFBCE}">
      <dsp:nvSpPr>
        <dsp:cNvPr id="0" name=""/>
        <dsp:cNvSpPr/>
      </dsp:nvSpPr>
      <dsp:spPr>
        <a:xfrm rot="5400000">
          <a:off x="-267210" y="271438"/>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知识点</a:t>
          </a:r>
          <a:endParaRPr lang="zh-CN" altLang="en-US" sz="2300" kern="1200" dirty="0"/>
        </a:p>
      </dsp:txBody>
      <dsp:txXfrm rot="-5400000">
        <a:off x="1" y="627719"/>
        <a:ext cx="1246984" cy="534421"/>
      </dsp:txXfrm>
    </dsp:sp>
    <dsp:sp modelId="{E842B700-8ED1-4A52-B698-C644B95E8A46}">
      <dsp:nvSpPr>
        <dsp:cNvPr id="0" name=""/>
        <dsp:cNvSpPr/>
      </dsp:nvSpPr>
      <dsp:spPr>
        <a:xfrm rot="5400000">
          <a:off x="4184995" y="-2933783"/>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smtClean="0"/>
            <a:t>运用动画属性 </a:t>
          </a:r>
          <a:r>
            <a:rPr lang="en-US" altLang="en-US" sz="2800" kern="1200" dirty="0" smtClean="0"/>
            <a:t>, </a:t>
          </a:r>
          <a:r>
            <a:rPr lang="zh-CN" altLang="en-US" sz="2800" kern="1200" dirty="0" smtClean="0"/>
            <a:t>来实现进度条。</a:t>
          </a:r>
          <a:endParaRPr lang="zh-CN" altLang="en-US" sz="2800" kern="1200" dirty="0"/>
        </a:p>
      </dsp:txBody>
      <dsp:txXfrm rot="-5400000">
        <a:off x="1246985" y="60752"/>
        <a:ext cx="6977410" cy="1044863"/>
      </dsp:txXfrm>
    </dsp:sp>
    <dsp:sp modelId="{2EAB265B-0F0A-4A60-83BB-51693F3DFE64}">
      <dsp:nvSpPr>
        <dsp:cNvPr id="0" name=""/>
        <dsp:cNvSpPr/>
      </dsp:nvSpPr>
      <dsp:spPr>
        <a:xfrm rot="5400000">
          <a:off x="-267210" y="1860783"/>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建议时长</a:t>
          </a:r>
          <a:endParaRPr lang="zh-CN" altLang="en-US" sz="2300" kern="1200" dirty="0"/>
        </a:p>
      </dsp:txBody>
      <dsp:txXfrm rot="-5400000">
        <a:off x="1" y="2217064"/>
        <a:ext cx="1246984" cy="534421"/>
      </dsp:txXfrm>
    </dsp:sp>
    <dsp:sp modelId="{E23F29D0-AC41-41A6-958A-2FF5C699AB56}">
      <dsp:nvSpPr>
        <dsp:cNvPr id="0" name=""/>
        <dsp:cNvSpPr/>
      </dsp:nvSpPr>
      <dsp:spPr>
        <a:xfrm rot="5400000">
          <a:off x="4184995" y="-1344437"/>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sz="2800" kern="1200" dirty="0" smtClean="0"/>
            <a:t>共计时</a:t>
          </a:r>
          <a:r>
            <a:rPr lang="zh-CN" sz="2800" kern="1200" dirty="0" smtClean="0"/>
            <a:t>长</a:t>
          </a:r>
          <a:r>
            <a:rPr lang="en-US" sz="2800" kern="1200" dirty="0" smtClean="0"/>
            <a:t>:45min</a:t>
          </a:r>
          <a:endParaRPr lang="zh-CN" altLang="en-US" sz="2800" kern="1200" dirty="0"/>
        </a:p>
        <a:p>
          <a:pPr marL="285750" lvl="1" indent="-285750" algn="l" defTabSz="1244600">
            <a:lnSpc>
              <a:spcPct val="90000"/>
            </a:lnSpc>
            <a:spcBef>
              <a:spcPct val="0"/>
            </a:spcBef>
            <a:spcAft>
              <a:spcPct val="15000"/>
            </a:spcAft>
            <a:buChar char="••"/>
          </a:pPr>
          <a:r>
            <a:rPr lang="zh-CN" sz="2800" kern="1200" dirty="0" smtClean="0"/>
            <a:t>讲解时</a:t>
          </a:r>
          <a:r>
            <a:rPr lang="zh-CN" sz="2800" kern="1200" dirty="0" smtClean="0"/>
            <a:t>长</a:t>
          </a:r>
          <a:r>
            <a:rPr lang="en-US" sz="2800" kern="1200" dirty="0" smtClean="0"/>
            <a:t>:20min        </a:t>
          </a:r>
          <a:r>
            <a:rPr lang="zh-CN" altLang="en-US" sz="2800" kern="1200" dirty="0" smtClean="0"/>
            <a:t>练习</a:t>
          </a:r>
          <a:r>
            <a:rPr lang="zh-CN" altLang="en-US" sz="2800" kern="1200" dirty="0" smtClean="0"/>
            <a:t>时长</a:t>
          </a:r>
          <a:r>
            <a:rPr lang="zh-CN" altLang="en-US" sz="2800" kern="1200" dirty="0" smtClean="0"/>
            <a:t>：</a:t>
          </a:r>
          <a:r>
            <a:rPr lang="en-US" altLang="zh-CN" sz="2800" kern="1200" dirty="0" smtClean="0"/>
            <a:t>25min</a:t>
          </a:r>
          <a:endParaRPr lang="zh-CN" sz="2800" kern="1200" dirty="0"/>
        </a:p>
      </dsp:txBody>
      <dsp:txXfrm rot="-5400000">
        <a:off x="1246985" y="1650098"/>
        <a:ext cx="6977410" cy="1044863"/>
      </dsp:txXfrm>
    </dsp:sp>
    <dsp:sp modelId="{B70CAABC-A226-4DDF-A7DE-C4C18579C391}">
      <dsp:nvSpPr>
        <dsp:cNvPr id="0" name=""/>
        <dsp:cNvSpPr/>
      </dsp:nvSpPr>
      <dsp:spPr>
        <a:xfrm rot="5400000">
          <a:off x="-267210" y="3435557"/>
          <a:ext cx="1781405" cy="124698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相关要求</a:t>
          </a:r>
          <a:endParaRPr lang="zh-CN" altLang="en-US" sz="2300" kern="1200" dirty="0"/>
        </a:p>
      </dsp:txBody>
      <dsp:txXfrm rot="-5400000">
        <a:off x="1" y="3791838"/>
        <a:ext cx="1246984" cy="534421"/>
      </dsp:txXfrm>
    </dsp:sp>
    <dsp:sp modelId="{B28FA27C-8453-43C2-B66A-17F1391EF47F}">
      <dsp:nvSpPr>
        <dsp:cNvPr id="0" name=""/>
        <dsp:cNvSpPr/>
      </dsp:nvSpPr>
      <dsp:spPr>
        <a:xfrm rot="5400000">
          <a:off x="4184995" y="230340"/>
          <a:ext cx="1157913" cy="703393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smtClean="0"/>
            <a:t>了解动画标签</a:t>
          </a:r>
          <a:r>
            <a:rPr lang="zh-CN" sz="2800" kern="1200" dirty="0" smtClean="0"/>
            <a:t>。</a:t>
          </a:r>
          <a:endParaRPr lang="zh-CN" altLang="en-US" sz="2800" kern="1200" dirty="0"/>
        </a:p>
        <a:p>
          <a:pPr marL="285750" lvl="1" indent="-285750" algn="l" defTabSz="1244600">
            <a:lnSpc>
              <a:spcPct val="90000"/>
            </a:lnSpc>
            <a:spcBef>
              <a:spcPct val="0"/>
            </a:spcBef>
            <a:spcAft>
              <a:spcPct val="15000"/>
            </a:spcAft>
            <a:buChar char="••"/>
          </a:pPr>
          <a:r>
            <a:rPr lang="zh-CN" altLang="en-US" sz="2800" kern="1200" dirty="0" smtClean="0"/>
            <a:t>了解结构布局。</a:t>
          </a:r>
          <a:endParaRPr lang="zh-CN" altLang="en-US" sz="2800" kern="1200" dirty="0"/>
        </a:p>
      </dsp:txBody>
      <dsp:txXfrm rot="-5400000">
        <a:off x="1246985" y="3224876"/>
        <a:ext cx="6977410" cy="1044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6C75-0298-4ECB-A9CE-E970FCCFFBCE}">
      <dsp:nvSpPr>
        <dsp:cNvPr id="0" name=""/>
        <dsp:cNvSpPr/>
      </dsp:nvSpPr>
      <dsp:spPr>
        <a:xfrm rot="5400000">
          <a:off x="-393363" y="396583"/>
          <a:ext cx="2622423" cy="1835696"/>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kern="1200" dirty="0" smtClean="0"/>
            <a:t>相关要求</a:t>
          </a:r>
          <a:endParaRPr lang="zh-CN" altLang="en-US" sz="3500" kern="1200" dirty="0"/>
        </a:p>
      </dsp:txBody>
      <dsp:txXfrm rot="-5400000">
        <a:off x="1" y="921067"/>
        <a:ext cx="1835696" cy="786727"/>
      </dsp:txXfrm>
    </dsp:sp>
    <dsp:sp modelId="{E842B700-8ED1-4A52-B698-C644B95E8A46}">
      <dsp:nvSpPr>
        <dsp:cNvPr id="0" name=""/>
        <dsp:cNvSpPr/>
      </dsp:nvSpPr>
      <dsp:spPr>
        <a:xfrm rot="5400000">
          <a:off x="4206020" y="-2367104"/>
          <a:ext cx="1704575" cy="6445223"/>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en-US" sz="2400" kern="1200" dirty="0" smtClean="0"/>
            <a:t>1. </a:t>
          </a:r>
          <a:r>
            <a:rPr lang="zh-CN" altLang="en-US" sz="2400" kern="1200" dirty="0" smtClean="0"/>
            <a:t>创建一个名为“ </a:t>
          </a:r>
          <a:r>
            <a:rPr lang="en-US" altLang="en-US" sz="2400" kern="1200" dirty="0" smtClean="0"/>
            <a:t>mycss1”  </a:t>
          </a:r>
          <a:r>
            <a:rPr lang="zh-CN" altLang="en-US" sz="2400" kern="1200" dirty="0" smtClean="0"/>
            <a:t>的样式文件 </a:t>
          </a:r>
          <a:r>
            <a:rPr lang="en-US" altLang="en-US" sz="2400" kern="1200" dirty="0" smtClean="0"/>
            <a:t>, </a:t>
          </a:r>
          <a:r>
            <a:rPr lang="zh-CN" altLang="en-US" sz="2400" kern="1200" dirty="0" smtClean="0"/>
            <a:t>该样式定义字体为华文仿宋 、幼园和宋体 </a:t>
          </a:r>
          <a:r>
            <a:rPr lang="en-US" altLang="en-US" sz="2400" kern="1200" dirty="0" smtClean="0"/>
            <a:t>, </a:t>
          </a:r>
          <a:r>
            <a:rPr lang="zh-CN" altLang="en-US" sz="2400" kern="1200" dirty="0" smtClean="0"/>
            <a:t>字号为 </a:t>
          </a:r>
          <a:r>
            <a:rPr lang="en-US" altLang="en-US" sz="2400" kern="1200" dirty="0" smtClean="0"/>
            <a:t>12pt , </a:t>
          </a:r>
          <a:r>
            <a:rPr lang="zh-CN" altLang="en-US" sz="2400" kern="1200" dirty="0" smtClean="0"/>
            <a:t>颜色为黄色 </a:t>
          </a:r>
          <a:r>
            <a:rPr lang="en-US" altLang="en-US" sz="2400" kern="1200" dirty="0" smtClean="0"/>
            <a:t>, </a:t>
          </a:r>
          <a:r>
            <a:rPr lang="zh-CN" altLang="en-US" sz="2400" kern="1200" dirty="0" smtClean="0"/>
            <a:t>背景为蓝色 </a:t>
          </a:r>
          <a:r>
            <a:rPr lang="en-US" altLang="en-US" sz="2400" kern="1200" dirty="0" smtClean="0"/>
            <a:t>, </a:t>
          </a:r>
          <a:r>
            <a:rPr lang="zh-CN" altLang="en-US" sz="2400" kern="1200" dirty="0" smtClean="0"/>
            <a:t>并在一个 </a:t>
          </a:r>
          <a:r>
            <a:rPr lang="en-US" altLang="en-US" sz="2400" kern="1200" dirty="0" smtClean="0"/>
            <a:t>HTML </a:t>
          </a:r>
          <a:r>
            <a:rPr lang="zh-CN" altLang="en-US" sz="2400" kern="1200" dirty="0" smtClean="0"/>
            <a:t>文件中链接该样式文件。</a:t>
          </a:r>
          <a:endParaRPr lang="zh-CN" altLang="en-US" sz="2400" kern="1200" dirty="0"/>
        </a:p>
      </dsp:txBody>
      <dsp:txXfrm rot="-5400000">
        <a:off x="1835696" y="86430"/>
        <a:ext cx="6362013" cy="1538155"/>
      </dsp:txXfrm>
    </dsp:sp>
    <dsp:sp modelId="{2EAB265B-0F0A-4A60-83BB-51693F3DFE64}">
      <dsp:nvSpPr>
        <dsp:cNvPr id="0" name=""/>
        <dsp:cNvSpPr/>
      </dsp:nvSpPr>
      <dsp:spPr>
        <a:xfrm rot="5400000">
          <a:off x="-393363" y="2736272"/>
          <a:ext cx="2622423" cy="1835696"/>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kern="1200" dirty="0" smtClean="0"/>
            <a:t>相关要求</a:t>
          </a:r>
          <a:endParaRPr lang="zh-CN" altLang="en-US" sz="3500" kern="1200" dirty="0"/>
        </a:p>
      </dsp:txBody>
      <dsp:txXfrm rot="-5400000">
        <a:off x="1" y="3260756"/>
        <a:ext cx="1835696" cy="786727"/>
      </dsp:txXfrm>
    </dsp:sp>
    <dsp:sp modelId="{E23F29D0-AC41-41A6-958A-2FF5C699AB56}">
      <dsp:nvSpPr>
        <dsp:cNvPr id="0" name=""/>
        <dsp:cNvSpPr/>
      </dsp:nvSpPr>
      <dsp:spPr>
        <a:xfrm rot="5400000">
          <a:off x="4206020" y="-27415"/>
          <a:ext cx="1704575" cy="6445223"/>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2. </a:t>
          </a:r>
          <a:r>
            <a:rPr lang="zh-CN" sz="2800" kern="1200" dirty="0" smtClean="0"/>
            <a:t>设置盒模型实现购物网站商品橱窗展示</a:t>
          </a:r>
          <a:r>
            <a:rPr lang="en-US" sz="2800" kern="1200" dirty="0" smtClean="0"/>
            <a:t> , </a:t>
          </a:r>
          <a:r>
            <a:rPr lang="zh-CN" sz="2800" kern="1200" dirty="0" smtClean="0"/>
            <a:t>效果参考下图。</a:t>
          </a:r>
          <a:endParaRPr lang="zh-CN" altLang="en-US" sz="2800" kern="1200" dirty="0"/>
        </a:p>
      </dsp:txBody>
      <dsp:txXfrm rot="-5400000">
        <a:off x="1835696" y="2426119"/>
        <a:ext cx="6362013" cy="153815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05DC0C71-DAF7-4600-AD13-7DE87EF3CF86}" type="datetimeFigureOut">
              <a:rPr lang="zh-CN" altLang="en-US" smtClean="0"/>
              <a:t>2023/6/12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5E89365-E4EB-4AEB-8A0A-1CB2C1F27A7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5DC0C71-DAF7-4600-AD13-7DE87EF3CF86}" type="datetimeFigureOut">
              <a:rPr lang="zh-CN" altLang="en-US" smtClean="0"/>
              <a:t>2023/6/12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5E89365-E4EB-4AEB-8A0A-1CB2C1F27A7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5DC0C71-DAF7-4600-AD13-7DE87EF3CF86}" type="datetimeFigureOut">
              <a:rPr lang="zh-CN" altLang="en-US" smtClean="0"/>
              <a:t>2023/6/12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5E89365-E4EB-4AEB-8A0A-1CB2C1F27A7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5DC0C71-DAF7-4600-AD13-7DE87EF3CF86}" type="datetimeFigureOut">
              <a:rPr lang="zh-CN" altLang="en-US" smtClean="0"/>
              <a:t>2023/6/12</a:t>
            </a:fld>
            <a:endParaRPr lang="zh-CN" altLang="en-US"/>
          </a:p>
        </p:txBody>
      </p:sp>
      <p:sp>
        <p:nvSpPr>
          <p:cNvPr id="5" name="页脚占位符 4"/>
          <p:cNvSpPr>
            <a:spLocks noGrp="1"/>
          </p:cNvSpPr>
          <p:nvPr>
            <p:ph type="ftr" sz="quarter" idx="11"/>
          </p:nvPr>
        </p:nvSpPr>
        <p:spPr/>
        <p:txBody>
          <a:bodyPr/>
          <a:lstStyle>
            <a:extLst/>
          </a:lstStyle>
          <a:p>
            <a:endParaRPr lang="zh-CN" altLang="en-US" dirty="0"/>
          </a:p>
        </p:txBody>
      </p:sp>
      <p:sp>
        <p:nvSpPr>
          <p:cNvPr id="6" name="灯片编号占位符 5"/>
          <p:cNvSpPr>
            <a:spLocks noGrp="1"/>
          </p:cNvSpPr>
          <p:nvPr>
            <p:ph type="sldNum" sz="quarter" idx="12"/>
          </p:nvPr>
        </p:nvSpPr>
        <p:spPr/>
        <p:txBody>
          <a:bodyPr/>
          <a:lstStyle>
            <a:extLst/>
          </a:lstStyle>
          <a:p>
            <a:fld id="{25E89365-E4EB-4AEB-8A0A-1CB2C1F27A7F}" type="slidenum">
              <a:rPr lang="zh-CN" altLang="en-US" smtClean="0"/>
              <a:t>‹#›</a:t>
            </a:fld>
            <a:endParaRPr lang="zh-CN" altLang="en-US"/>
          </a:p>
        </p:txBody>
      </p:sp>
      <p:sp>
        <p:nvSpPr>
          <p:cNvPr id="7" name="标题 6"/>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none"/>
        </p:style>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05DC0C71-DAF7-4600-AD13-7DE87EF3CF86}" type="datetimeFigureOut">
              <a:rPr lang="zh-CN" altLang="en-US" smtClean="0"/>
              <a:t>2023/6/12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5E89365-E4EB-4AEB-8A0A-1CB2C1F27A7F}"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05DC0C71-DAF7-4600-AD13-7DE87EF3CF86}" type="datetimeFigureOut">
              <a:rPr lang="zh-CN" altLang="en-US" smtClean="0"/>
              <a:t>2023/6/12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25E89365-E4EB-4AEB-8A0A-1CB2C1F27A7F}"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5DC0C71-DAF7-4600-AD13-7DE87EF3CF86}" type="datetimeFigureOut">
              <a:rPr lang="zh-CN" altLang="en-US" smtClean="0"/>
              <a:t>2023/6/12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25E89365-E4EB-4AEB-8A0A-1CB2C1F27A7F}"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05DC0C71-DAF7-4600-AD13-7DE87EF3CF86}" type="datetimeFigureOut">
              <a:rPr lang="zh-CN" altLang="en-US" smtClean="0"/>
              <a:t>2023/6/12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25E89365-E4EB-4AEB-8A0A-1CB2C1F27A7F}"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05DC0C71-DAF7-4600-AD13-7DE87EF3CF86}" type="datetimeFigureOut">
              <a:rPr lang="zh-CN" altLang="en-US" smtClean="0"/>
              <a:t>2023/6/12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25E89365-E4EB-4AEB-8A0A-1CB2C1F27A7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05DC0C71-DAF7-4600-AD13-7DE87EF3CF86}" type="datetimeFigureOut">
              <a:rPr lang="zh-CN" altLang="en-US" smtClean="0"/>
              <a:t>2023/6/12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25E89365-E4EB-4AEB-8A0A-1CB2C1F27A7F}"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05DC0C71-DAF7-4600-AD13-7DE87EF3CF86}" type="datetimeFigureOut">
              <a:rPr lang="zh-CN" altLang="en-US" smtClean="0"/>
              <a:t>2023/6/12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25E89365-E4EB-4AEB-8A0A-1CB2C1F27A7F}"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5DC0C71-DAF7-4600-AD13-7DE87EF3CF86}" type="datetimeFigureOut">
              <a:rPr lang="zh-CN" altLang="en-US" smtClean="0"/>
              <a:t>2023/6/12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E89365-E4EB-4AEB-8A0A-1CB2C1F27A7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908720"/>
            <a:ext cx="8064896" cy="3168352"/>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lnSpc>
                <a:spcPct val="150000"/>
              </a:lnSpc>
            </a:pPr>
            <a:r>
              <a:rPr lang="zh-CN" altLang="zh-CN" sz="8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第</a:t>
            </a:r>
            <a:r>
              <a:rPr lang="en-US" altLang="zh-CN" sz="8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2</a:t>
            </a:r>
            <a:r>
              <a:rPr lang="zh-CN" altLang="zh-CN" sz="8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章</a:t>
            </a:r>
            <a:r>
              <a:rPr lang="en-US" altLang="zh-CN" sz="72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
            </a:r>
            <a:br>
              <a:rPr lang="en-US" altLang="zh-CN" sz="72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br>
            <a:r>
              <a:rPr lang="en-US" altLang="zh-CN" sz="72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CSS3</a:t>
            </a:r>
            <a:r>
              <a:rPr lang="zh-CN" altLang="en-US" sz="72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的</a:t>
            </a:r>
            <a:r>
              <a:rPr lang="zh-CN" altLang="en-US" sz="72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华文新魏" pitchFamily="2" charset="-122"/>
                <a:ea typeface="华文新魏" pitchFamily="2" charset="-122"/>
              </a:rPr>
              <a:t>基础知识</a:t>
            </a:r>
          </a:p>
        </p:txBody>
      </p:sp>
    </p:spTree>
    <p:extLst>
      <p:ext uri="{BB962C8B-B14F-4D97-AF65-F5344CB8AC3E}">
        <p14:creationId xmlns:p14="http://schemas.microsoft.com/office/powerpoint/2010/main" val="365490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2.2 </a:t>
            </a:r>
            <a:r>
              <a:rPr lang="zh-CN" altLang="en-US" sz="3200" dirty="0">
                <a:solidFill>
                  <a:schemeClr val="tx1"/>
                </a:solidFill>
                <a:latin typeface="微软雅黑" panose="020B0503020204020204" pitchFamily="34" charset="-122"/>
                <a:ea typeface="微软雅黑" panose="020B0503020204020204" pitchFamily="34" charset="-122"/>
                <a:cs typeface="+mn-ea"/>
              </a:rPr>
              <a:t>盒 子 模 型</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3" name="内容占位符 2"/>
          <p:cNvSpPr>
            <a:spLocks noGrp="1"/>
          </p:cNvSpPr>
          <p:nvPr>
            <p:ph idx="1"/>
          </p:nvPr>
        </p:nvSpPr>
        <p:spPr>
          <a:xfrm>
            <a:off x="107504" y="1268760"/>
            <a:ext cx="8579296" cy="5589240"/>
          </a:xfrm>
        </p:spPr>
        <p:txBody>
          <a:bodyPr>
            <a:normAutofit/>
          </a:bodyPr>
          <a:lstStyle/>
          <a:p>
            <a:pPr marL="109728" indent="0" eaLnBrk="0">
              <a:buNone/>
            </a:pPr>
            <a:r>
              <a:rPr lang="en-US" altLang="zh-CN" sz="2800" b="1" dirty="0"/>
              <a:t>1</a:t>
            </a:r>
            <a:r>
              <a:rPr lang="en-US" altLang="zh-CN" sz="2800" b="1" dirty="0" smtClean="0"/>
              <a:t>.</a:t>
            </a:r>
            <a:r>
              <a:rPr lang="zh-CN" altLang="en-US" sz="2800" b="1" dirty="0" smtClean="0"/>
              <a:t>盒子</a:t>
            </a:r>
            <a:r>
              <a:rPr lang="zh-CN" altLang="en-US" sz="2800" b="1" dirty="0"/>
              <a:t>的组成</a:t>
            </a:r>
          </a:p>
          <a:p>
            <a:pPr marL="109728" indent="457200" eaLnBrk="0">
              <a:buNone/>
            </a:pPr>
            <a:r>
              <a:rPr lang="zh-CN" altLang="en-US" sz="2400" dirty="0"/>
              <a:t>一个盒子由外到内可以分成四个</a:t>
            </a:r>
            <a:r>
              <a:rPr lang="zh-CN" altLang="en-US" sz="2400" dirty="0" smtClean="0"/>
              <a:t>部分：</a:t>
            </a:r>
            <a:r>
              <a:rPr lang="en-US" altLang="zh-CN" sz="2400" dirty="0" smtClean="0"/>
              <a:t>margin(</a:t>
            </a:r>
            <a:r>
              <a:rPr lang="zh-CN" altLang="en-US" sz="2400" dirty="0" smtClean="0"/>
              <a:t>外边</a:t>
            </a:r>
            <a:r>
              <a:rPr lang="zh-CN" altLang="en-US" sz="2400" dirty="0"/>
              <a:t>距</a:t>
            </a:r>
            <a:r>
              <a:rPr lang="en-US" altLang="zh-CN" sz="2400" dirty="0" smtClean="0"/>
              <a:t>)</a:t>
            </a:r>
            <a:r>
              <a:rPr lang="zh-CN" altLang="en-US" sz="2400" dirty="0" smtClean="0"/>
              <a:t>、</a:t>
            </a:r>
            <a:r>
              <a:rPr lang="en-US" altLang="zh-CN" sz="2400" dirty="0" smtClean="0"/>
              <a:t>border(</a:t>
            </a:r>
            <a:r>
              <a:rPr lang="zh-CN" altLang="en-US" sz="2400" dirty="0" smtClean="0"/>
              <a:t>边框</a:t>
            </a:r>
            <a:r>
              <a:rPr lang="en-US" altLang="zh-CN" sz="2400" dirty="0" smtClean="0"/>
              <a:t>)</a:t>
            </a:r>
            <a:r>
              <a:rPr lang="zh-CN" altLang="en-US" sz="2400" dirty="0"/>
              <a:t>、</a:t>
            </a:r>
            <a:r>
              <a:rPr lang="en-US" altLang="zh-CN" sz="2400" dirty="0" smtClean="0"/>
              <a:t>padding(</a:t>
            </a:r>
            <a:r>
              <a:rPr lang="zh-CN" altLang="en-US" sz="2400" dirty="0" smtClean="0"/>
              <a:t>内</a:t>
            </a:r>
            <a:r>
              <a:rPr lang="zh-CN" altLang="en-US" sz="2400" dirty="0"/>
              <a:t>边距</a:t>
            </a:r>
            <a:r>
              <a:rPr lang="en-US" altLang="zh-CN" sz="2400" dirty="0" smtClean="0"/>
              <a:t>)</a:t>
            </a:r>
            <a:r>
              <a:rPr lang="zh-CN" altLang="en-US" sz="2400" dirty="0" smtClean="0"/>
              <a:t>、</a:t>
            </a:r>
            <a:r>
              <a:rPr lang="en-US" altLang="zh-CN" sz="2400" dirty="0" smtClean="0"/>
              <a:t>content(</a:t>
            </a:r>
            <a:r>
              <a:rPr lang="zh-CN" altLang="en-US" sz="2400" dirty="0" smtClean="0"/>
              <a:t>内容</a:t>
            </a:r>
            <a:r>
              <a:rPr lang="en-US" altLang="zh-CN" sz="2400" dirty="0" smtClean="0"/>
              <a:t>)</a:t>
            </a:r>
            <a:r>
              <a:rPr lang="zh-CN" altLang="en-US" sz="2400" dirty="0" smtClean="0"/>
              <a:t>会发现</a:t>
            </a:r>
            <a:r>
              <a:rPr lang="en-US" altLang="zh-CN" sz="2400" dirty="0" smtClean="0"/>
              <a:t>margin</a:t>
            </a:r>
            <a:r>
              <a:rPr lang="zh-CN" altLang="en-US" sz="2400" dirty="0" smtClean="0"/>
              <a:t>、</a:t>
            </a:r>
            <a:r>
              <a:rPr lang="en-US" altLang="zh-CN" sz="2400" dirty="0" smtClean="0"/>
              <a:t>border</a:t>
            </a:r>
            <a:r>
              <a:rPr lang="zh-CN" altLang="en-US" sz="2400" dirty="0" smtClean="0"/>
              <a:t>、</a:t>
            </a:r>
            <a:r>
              <a:rPr lang="en-US" altLang="zh-CN" sz="2400" dirty="0" smtClean="0"/>
              <a:t>padding</a:t>
            </a:r>
            <a:r>
              <a:rPr lang="zh-CN" altLang="en-US" sz="2400" dirty="0" smtClean="0"/>
              <a:t>是</a:t>
            </a:r>
            <a:r>
              <a:rPr lang="en-US" altLang="zh-CN" sz="2400" dirty="0" smtClean="0"/>
              <a:t>CSS</a:t>
            </a:r>
            <a:r>
              <a:rPr lang="zh-CN" altLang="en-US" sz="2400" dirty="0" smtClean="0"/>
              <a:t>属性</a:t>
            </a:r>
            <a:r>
              <a:rPr lang="en-US" altLang="zh-CN" sz="2400" dirty="0" smtClean="0"/>
              <a:t>,</a:t>
            </a:r>
            <a:r>
              <a:rPr lang="zh-CN" altLang="en-US" sz="2400" dirty="0" smtClean="0"/>
              <a:t>因此</a:t>
            </a:r>
            <a:r>
              <a:rPr lang="zh-CN" altLang="en-US" sz="2400" dirty="0"/>
              <a:t>可以</a:t>
            </a:r>
            <a:r>
              <a:rPr lang="zh-CN" altLang="en-US" sz="2400" dirty="0" smtClean="0"/>
              <a:t>通过这</a:t>
            </a:r>
            <a:r>
              <a:rPr lang="zh-CN" altLang="en-US" sz="2400" dirty="0"/>
              <a:t>三个属性来控制盒子的这三个</a:t>
            </a:r>
            <a:r>
              <a:rPr lang="zh-CN" altLang="en-US" sz="2400" dirty="0" smtClean="0"/>
              <a:t>部分。而</a:t>
            </a:r>
            <a:r>
              <a:rPr lang="en-US" altLang="zh-CN" sz="2400" dirty="0" smtClean="0"/>
              <a:t>content</a:t>
            </a:r>
            <a:r>
              <a:rPr lang="zh-CN" altLang="en-US" sz="2400" dirty="0" smtClean="0"/>
              <a:t>则是</a:t>
            </a:r>
            <a:r>
              <a:rPr lang="en-US" altLang="zh-CN" sz="2400" dirty="0" smtClean="0"/>
              <a:t>HTML</a:t>
            </a:r>
            <a:r>
              <a:rPr lang="zh-CN" altLang="en-US" sz="2400" dirty="0" smtClean="0"/>
              <a:t>元素</a:t>
            </a:r>
            <a:r>
              <a:rPr lang="zh-CN" altLang="en-US" sz="2400" dirty="0"/>
              <a:t>的内容</a:t>
            </a:r>
            <a:r>
              <a:rPr lang="zh-CN" altLang="en-US" sz="2400" dirty="0" smtClean="0"/>
              <a:t>。</a:t>
            </a:r>
            <a:endParaRPr lang="en-US" altLang="zh-CN" sz="2400" dirty="0" smtClean="0"/>
          </a:p>
          <a:p>
            <a:pPr marL="109728" indent="0" eaLnBrk="0">
              <a:spcBef>
                <a:spcPts val="2000"/>
              </a:spcBef>
              <a:buNone/>
            </a:pPr>
            <a:r>
              <a:rPr lang="en-US" altLang="zh-CN" sz="2800" b="1" dirty="0"/>
              <a:t>2</a:t>
            </a:r>
            <a:r>
              <a:rPr lang="en-US" altLang="zh-CN" sz="2800" b="1" dirty="0" smtClean="0"/>
              <a:t>.</a:t>
            </a:r>
            <a:r>
              <a:rPr lang="zh-CN" altLang="zh-CN" sz="2800" b="1" dirty="0" smtClean="0"/>
              <a:t>盒子</a:t>
            </a:r>
            <a:r>
              <a:rPr lang="zh-CN" altLang="zh-CN" sz="2800" b="1" dirty="0"/>
              <a:t>的大小</a:t>
            </a:r>
          </a:p>
          <a:p>
            <a:pPr marL="109728" indent="457200" eaLnBrk="0">
              <a:buNone/>
            </a:pPr>
            <a:r>
              <a:rPr lang="zh-CN" altLang="zh-CN" sz="2400" dirty="0"/>
              <a:t>盒子的大小指的是盒子的宽度和</a:t>
            </a:r>
            <a:r>
              <a:rPr lang="zh-CN" altLang="zh-CN" sz="2400" dirty="0" smtClean="0"/>
              <a:t>高度。盒子</a:t>
            </a:r>
            <a:r>
              <a:rPr lang="zh-CN" altLang="zh-CN" sz="2400" dirty="0"/>
              <a:t>真正的宽和高按下式</a:t>
            </a:r>
            <a:r>
              <a:rPr lang="zh-CN" altLang="zh-CN" sz="2400" dirty="0" smtClean="0"/>
              <a:t>计算</a:t>
            </a:r>
            <a:r>
              <a:rPr lang="zh-CN" altLang="en-US" sz="2400" dirty="0" smtClean="0"/>
              <a:t>：</a:t>
            </a:r>
            <a:endParaRPr lang="zh-CN" altLang="zh-CN" sz="2400" dirty="0"/>
          </a:p>
          <a:p>
            <a:pPr marL="109728" indent="457200" eaLnBrk="0">
              <a:buNone/>
            </a:pPr>
            <a:r>
              <a:rPr lang="zh-CN" altLang="zh-CN" sz="2400" dirty="0"/>
              <a:t>盒子的宽度</a:t>
            </a:r>
            <a:r>
              <a:rPr lang="en-US" altLang="zh-CN" sz="2400" dirty="0" smtClean="0"/>
              <a:t>=</a:t>
            </a:r>
            <a:r>
              <a:rPr lang="zh-CN" altLang="zh-CN" sz="2400" dirty="0" smtClean="0"/>
              <a:t>内容</a:t>
            </a:r>
            <a:r>
              <a:rPr lang="zh-CN" altLang="zh-CN" sz="2400" dirty="0"/>
              <a:t>宽度</a:t>
            </a:r>
            <a:r>
              <a:rPr lang="en-US" altLang="zh-CN" sz="2400" dirty="0"/>
              <a:t>+</a:t>
            </a:r>
            <a:r>
              <a:rPr lang="zh-CN" altLang="zh-CN" sz="2400" dirty="0"/>
              <a:t>左填充</a:t>
            </a:r>
            <a:r>
              <a:rPr lang="en-US" altLang="zh-CN" sz="2400" dirty="0"/>
              <a:t>+</a:t>
            </a:r>
            <a:r>
              <a:rPr lang="zh-CN" altLang="zh-CN" sz="2400" dirty="0"/>
              <a:t>右填充</a:t>
            </a:r>
            <a:r>
              <a:rPr lang="en-US" altLang="zh-CN" sz="2400" dirty="0"/>
              <a:t>+</a:t>
            </a:r>
            <a:r>
              <a:rPr lang="zh-CN" altLang="zh-CN" sz="2400" dirty="0"/>
              <a:t>左边框</a:t>
            </a:r>
            <a:r>
              <a:rPr lang="en-US" altLang="zh-CN" sz="2400" dirty="0"/>
              <a:t>+</a:t>
            </a:r>
            <a:r>
              <a:rPr lang="zh-CN" altLang="zh-CN" sz="2400" dirty="0"/>
              <a:t>右边框</a:t>
            </a:r>
            <a:r>
              <a:rPr lang="en-US" altLang="zh-CN" sz="2400" dirty="0"/>
              <a:t>+</a:t>
            </a:r>
            <a:r>
              <a:rPr lang="zh-CN" altLang="zh-CN" sz="2400" dirty="0"/>
              <a:t>左边距</a:t>
            </a:r>
            <a:r>
              <a:rPr lang="en-US" altLang="zh-CN" sz="2400" dirty="0"/>
              <a:t>+</a:t>
            </a:r>
            <a:r>
              <a:rPr lang="zh-CN" altLang="zh-CN" sz="2400" dirty="0"/>
              <a:t>右边</a:t>
            </a:r>
            <a:r>
              <a:rPr lang="zh-CN" altLang="zh-CN" sz="2400" dirty="0" smtClean="0"/>
              <a:t>距</a:t>
            </a:r>
            <a:endParaRPr lang="en-US" altLang="zh-CN" sz="2400" dirty="0" smtClean="0"/>
          </a:p>
          <a:p>
            <a:pPr marL="109728" indent="457200" eaLnBrk="0">
              <a:buNone/>
            </a:pPr>
            <a:r>
              <a:rPr lang="zh-CN" altLang="zh-CN" sz="2400" dirty="0" smtClean="0"/>
              <a:t>盒子</a:t>
            </a:r>
            <a:r>
              <a:rPr lang="zh-CN" altLang="zh-CN" sz="2400" dirty="0"/>
              <a:t>的高度</a:t>
            </a:r>
            <a:r>
              <a:rPr lang="en-US" altLang="zh-CN" sz="2400" dirty="0" smtClean="0"/>
              <a:t>=</a:t>
            </a:r>
            <a:r>
              <a:rPr lang="zh-CN" altLang="zh-CN" sz="2400" dirty="0" smtClean="0"/>
              <a:t>内容</a:t>
            </a:r>
            <a:r>
              <a:rPr lang="zh-CN" altLang="zh-CN" sz="2400" dirty="0"/>
              <a:t>高度</a:t>
            </a:r>
            <a:r>
              <a:rPr lang="en-US" altLang="zh-CN" sz="2400" dirty="0"/>
              <a:t>+</a:t>
            </a:r>
            <a:r>
              <a:rPr lang="zh-CN" altLang="zh-CN" sz="2400" dirty="0"/>
              <a:t>上填充</a:t>
            </a:r>
            <a:r>
              <a:rPr lang="en-US" altLang="zh-CN" sz="2400" dirty="0"/>
              <a:t>+</a:t>
            </a:r>
            <a:r>
              <a:rPr lang="zh-CN" altLang="zh-CN" sz="2400" dirty="0"/>
              <a:t>下填充</a:t>
            </a:r>
            <a:r>
              <a:rPr lang="en-US" altLang="zh-CN" sz="2400" dirty="0"/>
              <a:t>+</a:t>
            </a:r>
            <a:r>
              <a:rPr lang="zh-CN" altLang="zh-CN" sz="2400" dirty="0"/>
              <a:t>上边框</a:t>
            </a:r>
            <a:r>
              <a:rPr lang="en-US" altLang="zh-CN" sz="2400" dirty="0"/>
              <a:t>+</a:t>
            </a:r>
            <a:r>
              <a:rPr lang="zh-CN" altLang="zh-CN" sz="2400" dirty="0"/>
              <a:t>下边框</a:t>
            </a:r>
            <a:r>
              <a:rPr lang="en-US" altLang="zh-CN" sz="2400" dirty="0"/>
              <a:t>+</a:t>
            </a:r>
            <a:r>
              <a:rPr lang="zh-CN" altLang="zh-CN" sz="2400" dirty="0"/>
              <a:t>上边距</a:t>
            </a:r>
            <a:r>
              <a:rPr lang="en-US" altLang="zh-CN" sz="2400" dirty="0"/>
              <a:t>+</a:t>
            </a:r>
            <a:r>
              <a:rPr lang="zh-CN" altLang="zh-CN" sz="2400" dirty="0"/>
              <a:t>下边</a:t>
            </a:r>
            <a:r>
              <a:rPr lang="zh-CN" altLang="zh-CN" sz="2400" dirty="0"/>
              <a:t>距</a:t>
            </a:r>
            <a:endParaRPr lang="zh-CN" altLang="zh-CN" sz="2400" dirty="0"/>
          </a:p>
        </p:txBody>
      </p:sp>
    </p:spTree>
    <p:extLst>
      <p:ext uri="{BB962C8B-B14F-4D97-AF65-F5344CB8AC3E}">
        <p14:creationId xmlns:p14="http://schemas.microsoft.com/office/powerpoint/2010/main" val="2029184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2.2 </a:t>
            </a:r>
            <a:r>
              <a:rPr lang="zh-CN" altLang="en-US" sz="3200" dirty="0">
                <a:solidFill>
                  <a:schemeClr val="tx1"/>
                </a:solidFill>
                <a:latin typeface="微软雅黑" panose="020B0503020204020204" pitchFamily="34" charset="-122"/>
                <a:ea typeface="微软雅黑" panose="020B0503020204020204" pitchFamily="34" charset="-122"/>
                <a:cs typeface="+mn-ea"/>
              </a:rPr>
              <a:t>盒 子 模 型</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3" name="内容占位符 2"/>
          <p:cNvSpPr>
            <a:spLocks noGrp="1"/>
          </p:cNvSpPr>
          <p:nvPr>
            <p:ph idx="1"/>
          </p:nvPr>
        </p:nvSpPr>
        <p:spPr>
          <a:xfrm>
            <a:off x="107504" y="1268760"/>
            <a:ext cx="8579296" cy="5589240"/>
          </a:xfrm>
        </p:spPr>
        <p:txBody>
          <a:bodyPr>
            <a:normAutofit/>
          </a:bodyPr>
          <a:lstStyle/>
          <a:p>
            <a:pPr marL="109728" indent="0" eaLnBrk="0">
              <a:buNone/>
            </a:pPr>
            <a:r>
              <a:rPr lang="en-US" altLang="zh-CN" sz="3000" b="1" dirty="0"/>
              <a:t>3</a:t>
            </a:r>
            <a:r>
              <a:rPr lang="en-US" altLang="zh-CN" sz="3000" b="1" dirty="0" smtClean="0"/>
              <a:t>.</a:t>
            </a:r>
            <a:r>
              <a:rPr lang="zh-CN" altLang="zh-CN" sz="3000" b="1" dirty="0" smtClean="0"/>
              <a:t>盒子</a:t>
            </a:r>
            <a:r>
              <a:rPr lang="zh-CN" altLang="zh-CN" sz="3000" b="1" dirty="0"/>
              <a:t>圆角</a:t>
            </a:r>
          </a:p>
          <a:p>
            <a:pPr marL="109728" indent="457200" eaLnBrk="0">
              <a:buNone/>
            </a:pPr>
            <a:r>
              <a:rPr lang="en-US" altLang="zh-CN" sz="2400" dirty="0" smtClean="0"/>
              <a:t>border-radius</a:t>
            </a:r>
            <a:r>
              <a:rPr lang="zh-CN" altLang="zh-CN" sz="2400" dirty="0" smtClean="0"/>
              <a:t>属性</a:t>
            </a:r>
            <a:r>
              <a:rPr lang="zh-CN" altLang="zh-CN" sz="2400" dirty="0"/>
              <a:t>可以设置边框</a:t>
            </a:r>
            <a:r>
              <a:rPr lang="zh-CN" altLang="zh-CN" sz="2400" dirty="0" smtClean="0"/>
              <a:t>圆角</a:t>
            </a:r>
            <a:r>
              <a:rPr lang="en-US" altLang="zh-CN" sz="2400" dirty="0" smtClean="0"/>
              <a:t>,</a:t>
            </a:r>
            <a:r>
              <a:rPr lang="zh-CN" altLang="zh-CN" sz="2400" dirty="0" smtClean="0"/>
              <a:t>该</a:t>
            </a:r>
            <a:r>
              <a:rPr lang="zh-CN" altLang="zh-CN" sz="2400" dirty="0"/>
              <a:t>属性虽然带了一</a:t>
            </a:r>
            <a:r>
              <a:rPr lang="zh-CN" altLang="zh-CN" sz="2400" dirty="0" smtClean="0"/>
              <a:t>个</a:t>
            </a:r>
            <a:r>
              <a:rPr lang="en-US" altLang="zh-CN" sz="2400" dirty="0" smtClean="0"/>
              <a:t>border</a:t>
            </a:r>
            <a:r>
              <a:rPr lang="zh-CN" altLang="zh-CN" sz="2400" dirty="0" smtClean="0"/>
              <a:t>字样</a:t>
            </a:r>
            <a:r>
              <a:rPr lang="en-US" altLang="zh-CN" sz="2400" dirty="0" smtClean="0"/>
              <a:t>,</a:t>
            </a:r>
            <a:r>
              <a:rPr lang="zh-CN" altLang="zh-CN" sz="2400" dirty="0" smtClean="0"/>
              <a:t>同样</a:t>
            </a:r>
            <a:r>
              <a:rPr lang="zh-CN" altLang="zh-CN" sz="2400" dirty="0"/>
              <a:t>也是</a:t>
            </a:r>
            <a:r>
              <a:rPr lang="zh-CN" altLang="zh-CN" sz="2400" dirty="0" smtClean="0"/>
              <a:t>用来</a:t>
            </a:r>
            <a:r>
              <a:rPr lang="zh-CN" altLang="zh-CN" sz="2400" dirty="0"/>
              <a:t>设置元素的</a:t>
            </a:r>
            <a:r>
              <a:rPr lang="zh-CN" altLang="zh-CN" sz="2400" dirty="0" smtClean="0"/>
              <a:t>边界</a:t>
            </a:r>
            <a:r>
              <a:rPr lang="en-US" altLang="zh-CN" sz="2400" dirty="0" smtClean="0"/>
              <a:t>,</a:t>
            </a:r>
            <a:r>
              <a:rPr lang="zh-CN" altLang="zh-CN" sz="2400" dirty="0" smtClean="0"/>
              <a:t>但</a:t>
            </a:r>
            <a:r>
              <a:rPr lang="zh-CN" altLang="zh-CN" sz="2400" dirty="0"/>
              <a:t>它和</a:t>
            </a:r>
            <a:r>
              <a:rPr lang="en-US" altLang="zh-CN" sz="2400" dirty="0" smtClean="0"/>
              <a:t>“border”</a:t>
            </a:r>
            <a:r>
              <a:rPr lang="zh-CN" altLang="zh-CN" sz="2400" dirty="0" smtClean="0"/>
              <a:t>并</a:t>
            </a:r>
            <a:r>
              <a:rPr lang="zh-CN" altLang="zh-CN" sz="2400" dirty="0"/>
              <a:t>无太大的</a:t>
            </a:r>
            <a:r>
              <a:rPr lang="zh-CN" altLang="zh-CN" sz="2400" dirty="0" smtClean="0"/>
              <a:t>关系</a:t>
            </a:r>
            <a:r>
              <a:rPr lang="en-US" altLang="zh-CN" sz="2400" dirty="0" smtClean="0"/>
              <a:t>,</a:t>
            </a:r>
            <a:r>
              <a:rPr lang="zh-CN" altLang="zh-CN" sz="2400" dirty="0" smtClean="0"/>
              <a:t>它</a:t>
            </a:r>
            <a:r>
              <a:rPr lang="zh-CN" altLang="zh-CN" sz="2400" dirty="0"/>
              <a:t>是对元素的</a:t>
            </a:r>
            <a:r>
              <a:rPr lang="en-US" altLang="zh-CN" sz="2400" dirty="0" smtClean="0"/>
              <a:t>“</a:t>
            </a:r>
            <a:r>
              <a:rPr lang="zh-CN" altLang="zh-CN" sz="2400" dirty="0" smtClean="0"/>
              <a:t>左</a:t>
            </a:r>
            <a:r>
              <a:rPr lang="zh-CN" altLang="zh-CN" sz="2400" dirty="0"/>
              <a:t>上</a:t>
            </a:r>
            <a:r>
              <a:rPr lang="en-US" altLang="zh-CN" sz="2400" dirty="0" smtClean="0"/>
              <a:t>”“</a:t>
            </a:r>
            <a:r>
              <a:rPr lang="zh-CN" altLang="zh-CN" sz="2400" dirty="0" smtClean="0"/>
              <a:t>右</a:t>
            </a:r>
            <a:r>
              <a:rPr lang="zh-CN" altLang="zh-CN" sz="2400" dirty="0"/>
              <a:t>上</a:t>
            </a:r>
            <a:r>
              <a:rPr lang="en-US" altLang="zh-CN" sz="2400" dirty="0" smtClean="0"/>
              <a:t>”“</a:t>
            </a:r>
            <a:r>
              <a:rPr lang="zh-CN" altLang="zh-CN" sz="2400" dirty="0" smtClean="0"/>
              <a:t>右</a:t>
            </a:r>
            <a:r>
              <a:rPr lang="zh-CN" altLang="zh-CN" sz="2400" dirty="0"/>
              <a:t>下</a:t>
            </a:r>
            <a:r>
              <a:rPr lang="en-US" altLang="zh-CN" sz="2400" dirty="0" smtClean="0"/>
              <a:t>”</a:t>
            </a:r>
            <a:r>
              <a:rPr lang="zh-CN" altLang="zh-CN" sz="2400" dirty="0" smtClean="0"/>
              <a:t>和</a:t>
            </a:r>
            <a:r>
              <a:rPr lang="en-US" altLang="zh-CN" sz="2400" dirty="0" smtClean="0"/>
              <a:t>“</a:t>
            </a:r>
            <a:r>
              <a:rPr lang="zh-CN" altLang="zh-CN" sz="2400" dirty="0" smtClean="0"/>
              <a:t>左下</a:t>
            </a:r>
            <a:r>
              <a:rPr lang="en-US" altLang="zh-CN" sz="2400" dirty="0" smtClean="0"/>
              <a:t>”</a:t>
            </a:r>
            <a:r>
              <a:rPr lang="zh-CN" altLang="zh-CN" sz="2400" dirty="0" smtClean="0"/>
              <a:t>四</a:t>
            </a:r>
            <a:r>
              <a:rPr lang="zh-CN" altLang="zh-CN" sz="2400" dirty="0"/>
              <a:t>个角的</a:t>
            </a:r>
            <a:r>
              <a:rPr lang="en-US" altLang="zh-CN" sz="2400" dirty="0" smtClean="0"/>
              <a:t>“</a:t>
            </a:r>
            <a:r>
              <a:rPr lang="zh-CN" altLang="zh-CN" sz="2400" dirty="0" smtClean="0"/>
              <a:t>圆度</a:t>
            </a:r>
            <a:r>
              <a:rPr lang="en-US" altLang="zh-CN" sz="2400" dirty="0" smtClean="0"/>
              <a:t>”</a:t>
            </a:r>
            <a:r>
              <a:rPr lang="zh-CN" altLang="zh-CN" sz="2400" dirty="0" smtClean="0"/>
              <a:t>进行</a:t>
            </a:r>
            <a:r>
              <a:rPr lang="zh-CN" altLang="zh-CN" sz="2400" dirty="0"/>
              <a:t>设置。</a:t>
            </a:r>
          </a:p>
          <a:p>
            <a:pPr marL="109728" indent="457200" eaLnBrk="0">
              <a:buNone/>
            </a:pPr>
            <a:r>
              <a:rPr lang="en-US" altLang="zh-CN" sz="2400" dirty="0" smtClean="0"/>
              <a:t>border-radius</a:t>
            </a:r>
            <a:r>
              <a:rPr lang="zh-CN" altLang="zh-CN" sz="2400" dirty="0" smtClean="0"/>
              <a:t>实现</a:t>
            </a:r>
            <a:r>
              <a:rPr lang="zh-CN" altLang="zh-CN" sz="2400" dirty="0"/>
              <a:t>的原理是根据该属性所设置的</a:t>
            </a:r>
            <a:r>
              <a:rPr lang="zh-CN" altLang="zh-CN" sz="2400" dirty="0" smtClean="0"/>
              <a:t>值</a:t>
            </a:r>
            <a:r>
              <a:rPr lang="en-US" altLang="zh-CN" sz="2400" dirty="0" smtClean="0"/>
              <a:t>,</a:t>
            </a:r>
            <a:r>
              <a:rPr lang="zh-CN" altLang="zh-CN" sz="2400" dirty="0" smtClean="0"/>
              <a:t>以</a:t>
            </a:r>
            <a:r>
              <a:rPr lang="zh-CN" altLang="zh-CN" sz="2400" dirty="0"/>
              <a:t>该圆的边缘形状来设置边角</a:t>
            </a:r>
            <a:r>
              <a:rPr lang="zh-CN" altLang="zh-CN" sz="2400" dirty="0" smtClean="0"/>
              <a:t>的圆度。</a:t>
            </a:r>
            <a:r>
              <a:rPr lang="zh-CN" altLang="zh-CN" sz="2400" dirty="0"/>
              <a:t>可以参考如下图示。</a:t>
            </a:r>
          </a:p>
          <a:p>
            <a:pPr marL="109728" indent="0" eaLnBrk="0">
              <a:spcBef>
                <a:spcPts val="2000"/>
              </a:spcBef>
              <a:buNone/>
            </a:pPr>
            <a:endParaRPr lang="zh-CN" altLang="zh-CN" sz="2400" dirty="0"/>
          </a:p>
        </p:txBody>
      </p:sp>
      <p:pic>
        <p:nvPicPr>
          <p:cNvPr id="4" name="IM 87"/>
          <p:cNvPicPr/>
          <p:nvPr/>
        </p:nvPicPr>
        <p:blipFill>
          <a:blip r:embed="rId2"/>
          <a:stretch>
            <a:fillRect/>
          </a:stretch>
        </p:blipFill>
        <p:spPr>
          <a:xfrm>
            <a:off x="2187972" y="4189700"/>
            <a:ext cx="4680520" cy="2446868"/>
          </a:xfrm>
          <a:prstGeom prst="rect">
            <a:avLst/>
          </a:prstGeom>
        </p:spPr>
      </p:pic>
    </p:spTree>
    <p:extLst>
      <p:ext uri="{BB962C8B-B14F-4D97-AF65-F5344CB8AC3E}">
        <p14:creationId xmlns:p14="http://schemas.microsoft.com/office/powerpoint/2010/main" val="2272864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2.2 </a:t>
            </a:r>
            <a:r>
              <a:rPr lang="zh-CN" altLang="en-US" sz="3200" dirty="0">
                <a:solidFill>
                  <a:schemeClr val="tx1"/>
                </a:solidFill>
                <a:latin typeface="微软雅黑" panose="020B0503020204020204" pitchFamily="34" charset="-122"/>
                <a:ea typeface="微软雅黑" panose="020B0503020204020204" pitchFamily="34" charset="-122"/>
                <a:cs typeface="+mn-ea"/>
              </a:rPr>
              <a:t>盒 子 模 型</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3" name="内容占位符 2"/>
          <p:cNvSpPr>
            <a:spLocks noGrp="1"/>
          </p:cNvSpPr>
          <p:nvPr>
            <p:ph idx="1"/>
          </p:nvPr>
        </p:nvSpPr>
        <p:spPr>
          <a:xfrm>
            <a:off x="107504" y="1268760"/>
            <a:ext cx="8856984" cy="5589240"/>
          </a:xfrm>
        </p:spPr>
        <p:txBody>
          <a:bodyPr>
            <a:normAutofit fontScale="70000" lnSpcReduction="20000"/>
          </a:bodyPr>
          <a:lstStyle/>
          <a:p>
            <a:pPr marL="109728" indent="0" eaLnBrk="0">
              <a:spcAft>
                <a:spcPts val="1000"/>
              </a:spcAft>
              <a:buNone/>
            </a:pPr>
            <a:r>
              <a:rPr lang="en-US" altLang="zh-CN" sz="4000" b="1" dirty="0" smtClean="0"/>
              <a:t>4.</a:t>
            </a:r>
            <a:r>
              <a:rPr lang="zh-CN" altLang="en-US" sz="4000" b="1" dirty="0"/>
              <a:t>元素</a:t>
            </a:r>
            <a:r>
              <a:rPr lang="zh-CN" altLang="en-US" sz="4000" b="1" dirty="0" smtClean="0"/>
              <a:t>阴影</a:t>
            </a:r>
            <a:endParaRPr lang="en-US" altLang="zh-CN" sz="4000" b="1" dirty="0" smtClean="0"/>
          </a:p>
          <a:p>
            <a:pPr marL="109728" indent="457200" eaLnBrk="0">
              <a:buNone/>
            </a:pPr>
            <a:r>
              <a:rPr lang="en-US" altLang="zh-CN" sz="3400" dirty="0" smtClean="0"/>
              <a:t>box-shadow</a:t>
            </a:r>
            <a:r>
              <a:rPr lang="zh-CN" altLang="zh-CN" sz="3400" dirty="0" smtClean="0"/>
              <a:t>属性</a:t>
            </a:r>
            <a:r>
              <a:rPr lang="zh-CN" altLang="zh-CN" sz="3400" dirty="0"/>
              <a:t>能够让元素获得一个</a:t>
            </a:r>
            <a:r>
              <a:rPr lang="en-US" altLang="zh-CN" sz="3400" dirty="0" smtClean="0"/>
              <a:t>“</a:t>
            </a:r>
            <a:r>
              <a:rPr lang="zh-CN" altLang="zh-CN" sz="3400" dirty="0" smtClean="0"/>
              <a:t>阴影</a:t>
            </a:r>
            <a:r>
              <a:rPr lang="en-US" altLang="zh-CN" sz="3400" dirty="0" smtClean="0"/>
              <a:t>”</a:t>
            </a:r>
            <a:r>
              <a:rPr lang="zh-CN" altLang="zh-CN" sz="3400" dirty="0" smtClean="0"/>
              <a:t>效果</a:t>
            </a:r>
            <a:r>
              <a:rPr lang="en-US" altLang="zh-CN" sz="3400" dirty="0" smtClean="0"/>
              <a:t>,</a:t>
            </a:r>
            <a:r>
              <a:rPr lang="zh-CN" altLang="zh-CN" sz="3400" dirty="0" smtClean="0"/>
              <a:t>根据</a:t>
            </a:r>
            <a:r>
              <a:rPr lang="zh-CN" altLang="zh-CN" sz="3400" dirty="0"/>
              <a:t>颜色的</a:t>
            </a:r>
            <a:r>
              <a:rPr lang="zh-CN" altLang="zh-CN" sz="3400" dirty="0" smtClean="0"/>
              <a:t>不同</a:t>
            </a:r>
            <a:r>
              <a:rPr lang="en-US" altLang="zh-CN" sz="3400" dirty="0" smtClean="0"/>
              <a:t>,</a:t>
            </a:r>
            <a:r>
              <a:rPr lang="zh-CN" altLang="zh-CN" sz="3400" dirty="0" smtClean="0"/>
              <a:t>有时候</a:t>
            </a:r>
            <a:r>
              <a:rPr lang="zh-CN" altLang="zh-CN" sz="3400" dirty="0"/>
              <a:t>也</a:t>
            </a:r>
            <a:r>
              <a:rPr lang="zh-CN" altLang="zh-CN" sz="3400" dirty="0" smtClean="0"/>
              <a:t>可以</a:t>
            </a:r>
            <a:r>
              <a:rPr lang="zh-CN" altLang="zh-CN" sz="3400" dirty="0"/>
              <a:t>叫作</a:t>
            </a:r>
            <a:r>
              <a:rPr lang="en-US" altLang="zh-CN" sz="3400" dirty="0" smtClean="0"/>
              <a:t>“</a:t>
            </a:r>
            <a:r>
              <a:rPr lang="zh-CN" altLang="zh-CN" sz="3400" dirty="0" smtClean="0"/>
              <a:t>发光</a:t>
            </a:r>
            <a:r>
              <a:rPr lang="en-US" altLang="zh-CN" sz="3400" dirty="0" smtClean="0"/>
              <a:t>”</a:t>
            </a:r>
            <a:r>
              <a:rPr lang="zh-CN" altLang="zh-CN" sz="3400" dirty="0" smtClean="0"/>
              <a:t>效果。</a:t>
            </a:r>
            <a:r>
              <a:rPr lang="en-US" altLang="zh-CN" sz="3400" dirty="0" smtClean="0"/>
              <a:t>box-shadow</a:t>
            </a:r>
            <a:r>
              <a:rPr lang="zh-CN" altLang="zh-CN" sz="3400" dirty="0" smtClean="0"/>
              <a:t>属性</a:t>
            </a:r>
            <a:r>
              <a:rPr lang="zh-CN" altLang="zh-CN" sz="3400" dirty="0"/>
              <a:t>没有分支</a:t>
            </a:r>
            <a:r>
              <a:rPr lang="zh-CN" altLang="zh-CN" sz="3400" dirty="0" smtClean="0"/>
              <a:t>属性</a:t>
            </a:r>
            <a:r>
              <a:rPr lang="en-US" altLang="zh-CN" sz="3400" dirty="0" smtClean="0"/>
              <a:t>,</a:t>
            </a:r>
            <a:r>
              <a:rPr lang="zh-CN" altLang="zh-CN" sz="3400" dirty="0" smtClean="0"/>
              <a:t>它</a:t>
            </a:r>
            <a:r>
              <a:rPr lang="zh-CN" altLang="zh-CN" sz="3400" dirty="0"/>
              <a:t>的值是以</a:t>
            </a:r>
            <a:r>
              <a:rPr lang="en-US" altLang="zh-CN" sz="3400" dirty="0" smtClean="0"/>
              <a:t>“</a:t>
            </a:r>
            <a:r>
              <a:rPr lang="zh-CN" altLang="zh-CN" sz="3400" dirty="0" smtClean="0"/>
              <a:t>组合</a:t>
            </a:r>
            <a:r>
              <a:rPr lang="zh-CN" altLang="zh-CN" sz="3400" dirty="0"/>
              <a:t>值</a:t>
            </a:r>
            <a:r>
              <a:rPr lang="en-US" altLang="zh-CN" sz="3400" dirty="0" smtClean="0"/>
              <a:t>”</a:t>
            </a:r>
            <a:r>
              <a:rPr lang="zh-CN" altLang="zh-CN" sz="3400" dirty="0" smtClean="0"/>
              <a:t>的</a:t>
            </a:r>
            <a:r>
              <a:rPr lang="zh-CN" altLang="zh-CN" sz="3400" dirty="0"/>
              <a:t>形式</a:t>
            </a:r>
            <a:r>
              <a:rPr lang="zh-CN" altLang="zh-CN" sz="3400" dirty="0" smtClean="0"/>
              <a:t>设置的</a:t>
            </a:r>
            <a:r>
              <a:rPr lang="en-US" altLang="zh-CN" sz="3400" dirty="0" smtClean="0"/>
              <a:t>,</a:t>
            </a:r>
            <a:r>
              <a:rPr lang="zh-CN" altLang="zh-CN" sz="3400" dirty="0" smtClean="0"/>
              <a:t>它</a:t>
            </a:r>
            <a:r>
              <a:rPr lang="zh-CN" altLang="zh-CN" sz="3400" dirty="0"/>
              <a:t>最多</a:t>
            </a:r>
            <a:r>
              <a:rPr lang="zh-CN" altLang="zh-CN" sz="3400" dirty="0" smtClean="0"/>
              <a:t>允许</a:t>
            </a:r>
            <a:r>
              <a:rPr lang="en-US" altLang="zh-CN" sz="3400" dirty="0" smtClean="0"/>
              <a:t>6</a:t>
            </a:r>
            <a:r>
              <a:rPr lang="zh-CN" altLang="zh-CN" sz="3400" dirty="0" smtClean="0"/>
              <a:t>个</a:t>
            </a:r>
            <a:r>
              <a:rPr lang="zh-CN" altLang="zh-CN" sz="3400" dirty="0"/>
              <a:t>值的</a:t>
            </a:r>
            <a:r>
              <a:rPr lang="zh-CN" altLang="zh-CN" sz="3400" dirty="0" smtClean="0"/>
              <a:t>组合</a:t>
            </a:r>
            <a:r>
              <a:rPr lang="en-US" altLang="zh-CN" sz="3400" dirty="0" smtClean="0"/>
              <a:t>,</a:t>
            </a:r>
            <a:r>
              <a:rPr lang="zh-CN" altLang="zh-CN" sz="3400" dirty="0" smtClean="0"/>
              <a:t>按</a:t>
            </a:r>
            <a:r>
              <a:rPr lang="zh-CN" altLang="zh-CN" sz="3400" dirty="0"/>
              <a:t>值的顺序分别代表</a:t>
            </a:r>
            <a:r>
              <a:rPr lang="en-US" altLang="zh-CN" sz="3400" dirty="0"/>
              <a:t>:</a:t>
            </a:r>
            <a:endParaRPr lang="zh-CN" altLang="zh-CN" sz="3400" dirty="0"/>
          </a:p>
          <a:p>
            <a:pPr marL="109728" indent="457200" eaLnBrk="0">
              <a:buNone/>
            </a:pPr>
            <a:r>
              <a:rPr lang="en-US" altLang="zh-CN" sz="3400" dirty="0" smtClean="0"/>
              <a:t>H-</a:t>
            </a:r>
            <a:r>
              <a:rPr lang="en-US" altLang="zh-CN" sz="3400" dirty="0" err="1" smtClean="0"/>
              <a:t>Skwing</a:t>
            </a:r>
            <a:r>
              <a:rPr lang="zh-CN" altLang="en-US" sz="3400" dirty="0" smtClean="0"/>
              <a:t>：</a:t>
            </a:r>
            <a:r>
              <a:rPr lang="zh-CN" altLang="zh-CN" sz="3400" dirty="0" smtClean="0"/>
              <a:t>阴影</a:t>
            </a:r>
            <a:r>
              <a:rPr lang="zh-CN" altLang="zh-CN" sz="3400" dirty="0"/>
              <a:t>在水平方向的</a:t>
            </a:r>
            <a:r>
              <a:rPr lang="zh-CN" altLang="zh-CN" sz="3400" dirty="0" smtClean="0"/>
              <a:t>偏移</a:t>
            </a:r>
            <a:r>
              <a:rPr lang="en-US" altLang="zh-CN" sz="3400" dirty="0" smtClean="0"/>
              <a:t>,</a:t>
            </a:r>
            <a:r>
              <a:rPr lang="zh-CN" altLang="zh-CN" sz="3400" dirty="0" smtClean="0"/>
              <a:t>负数</a:t>
            </a:r>
            <a:r>
              <a:rPr lang="zh-CN" altLang="zh-CN" sz="3400" dirty="0"/>
              <a:t>是向左</a:t>
            </a:r>
            <a:r>
              <a:rPr lang="zh-CN" altLang="zh-CN" sz="3400" dirty="0" smtClean="0"/>
              <a:t>偏移</a:t>
            </a:r>
            <a:r>
              <a:rPr lang="en-US" altLang="zh-CN" sz="3400" dirty="0" smtClean="0"/>
              <a:t>,</a:t>
            </a:r>
            <a:r>
              <a:rPr lang="zh-CN" altLang="zh-CN" sz="3400" dirty="0" smtClean="0"/>
              <a:t>正数</a:t>
            </a:r>
            <a:r>
              <a:rPr lang="zh-CN" altLang="zh-CN" sz="3400" dirty="0"/>
              <a:t>是向右</a:t>
            </a:r>
            <a:r>
              <a:rPr lang="zh-CN" altLang="zh-CN" sz="3400" dirty="0" smtClean="0"/>
              <a:t>偏移</a:t>
            </a:r>
            <a:r>
              <a:rPr lang="en-US" altLang="zh-CN" sz="3400" dirty="0" smtClean="0"/>
              <a:t>,</a:t>
            </a:r>
            <a:r>
              <a:rPr lang="zh-CN" altLang="zh-CN" sz="3400" dirty="0" smtClean="0"/>
              <a:t>单位</a:t>
            </a:r>
            <a:r>
              <a:rPr lang="zh-CN" altLang="zh-CN" sz="3400" dirty="0"/>
              <a:t>为</a:t>
            </a:r>
            <a:r>
              <a:rPr lang="en-US" altLang="zh-CN" sz="3400" dirty="0"/>
              <a:t>“</a:t>
            </a:r>
            <a:r>
              <a:rPr lang="en-US" altLang="zh-CN" sz="3400" dirty="0" err="1"/>
              <a:t>px</a:t>
            </a:r>
            <a:r>
              <a:rPr lang="en-US" altLang="zh-CN" sz="3400" dirty="0"/>
              <a:t>”</a:t>
            </a:r>
            <a:r>
              <a:rPr lang="zh-CN" altLang="zh-CN" sz="3400" dirty="0"/>
              <a:t>。</a:t>
            </a:r>
          </a:p>
          <a:p>
            <a:pPr marL="109728" indent="457200" eaLnBrk="0">
              <a:buNone/>
            </a:pPr>
            <a:r>
              <a:rPr lang="en-US" altLang="zh-CN" sz="3400" dirty="0" smtClean="0"/>
              <a:t>V-</a:t>
            </a:r>
            <a:r>
              <a:rPr lang="en-US" altLang="zh-CN" sz="3400" dirty="0" err="1" smtClean="0"/>
              <a:t>Skwing</a:t>
            </a:r>
            <a:r>
              <a:rPr lang="zh-CN" altLang="en-US" sz="3400" dirty="0" smtClean="0"/>
              <a:t>：</a:t>
            </a:r>
            <a:r>
              <a:rPr lang="zh-CN" altLang="zh-CN" sz="3400" dirty="0" smtClean="0"/>
              <a:t>阴影</a:t>
            </a:r>
            <a:r>
              <a:rPr lang="zh-CN" altLang="zh-CN" sz="3400" dirty="0"/>
              <a:t>在垂直方向的</a:t>
            </a:r>
            <a:r>
              <a:rPr lang="zh-CN" altLang="zh-CN" sz="3400" dirty="0" smtClean="0"/>
              <a:t>偏移</a:t>
            </a:r>
            <a:r>
              <a:rPr lang="en-US" altLang="zh-CN" sz="3400" dirty="0" smtClean="0"/>
              <a:t>,</a:t>
            </a:r>
            <a:r>
              <a:rPr lang="zh-CN" altLang="zh-CN" sz="3400" dirty="0" smtClean="0"/>
              <a:t>负数</a:t>
            </a:r>
            <a:r>
              <a:rPr lang="zh-CN" altLang="zh-CN" sz="3400" dirty="0"/>
              <a:t>是向上</a:t>
            </a:r>
            <a:r>
              <a:rPr lang="zh-CN" altLang="zh-CN" sz="3400" dirty="0" smtClean="0"/>
              <a:t>偏移</a:t>
            </a:r>
            <a:r>
              <a:rPr lang="en-US" altLang="zh-CN" sz="3400" dirty="0" smtClean="0"/>
              <a:t>,</a:t>
            </a:r>
            <a:r>
              <a:rPr lang="zh-CN" altLang="zh-CN" sz="3400" dirty="0" smtClean="0"/>
              <a:t>正数</a:t>
            </a:r>
            <a:r>
              <a:rPr lang="zh-CN" altLang="zh-CN" sz="3400" dirty="0"/>
              <a:t>是向下</a:t>
            </a:r>
            <a:r>
              <a:rPr lang="zh-CN" altLang="zh-CN" sz="3400" dirty="0" smtClean="0"/>
              <a:t>偏移</a:t>
            </a:r>
            <a:r>
              <a:rPr lang="en-US" altLang="zh-CN" sz="3400" dirty="0" smtClean="0"/>
              <a:t>,</a:t>
            </a:r>
            <a:r>
              <a:rPr lang="zh-CN" altLang="zh-CN" sz="3400" dirty="0" smtClean="0"/>
              <a:t>单位</a:t>
            </a:r>
            <a:r>
              <a:rPr lang="zh-CN" altLang="zh-CN" sz="3400" dirty="0"/>
              <a:t>为</a:t>
            </a:r>
            <a:r>
              <a:rPr lang="en-US" altLang="zh-CN" sz="3400" dirty="0"/>
              <a:t>“</a:t>
            </a:r>
            <a:r>
              <a:rPr lang="en-US" altLang="zh-CN" sz="3400" dirty="0" err="1"/>
              <a:t>px</a:t>
            </a:r>
            <a:r>
              <a:rPr lang="en-US" altLang="zh-CN" sz="3400" dirty="0"/>
              <a:t>”</a:t>
            </a:r>
            <a:r>
              <a:rPr lang="zh-CN" altLang="zh-CN" sz="3400" dirty="0"/>
              <a:t>。</a:t>
            </a:r>
          </a:p>
          <a:p>
            <a:pPr marL="109728" indent="457200" eaLnBrk="0">
              <a:buNone/>
            </a:pPr>
            <a:r>
              <a:rPr lang="en-US" altLang="zh-CN" sz="3400" dirty="0"/>
              <a:t>blur</a:t>
            </a:r>
            <a:r>
              <a:rPr lang="en-US" altLang="zh-CN" sz="3400" dirty="0" smtClean="0"/>
              <a:t>:</a:t>
            </a:r>
            <a:r>
              <a:rPr lang="zh-CN" altLang="zh-CN" sz="3400" dirty="0" smtClean="0"/>
              <a:t>阴影</a:t>
            </a:r>
            <a:r>
              <a:rPr lang="zh-CN" altLang="zh-CN" sz="3400" dirty="0"/>
              <a:t>的</a:t>
            </a:r>
            <a:r>
              <a:rPr lang="en-US" altLang="zh-CN" sz="3400" dirty="0"/>
              <a:t>“</a:t>
            </a:r>
            <a:r>
              <a:rPr lang="zh-CN" altLang="zh-CN" sz="3400" dirty="0"/>
              <a:t>模糊距离</a:t>
            </a:r>
            <a:r>
              <a:rPr lang="en-US" altLang="zh-CN" sz="3400" dirty="0" smtClean="0"/>
              <a:t>”</a:t>
            </a:r>
            <a:r>
              <a:rPr lang="zh-CN" altLang="zh-CN" sz="3400" dirty="0" smtClean="0"/>
              <a:t>或</a:t>
            </a:r>
            <a:r>
              <a:rPr lang="en-US" altLang="zh-CN" sz="3400" dirty="0"/>
              <a:t>“</a:t>
            </a:r>
            <a:r>
              <a:rPr lang="zh-CN" altLang="zh-CN" sz="3400" dirty="0"/>
              <a:t>模糊程度</a:t>
            </a:r>
            <a:r>
              <a:rPr lang="en-US" altLang="zh-CN" sz="3400" dirty="0" smtClean="0"/>
              <a:t>”,</a:t>
            </a:r>
            <a:r>
              <a:rPr lang="zh-CN" altLang="zh-CN" sz="3400" dirty="0" smtClean="0"/>
              <a:t>单位</a:t>
            </a:r>
            <a:r>
              <a:rPr lang="zh-CN" altLang="zh-CN" sz="3400" dirty="0"/>
              <a:t>为</a:t>
            </a:r>
            <a:r>
              <a:rPr lang="en-US" altLang="zh-CN" sz="3400" dirty="0"/>
              <a:t>“</a:t>
            </a:r>
            <a:r>
              <a:rPr lang="en-US" altLang="zh-CN" sz="3400" dirty="0" err="1"/>
              <a:t>px</a:t>
            </a:r>
            <a:r>
              <a:rPr lang="en-US" altLang="zh-CN" sz="3400" dirty="0"/>
              <a:t>”</a:t>
            </a:r>
            <a:r>
              <a:rPr lang="zh-CN" altLang="zh-CN" sz="3400" dirty="0"/>
              <a:t>。</a:t>
            </a:r>
          </a:p>
          <a:p>
            <a:pPr marL="109728" indent="457200" eaLnBrk="0">
              <a:buNone/>
            </a:pPr>
            <a:r>
              <a:rPr lang="en-US" altLang="zh-CN" sz="3400" dirty="0" smtClean="0"/>
              <a:t>Spread</a:t>
            </a:r>
            <a:r>
              <a:rPr lang="zh-CN" altLang="en-US" sz="3400" dirty="0" smtClean="0"/>
              <a:t>：</a:t>
            </a:r>
            <a:r>
              <a:rPr lang="zh-CN" altLang="zh-CN" sz="3400" dirty="0" smtClean="0"/>
              <a:t>阴影</a:t>
            </a:r>
            <a:r>
              <a:rPr lang="zh-CN" altLang="zh-CN" sz="3400" dirty="0"/>
              <a:t>的扩展</a:t>
            </a:r>
            <a:r>
              <a:rPr lang="zh-CN" altLang="zh-CN" sz="3400" dirty="0" smtClean="0"/>
              <a:t>范围</a:t>
            </a:r>
            <a:r>
              <a:rPr lang="en-US" altLang="zh-CN" sz="3400" dirty="0" smtClean="0"/>
              <a:t>,</a:t>
            </a:r>
            <a:r>
              <a:rPr lang="zh-CN" altLang="zh-CN" sz="3400" dirty="0" smtClean="0"/>
              <a:t>若</a:t>
            </a:r>
            <a:r>
              <a:rPr lang="zh-CN" altLang="zh-CN" sz="3400" dirty="0"/>
              <a:t>将</a:t>
            </a:r>
            <a:r>
              <a:rPr lang="en-US" altLang="zh-CN" sz="3400" dirty="0" smtClean="0"/>
              <a:t>“blur”</a:t>
            </a:r>
            <a:r>
              <a:rPr lang="zh-CN" altLang="zh-CN" sz="3400" dirty="0" smtClean="0"/>
              <a:t>设</a:t>
            </a:r>
            <a:r>
              <a:rPr lang="zh-CN" altLang="zh-CN" sz="3400" dirty="0"/>
              <a:t>为</a:t>
            </a:r>
            <a:r>
              <a:rPr lang="en-US" altLang="zh-CN" sz="3400" dirty="0" smtClean="0"/>
              <a:t>“0”,</a:t>
            </a:r>
            <a:r>
              <a:rPr lang="zh-CN" altLang="zh-CN" sz="3400" dirty="0" smtClean="0"/>
              <a:t>该</a:t>
            </a:r>
            <a:r>
              <a:rPr lang="zh-CN" altLang="zh-CN" sz="3400" dirty="0"/>
              <a:t>值则相当于一个可以进行</a:t>
            </a:r>
            <a:r>
              <a:rPr lang="zh-CN" altLang="zh-CN" sz="3400" dirty="0" smtClean="0"/>
              <a:t>位置偏移</a:t>
            </a:r>
            <a:r>
              <a:rPr lang="zh-CN" altLang="zh-CN" sz="3400" dirty="0"/>
              <a:t>但不具备</a:t>
            </a:r>
            <a:r>
              <a:rPr lang="en-US" altLang="zh-CN" sz="3400" dirty="0" smtClean="0"/>
              <a:t>“outline-offset”</a:t>
            </a:r>
            <a:r>
              <a:rPr lang="zh-CN" altLang="zh-CN" sz="3400" dirty="0" smtClean="0"/>
              <a:t>的</a:t>
            </a:r>
            <a:r>
              <a:rPr lang="en-US" altLang="zh-CN" sz="3400" dirty="0" smtClean="0"/>
              <a:t>“outline”,</a:t>
            </a:r>
            <a:r>
              <a:rPr lang="zh-CN" altLang="zh-CN" sz="3400" dirty="0" smtClean="0"/>
              <a:t>单位</a:t>
            </a:r>
            <a:r>
              <a:rPr lang="zh-CN" altLang="zh-CN" sz="3400" dirty="0"/>
              <a:t>为</a:t>
            </a:r>
            <a:r>
              <a:rPr lang="en-US" altLang="zh-CN" sz="3400" dirty="0" smtClean="0"/>
              <a:t>“</a:t>
            </a:r>
            <a:r>
              <a:rPr lang="en-US" altLang="zh-CN" sz="3400" dirty="0" err="1" smtClean="0"/>
              <a:t>px</a:t>
            </a:r>
            <a:r>
              <a:rPr lang="en-US" altLang="zh-CN" sz="3400" dirty="0"/>
              <a:t>”</a:t>
            </a:r>
            <a:r>
              <a:rPr lang="zh-CN" altLang="zh-CN" sz="3400" dirty="0"/>
              <a:t>。</a:t>
            </a:r>
          </a:p>
          <a:p>
            <a:pPr marL="109728" indent="457200" eaLnBrk="0">
              <a:buNone/>
            </a:pPr>
            <a:r>
              <a:rPr lang="en-US" altLang="zh-CN" sz="3400" dirty="0" smtClean="0"/>
              <a:t>Color</a:t>
            </a:r>
            <a:r>
              <a:rPr lang="zh-CN" altLang="en-US" sz="3400" dirty="0" smtClean="0"/>
              <a:t>：</a:t>
            </a:r>
            <a:r>
              <a:rPr lang="zh-CN" altLang="zh-CN" sz="3400" dirty="0" smtClean="0"/>
              <a:t>阴影</a:t>
            </a:r>
            <a:r>
              <a:rPr lang="zh-CN" altLang="zh-CN" sz="3400" dirty="0"/>
              <a:t>的</a:t>
            </a:r>
            <a:r>
              <a:rPr lang="zh-CN" altLang="zh-CN" sz="3400" dirty="0" smtClean="0"/>
              <a:t>颜色</a:t>
            </a:r>
            <a:r>
              <a:rPr lang="en-US" altLang="zh-CN" sz="3400" dirty="0" smtClean="0"/>
              <a:t>,</a:t>
            </a:r>
            <a:r>
              <a:rPr lang="zh-CN" altLang="zh-CN" sz="3400" dirty="0" smtClean="0"/>
              <a:t>支持</a:t>
            </a:r>
            <a:r>
              <a:rPr lang="en-US" altLang="zh-CN" sz="3400" dirty="0" smtClean="0"/>
              <a:t>Web</a:t>
            </a:r>
            <a:r>
              <a:rPr lang="zh-CN" altLang="zh-CN" sz="3400" dirty="0" smtClean="0"/>
              <a:t>技术</a:t>
            </a:r>
            <a:r>
              <a:rPr lang="zh-CN" altLang="zh-CN" sz="3400" dirty="0"/>
              <a:t>中的常用颜色模式</a:t>
            </a:r>
            <a:r>
              <a:rPr lang="en-US" altLang="zh-CN" sz="3400" dirty="0" smtClean="0"/>
              <a:t>:“</a:t>
            </a:r>
            <a:r>
              <a:rPr lang="zh-CN" altLang="zh-CN" sz="3400" dirty="0" smtClean="0"/>
              <a:t>颜色</a:t>
            </a:r>
            <a:r>
              <a:rPr lang="zh-CN" altLang="zh-CN" sz="3400" dirty="0"/>
              <a:t>英文单词</a:t>
            </a:r>
            <a:r>
              <a:rPr lang="en-US" altLang="zh-CN" sz="3400" dirty="0" smtClean="0"/>
              <a:t>”“HEX”“</a:t>
            </a:r>
            <a:r>
              <a:rPr lang="en-US" altLang="zh-CN" sz="3400" dirty="0" err="1" smtClean="0"/>
              <a:t>RGBa</a:t>
            </a:r>
            <a:r>
              <a:rPr lang="en-US" altLang="zh-CN" sz="3400" dirty="0"/>
              <a:t>”“</a:t>
            </a:r>
            <a:r>
              <a:rPr lang="en-US" altLang="zh-CN" sz="3400" dirty="0" err="1"/>
              <a:t>HSLa</a:t>
            </a:r>
            <a:r>
              <a:rPr lang="en-US" altLang="zh-CN" sz="3400" dirty="0"/>
              <a:t>”</a:t>
            </a:r>
            <a:r>
              <a:rPr lang="zh-CN" altLang="zh-CN" sz="3400" dirty="0"/>
              <a:t>。</a:t>
            </a:r>
          </a:p>
          <a:p>
            <a:pPr marL="109728" indent="457200">
              <a:buNone/>
            </a:pPr>
            <a:r>
              <a:rPr lang="en-US" altLang="zh-CN" sz="3400" dirty="0" smtClean="0"/>
              <a:t>Inset</a:t>
            </a:r>
            <a:r>
              <a:rPr lang="zh-CN" altLang="en-US" sz="3400" dirty="0" smtClean="0"/>
              <a:t>：</a:t>
            </a:r>
            <a:r>
              <a:rPr lang="zh-CN" altLang="zh-CN" sz="3400" dirty="0" smtClean="0"/>
              <a:t>将</a:t>
            </a:r>
            <a:r>
              <a:rPr lang="zh-CN" altLang="zh-CN" sz="3400" dirty="0"/>
              <a:t>默认向外的阴影方向改为向内。</a:t>
            </a:r>
            <a:endParaRPr lang="en-US" altLang="zh-CN" sz="3400" b="1" dirty="0" smtClean="0"/>
          </a:p>
        </p:txBody>
      </p:sp>
    </p:spTree>
    <p:extLst>
      <p:ext uri="{BB962C8B-B14F-4D97-AF65-F5344CB8AC3E}">
        <p14:creationId xmlns:p14="http://schemas.microsoft.com/office/powerpoint/2010/main" val="3588893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2.3 CSS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选</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择</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3096344"/>
          </a:xfrm>
        </p:spPr>
        <p:txBody>
          <a:bodyPr>
            <a:noAutofit/>
          </a:bodyPr>
          <a:lstStyle/>
          <a:p>
            <a:pPr marL="0" indent="457200" eaLnBrk="0">
              <a:lnSpc>
                <a:spcPct val="110000"/>
              </a:lnSpc>
              <a:buClr>
                <a:schemeClr val="bg2">
                  <a:lumMod val="50000"/>
                </a:schemeClr>
              </a:buClr>
              <a:buNone/>
            </a:pPr>
            <a:r>
              <a:rPr lang="zh-CN" altLang="en-US" sz="2400" dirty="0" smtClean="0"/>
              <a:t>在</a:t>
            </a:r>
            <a:r>
              <a:rPr lang="en-US" altLang="zh-CN" sz="2400" dirty="0" smtClean="0"/>
              <a:t>CSS</a:t>
            </a:r>
            <a:r>
              <a:rPr lang="zh-CN" altLang="en-US" sz="2400" dirty="0" smtClean="0"/>
              <a:t>中</a:t>
            </a:r>
            <a:r>
              <a:rPr lang="en-US" altLang="zh-CN" sz="2400" dirty="0" smtClean="0"/>
              <a:t>,</a:t>
            </a:r>
            <a:r>
              <a:rPr lang="zh-CN" altLang="en-US" sz="2400" dirty="0" smtClean="0"/>
              <a:t>选择器</a:t>
            </a:r>
            <a:r>
              <a:rPr lang="en-US" altLang="zh-CN" sz="2400" dirty="0" smtClean="0"/>
              <a:t>(</a:t>
            </a:r>
            <a:r>
              <a:rPr lang="en-US" altLang="zh-CN" sz="2400" dirty="0"/>
              <a:t>Selector</a:t>
            </a:r>
            <a:r>
              <a:rPr lang="en-US" altLang="zh-CN" sz="2400" dirty="0" smtClean="0"/>
              <a:t>)</a:t>
            </a:r>
            <a:r>
              <a:rPr lang="zh-CN" altLang="en-US" sz="2400" dirty="0" smtClean="0"/>
              <a:t>是</a:t>
            </a:r>
            <a:r>
              <a:rPr lang="zh-CN" altLang="en-US" sz="2400" dirty="0"/>
              <a:t>一种</a:t>
            </a:r>
            <a:r>
              <a:rPr lang="zh-CN" altLang="en-US" sz="2400" dirty="0" smtClean="0"/>
              <a:t>模式</a:t>
            </a:r>
            <a:r>
              <a:rPr lang="en-US" altLang="zh-CN" sz="2400" dirty="0" smtClean="0"/>
              <a:t>,</a:t>
            </a:r>
            <a:r>
              <a:rPr lang="zh-CN" altLang="en-US" sz="2400" dirty="0" smtClean="0"/>
              <a:t>用于</a:t>
            </a:r>
            <a:r>
              <a:rPr lang="zh-CN" altLang="en-US" sz="2400" dirty="0"/>
              <a:t>选择需要添加样式的元素</a:t>
            </a:r>
            <a:r>
              <a:rPr lang="zh-CN" altLang="en-US" sz="2400" dirty="0" smtClean="0"/>
              <a:t>。</a:t>
            </a:r>
            <a:endParaRPr lang="en-US" altLang="zh-CN" sz="2400" dirty="0" smtClean="0"/>
          </a:p>
          <a:p>
            <a:pPr marL="0" indent="457200" eaLnBrk="0">
              <a:lnSpc>
                <a:spcPct val="110000"/>
              </a:lnSpc>
              <a:buClr>
                <a:schemeClr val="bg2">
                  <a:lumMod val="50000"/>
                </a:schemeClr>
              </a:buClr>
              <a:buNone/>
            </a:pPr>
            <a:endParaRPr lang="en-US" altLang="zh-CN" sz="2400" dirty="0"/>
          </a:p>
          <a:p>
            <a:pPr marL="109728" indent="0" eaLnBrk="0">
              <a:spcAft>
                <a:spcPts val="1000"/>
              </a:spcAft>
              <a:buNone/>
            </a:pPr>
            <a:r>
              <a:rPr lang="en-US" altLang="zh-CN" sz="2800" dirty="0"/>
              <a:t>1</a:t>
            </a:r>
            <a:r>
              <a:rPr lang="en-US" altLang="zh-CN" sz="2800" dirty="0" smtClean="0"/>
              <a:t>.</a:t>
            </a:r>
            <a:r>
              <a:rPr lang="zh-CN" altLang="zh-CN" sz="2800" dirty="0" smtClean="0"/>
              <a:t>标签</a:t>
            </a:r>
            <a:r>
              <a:rPr lang="zh-CN" altLang="zh-CN" sz="2800" dirty="0"/>
              <a:t>选择器</a:t>
            </a:r>
          </a:p>
          <a:p>
            <a:pPr marL="109728" indent="457200" eaLnBrk="0">
              <a:lnSpc>
                <a:spcPct val="120000"/>
              </a:lnSpc>
              <a:buNone/>
            </a:pPr>
            <a:r>
              <a:rPr lang="zh-CN" altLang="zh-CN" sz="2400" dirty="0" smtClean="0"/>
              <a:t>一个完整的</a:t>
            </a:r>
            <a:r>
              <a:rPr lang="en-US" altLang="zh-CN" sz="2400" dirty="0" smtClean="0"/>
              <a:t>HTML</a:t>
            </a:r>
            <a:r>
              <a:rPr lang="zh-CN" altLang="zh-CN" sz="2400" dirty="0" smtClean="0"/>
              <a:t>页面是有很多不同的标签组成</a:t>
            </a:r>
            <a:r>
              <a:rPr lang="en-US" altLang="zh-CN" sz="2400" dirty="0" smtClean="0"/>
              <a:t>,</a:t>
            </a:r>
            <a:r>
              <a:rPr lang="zh-CN" altLang="zh-CN" sz="2400" dirty="0" smtClean="0"/>
              <a:t>而标签选择器</a:t>
            </a:r>
            <a:r>
              <a:rPr lang="en-US" altLang="zh-CN" sz="2400" dirty="0" smtClean="0"/>
              <a:t>,</a:t>
            </a:r>
            <a:r>
              <a:rPr lang="zh-CN" altLang="zh-CN" sz="2400" dirty="0" smtClean="0"/>
              <a:t>则是决定哪些标签采用相应的</a:t>
            </a:r>
            <a:r>
              <a:rPr lang="en-US" altLang="zh-CN" sz="2400" dirty="0" smtClean="0"/>
              <a:t>CSS</a:t>
            </a:r>
            <a:r>
              <a:rPr lang="zh-CN" altLang="zh-CN" sz="2400" dirty="0" smtClean="0"/>
              <a:t>样式</a:t>
            </a:r>
            <a:r>
              <a:rPr lang="en-US" altLang="zh-CN" sz="2400" dirty="0" smtClean="0"/>
              <a:t>,</a:t>
            </a:r>
            <a:r>
              <a:rPr lang="zh-CN" altLang="zh-CN" sz="2400" dirty="0" smtClean="0"/>
              <a:t>写法如下</a:t>
            </a:r>
            <a:r>
              <a:rPr lang="zh-CN" altLang="en-US" sz="2400" dirty="0" smtClean="0"/>
              <a:t>：</a:t>
            </a:r>
            <a:endParaRPr lang="zh-CN" altLang="zh-CN" sz="2400" dirty="0"/>
          </a:p>
          <a:p>
            <a:pPr marL="0" indent="457200" eaLnBrk="0">
              <a:lnSpc>
                <a:spcPct val="110000"/>
              </a:lnSpc>
              <a:buClr>
                <a:schemeClr val="bg2">
                  <a:lumMod val="50000"/>
                </a:schemeClr>
              </a:buClr>
              <a:buNone/>
            </a:pPr>
            <a:endParaRPr lang="en-US" altLang="zh-CN"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 Box 3"/>
          <p:cNvSpPr txBox="1">
            <a:spLocks noChangeArrowheads="1"/>
          </p:cNvSpPr>
          <p:nvPr/>
        </p:nvSpPr>
        <p:spPr bwMode="auto">
          <a:xfrm>
            <a:off x="323528" y="4293096"/>
            <a:ext cx="8496944" cy="1656184"/>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360000" marR="0" lvl="0" indent="0" algn="l" defTabSz="914400" rtl="0" eaLnBrk="1" fontAlgn="base" latinLnBrk="0" hangingPunct="1">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div{width:300px;height:300px;background-color:red;}</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36000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p{text-indent:2em;color:blue;}</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36000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span{letter-spacing:5px;font-size:20px;}</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39623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2.3 CSS </a:t>
            </a:r>
            <a:r>
              <a:rPr lang="zh-CN" altLang="zh-CN" sz="3200" dirty="0">
                <a:solidFill>
                  <a:schemeClr val="tx1"/>
                </a:solidFill>
                <a:latin typeface="微软雅黑" panose="020B0503020204020204" pitchFamily="34" charset="-122"/>
                <a:ea typeface="微软雅黑" panose="020B0503020204020204" pitchFamily="34" charset="-122"/>
                <a:cs typeface="+mn-ea"/>
              </a:rPr>
              <a:t>选</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择</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3096344"/>
          </a:xfrm>
        </p:spPr>
        <p:txBody>
          <a:bodyPr>
            <a:noAutofit/>
          </a:bodyPr>
          <a:lstStyle/>
          <a:p>
            <a:pPr marL="109728" indent="0" eaLnBrk="0">
              <a:spcAft>
                <a:spcPts val="1000"/>
              </a:spcAft>
              <a:buNone/>
            </a:pPr>
            <a:r>
              <a:rPr lang="en-US" altLang="zh-CN" sz="2800" dirty="0" smtClean="0"/>
              <a:t>2.</a:t>
            </a:r>
            <a:r>
              <a:rPr lang="zh-CN" altLang="en-US" sz="2800" dirty="0"/>
              <a:t>类</a:t>
            </a:r>
            <a:r>
              <a:rPr lang="zh-CN" altLang="zh-CN" sz="2800" dirty="0" smtClean="0"/>
              <a:t>选择器</a:t>
            </a:r>
            <a:endParaRPr lang="zh-CN" altLang="zh-CN" sz="2400" dirty="0"/>
          </a:p>
          <a:p>
            <a:pPr marL="109728" indent="457200" eaLnBrk="0">
              <a:lnSpc>
                <a:spcPct val="120000"/>
              </a:lnSpc>
              <a:buNone/>
            </a:pPr>
            <a:r>
              <a:rPr lang="zh-CN" altLang="en-US" sz="2400" dirty="0"/>
              <a:t>类选择</a:t>
            </a:r>
            <a:r>
              <a:rPr lang="zh-CN" altLang="en-US" sz="2400" dirty="0" smtClean="0"/>
              <a:t>器</a:t>
            </a:r>
            <a:r>
              <a:rPr lang="en-US" altLang="zh-CN" sz="2400" dirty="0" smtClean="0"/>
              <a:t>(“class</a:t>
            </a:r>
            <a:r>
              <a:rPr lang="zh-CN" altLang="en-US" sz="2400" dirty="0" smtClean="0"/>
              <a:t>选择</a:t>
            </a:r>
            <a:r>
              <a:rPr lang="zh-CN" altLang="en-US" sz="2400" dirty="0"/>
              <a:t>器</a:t>
            </a:r>
            <a:r>
              <a:rPr lang="zh-CN" altLang="en-US" sz="2400" dirty="0" smtClean="0"/>
              <a:t>”</a:t>
            </a:r>
            <a:r>
              <a:rPr lang="en-US" altLang="zh-CN" sz="2400" dirty="0" smtClean="0"/>
              <a:t>)</a:t>
            </a:r>
            <a:r>
              <a:rPr lang="zh-CN" altLang="en-US" sz="2400" dirty="0" smtClean="0"/>
              <a:t>根据</a:t>
            </a:r>
            <a:r>
              <a:rPr lang="zh-CN" altLang="en-US" sz="2400" dirty="0"/>
              <a:t>类名来</a:t>
            </a:r>
            <a:r>
              <a:rPr lang="zh-CN" altLang="en-US" sz="2400" dirty="0" smtClean="0"/>
              <a:t>选择</a:t>
            </a:r>
            <a:r>
              <a:rPr lang="en-US" altLang="zh-CN" sz="2400" dirty="0" smtClean="0"/>
              <a:t>,</a:t>
            </a:r>
            <a:r>
              <a:rPr lang="zh-CN" altLang="en-US" sz="2400" dirty="0" smtClean="0"/>
              <a:t>而</a:t>
            </a:r>
            <a:r>
              <a:rPr lang="zh-CN" altLang="en-US" sz="2400" dirty="0"/>
              <a:t>这个类名是自定义</a:t>
            </a:r>
            <a:r>
              <a:rPr lang="zh-CN" altLang="en-US" sz="2400" dirty="0" smtClean="0"/>
              <a:t>的</a:t>
            </a:r>
            <a:r>
              <a:rPr lang="en-US" altLang="zh-CN" sz="2400" dirty="0" smtClean="0"/>
              <a:t>,</a:t>
            </a:r>
            <a:r>
              <a:rPr lang="zh-CN" altLang="en-US" sz="2400" dirty="0" smtClean="0"/>
              <a:t>但</a:t>
            </a:r>
            <a:r>
              <a:rPr lang="zh-CN" altLang="en-US" sz="2400" dirty="0"/>
              <a:t>我们在</a:t>
            </a:r>
            <a:r>
              <a:rPr lang="zh-CN" altLang="en-US" sz="2400" dirty="0" smtClean="0"/>
              <a:t>定义</a:t>
            </a:r>
            <a:r>
              <a:rPr lang="zh-CN" altLang="en-US" sz="2400" dirty="0"/>
              <a:t>这个类名的时候也应该尽量能反应被设置元素的实际</a:t>
            </a:r>
            <a:r>
              <a:rPr lang="zh-CN" altLang="en-US" sz="2400" dirty="0" smtClean="0"/>
              <a:t>功能。</a:t>
            </a:r>
            <a:r>
              <a:rPr lang="zh-CN" altLang="en-US" sz="2400" dirty="0"/>
              <a:t>同一个类名的选择器</a:t>
            </a:r>
            <a:r>
              <a:rPr lang="zh-CN" altLang="en-US" sz="2400" dirty="0" smtClean="0"/>
              <a:t>理论上可以</a:t>
            </a:r>
            <a:r>
              <a:rPr lang="zh-CN" altLang="en-US" sz="2400" dirty="0"/>
              <a:t>被任意多的标签元素</a:t>
            </a:r>
            <a:r>
              <a:rPr lang="zh-CN" altLang="en-US" sz="2400" dirty="0" smtClean="0"/>
              <a:t>使用。在</a:t>
            </a:r>
            <a:r>
              <a:rPr lang="en-US" altLang="zh-CN" sz="2400" dirty="0" smtClean="0"/>
              <a:t>CSS</a:t>
            </a:r>
            <a:r>
              <a:rPr lang="zh-CN" altLang="en-US" sz="2400" dirty="0" smtClean="0"/>
              <a:t>中</a:t>
            </a:r>
            <a:r>
              <a:rPr lang="en-US" altLang="zh-CN" sz="2400" dirty="0" smtClean="0"/>
              <a:t>,</a:t>
            </a:r>
            <a:r>
              <a:rPr lang="zh-CN" altLang="en-US" sz="2400" dirty="0" smtClean="0"/>
              <a:t>定义</a:t>
            </a:r>
            <a:r>
              <a:rPr lang="zh-CN" altLang="en-US" sz="2400" dirty="0"/>
              <a:t>类名选择器应该</a:t>
            </a:r>
            <a:r>
              <a:rPr lang="zh-CN" altLang="en-US" sz="2400" dirty="0" smtClean="0"/>
              <a:t>以</a:t>
            </a:r>
            <a:r>
              <a:rPr lang="en-US" altLang="zh-CN" sz="2400" dirty="0" smtClean="0"/>
              <a:t>.</a:t>
            </a:r>
            <a:r>
              <a:rPr lang="zh-CN" altLang="en-US" sz="2400" dirty="0" smtClean="0"/>
              <a:t>作为开头</a:t>
            </a:r>
            <a:r>
              <a:rPr lang="en-US" altLang="zh-CN" sz="2400" dirty="0" smtClean="0"/>
              <a:t>,</a:t>
            </a:r>
            <a:r>
              <a:rPr lang="zh-CN" altLang="en-US" sz="2400" dirty="0" smtClean="0"/>
              <a:t>否则浏览器</a:t>
            </a:r>
            <a:r>
              <a:rPr lang="zh-CN" altLang="en-US" sz="2400" dirty="0"/>
              <a:t>将视为你自定义的标签</a:t>
            </a:r>
            <a:r>
              <a:rPr lang="zh-CN" altLang="en-US" sz="2400" dirty="0" smtClean="0"/>
              <a:t>名</a:t>
            </a:r>
            <a:r>
              <a:rPr lang="en-US" altLang="zh-CN" sz="2400" dirty="0" smtClean="0"/>
              <a:t>,</a:t>
            </a:r>
            <a:r>
              <a:rPr lang="zh-CN" altLang="en-US" sz="2400" dirty="0" smtClean="0"/>
              <a:t>写法如下：</a:t>
            </a:r>
            <a:endParaRPr lang="en-US" altLang="zh-CN"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 Box 3"/>
          <p:cNvSpPr txBox="1">
            <a:spLocks noChangeArrowheads="1"/>
          </p:cNvSpPr>
          <p:nvPr/>
        </p:nvSpPr>
        <p:spPr bwMode="auto">
          <a:xfrm>
            <a:off x="539552" y="4329100"/>
            <a:ext cx="8352928" cy="1080120"/>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360000" eaLnBrk="0">
              <a:lnSpc>
                <a:spcPct val="150000"/>
              </a:lnSpc>
            </a:pPr>
            <a:r>
              <a:rPr lang="en-US" altLang="zh-CN" sz="2000" dirty="0"/>
              <a:t>. box  { width: 300px; height: 300px; background-color: red; } </a:t>
            </a:r>
            <a:endParaRPr lang="en-US" altLang="zh-CN" sz="2000" dirty="0" smtClean="0"/>
          </a:p>
          <a:p>
            <a:pPr marL="360000" eaLnBrk="0">
              <a:lnSpc>
                <a:spcPct val="150000"/>
              </a:lnSpc>
            </a:pPr>
            <a:r>
              <a:rPr lang="en-US" altLang="zh-CN" sz="2000" dirty="0" smtClean="0"/>
              <a:t>p</a:t>
            </a:r>
            <a:r>
              <a:rPr lang="en-US" altLang="zh-CN" sz="2000" dirty="0"/>
              <a:t>. des { text-indent: 2em; color: blue; }</a:t>
            </a:r>
            <a:endParaRPr lang="zh-CN" altLang="zh-CN" sz="2000" dirty="0"/>
          </a:p>
        </p:txBody>
      </p:sp>
    </p:spTree>
    <p:extLst>
      <p:ext uri="{BB962C8B-B14F-4D97-AF65-F5344CB8AC3E}">
        <p14:creationId xmlns:p14="http://schemas.microsoft.com/office/powerpoint/2010/main" val="4101070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2.3 CSS </a:t>
            </a:r>
            <a:r>
              <a:rPr lang="zh-CN" altLang="zh-CN" sz="3200" dirty="0">
                <a:solidFill>
                  <a:schemeClr val="tx1"/>
                </a:solidFill>
                <a:latin typeface="微软雅黑" panose="020B0503020204020204" pitchFamily="34" charset="-122"/>
                <a:ea typeface="微软雅黑" panose="020B0503020204020204" pitchFamily="34" charset="-122"/>
                <a:cs typeface="+mn-ea"/>
              </a:rPr>
              <a:t>选</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择</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2088232"/>
          </a:xfrm>
        </p:spPr>
        <p:txBody>
          <a:bodyPr>
            <a:noAutofit/>
          </a:bodyPr>
          <a:lstStyle/>
          <a:p>
            <a:pPr marL="109728" indent="0" eaLnBrk="0">
              <a:spcAft>
                <a:spcPts val="1000"/>
              </a:spcAft>
              <a:buNone/>
            </a:pPr>
            <a:r>
              <a:rPr lang="en-US" altLang="zh-CN" sz="2800" dirty="0" smtClean="0"/>
              <a:t>3.ID</a:t>
            </a:r>
            <a:r>
              <a:rPr lang="zh-CN" altLang="zh-CN" sz="2800" dirty="0" smtClean="0"/>
              <a:t>选择器</a:t>
            </a:r>
            <a:endParaRPr lang="zh-CN" altLang="zh-CN" sz="2400" dirty="0"/>
          </a:p>
          <a:p>
            <a:pPr marL="109728" indent="457200" eaLnBrk="0">
              <a:lnSpc>
                <a:spcPct val="120000"/>
              </a:lnSpc>
              <a:buNone/>
            </a:pPr>
            <a:r>
              <a:rPr lang="en-US" altLang="zh-CN" sz="2400" dirty="0"/>
              <a:t>ID </a:t>
            </a:r>
            <a:r>
              <a:rPr lang="zh-CN" altLang="en-US" sz="2400" dirty="0"/>
              <a:t>选择器即根据元素的 </a:t>
            </a:r>
            <a:r>
              <a:rPr lang="en-US" altLang="zh-CN" sz="2400" dirty="0"/>
              <a:t>ID </a:t>
            </a:r>
            <a:r>
              <a:rPr lang="zh-CN" altLang="en-US" sz="2400" dirty="0"/>
              <a:t>属性值来选取元素 </a:t>
            </a:r>
            <a:r>
              <a:rPr lang="en-US" altLang="zh-CN" sz="2400" dirty="0"/>
              <a:t>, </a:t>
            </a:r>
            <a:r>
              <a:rPr lang="zh-CN" altLang="en-US" sz="2400" dirty="0"/>
              <a:t>和类选择器类似 </a:t>
            </a:r>
            <a:r>
              <a:rPr lang="en-US" altLang="zh-CN" sz="2400" dirty="0"/>
              <a:t>, </a:t>
            </a:r>
            <a:r>
              <a:rPr lang="zh-CN" altLang="en-US" sz="2400" dirty="0"/>
              <a:t>但值得注意的是 </a:t>
            </a:r>
            <a:r>
              <a:rPr lang="en-US" altLang="zh-CN" sz="2400" dirty="0"/>
              <a:t>, ID </a:t>
            </a:r>
            <a:r>
              <a:rPr lang="zh-CN" altLang="en-US" sz="2400" dirty="0"/>
              <a:t>表示唯一标识符 </a:t>
            </a:r>
            <a:r>
              <a:rPr lang="en-US" altLang="zh-CN" sz="2400" dirty="0"/>
              <a:t>, </a:t>
            </a:r>
            <a:r>
              <a:rPr lang="zh-CN" altLang="en-US" sz="2400" dirty="0"/>
              <a:t>即同一个页面只能出现一个 </a:t>
            </a:r>
            <a:r>
              <a:rPr lang="en-US" altLang="zh-CN" sz="2400" dirty="0"/>
              <a:t>ID</a:t>
            </a:r>
            <a:r>
              <a:rPr lang="zh-CN" altLang="en-US" sz="2400" dirty="0"/>
              <a:t>。定义一个 </a:t>
            </a:r>
            <a:r>
              <a:rPr lang="en-US" altLang="zh-CN" sz="2400" dirty="0"/>
              <a:t>ID </a:t>
            </a:r>
            <a:r>
              <a:rPr lang="zh-CN" altLang="en-US" sz="2400" dirty="0"/>
              <a:t>选择器以</a:t>
            </a:r>
            <a:r>
              <a:rPr lang="en-US" altLang="zh-CN" sz="2400" dirty="0"/>
              <a:t>#</a:t>
            </a:r>
            <a:r>
              <a:rPr lang="zh-CN" altLang="en-US" sz="2400" dirty="0"/>
              <a:t>开头 </a:t>
            </a:r>
            <a:r>
              <a:rPr lang="en-US" altLang="zh-CN" sz="2400" dirty="0"/>
              <a:t>, </a:t>
            </a:r>
            <a:r>
              <a:rPr lang="zh-CN" altLang="en-US" sz="2400" dirty="0"/>
              <a:t>如下所示 </a:t>
            </a:r>
            <a:r>
              <a:rPr lang="zh-CN" altLang="en-US" sz="2400" dirty="0" smtClean="0"/>
              <a:t>：</a:t>
            </a:r>
            <a:endParaRPr lang="en-US" altLang="zh-CN"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 Box 3"/>
          <p:cNvSpPr txBox="1">
            <a:spLocks noChangeArrowheads="1"/>
          </p:cNvSpPr>
          <p:nvPr/>
        </p:nvSpPr>
        <p:spPr bwMode="auto">
          <a:xfrm>
            <a:off x="395536" y="3284984"/>
            <a:ext cx="8352928" cy="1080120"/>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360000" eaLnBrk="0">
              <a:lnSpc>
                <a:spcPct val="150000"/>
              </a:lnSpc>
            </a:pPr>
            <a:r>
              <a:rPr lang="en-US" altLang="zh-CN" sz="2000" dirty="0"/>
              <a:t>#box { width: 300px; height: 300px; background-color: red; }</a:t>
            </a:r>
          </a:p>
          <a:p>
            <a:pPr marL="360000" eaLnBrk="0">
              <a:lnSpc>
                <a:spcPct val="150000"/>
              </a:lnSpc>
            </a:pPr>
            <a:r>
              <a:rPr lang="en-US" altLang="zh-CN" sz="2000" dirty="0"/>
              <a:t>#des { text-indent: 2em; color: blue; }</a:t>
            </a:r>
            <a:endParaRPr lang="en-US" altLang="zh-CN" sz="2000" dirty="0"/>
          </a:p>
        </p:txBody>
      </p:sp>
      <p:sp>
        <p:nvSpPr>
          <p:cNvPr id="10" name="内容占位符 4"/>
          <p:cNvSpPr txBox="1">
            <a:spLocks/>
          </p:cNvSpPr>
          <p:nvPr/>
        </p:nvSpPr>
        <p:spPr>
          <a:xfrm>
            <a:off x="395536" y="4365104"/>
            <a:ext cx="8640960" cy="2088232"/>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eaLnBrk="0">
              <a:spcAft>
                <a:spcPts val="1000"/>
              </a:spcAft>
              <a:buNone/>
            </a:pPr>
            <a:r>
              <a:rPr lang="en-US" altLang="zh-CN" sz="2800" dirty="0" smtClean="0"/>
              <a:t>4.</a:t>
            </a:r>
            <a:r>
              <a:rPr lang="zh-CN" altLang="en-US" sz="2800" dirty="0"/>
              <a:t>通用</a:t>
            </a:r>
            <a:r>
              <a:rPr lang="zh-CN" altLang="zh-CN" sz="2800" dirty="0" smtClean="0"/>
              <a:t>选择器</a:t>
            </a:r>
            <a:endParaRPr lang="zh-CN" altLang="zh-CN" sz="2400" dirty="0" smtClean="0"/>
          </a:p>
          <a:p>
            <a:pPr marL="109728" indent="457200" eaLnBrk="0">
              <a:lnSpc>
                <a:spcPct val="120000"/>
              </a:lnSpc>
              <a:buNone/>
            </a:pPr>
            <a:r>
              <a:rPr lang="zh-CN" altLang="en-US" sz="2400" dirty="0"/>
              <a:t>通用选择器</a:t>
            </a:r>
            <a:r>
              <a:rPr lang="zh-CN" altLang="en-US" sz="2400" dirty="0" smtClean="0"/>
              <a:t>使用∗表示</a:t>
            </a:r>
            <a:r>
              <a:rPr lang="en-US" altLang="zh-CN" sz="2400" dirty="0" smtClean="0"/>
              <a:t>, </a:t>
            </a:r>
            <a:r>
              <a:rPr lang="zh-CN" altLang="en-US" sz="2400" dirty="0"/>
              <a:t>它的作用是选择页面中所有的标签</a:t>
            </a:r>
            <a:r>
              <a:rPr lang="zh-CN" altLang="en-US" sz="2400" dirty="0" smtClean="0"/>
              <a:t>元素。一般用于：</a:t>
            </a:r>
            <a:endParaRPr lang="en-US" altLang="zh-CN" sz="2400" dirty="0" smtClean="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 Box 1"/>
          <p:cNvSpPr txBox="1">
            <a:spLocks noChangeArrowheads="1"/>
          </p:cNvSpPr>
          <p:nvPr/>
        </p:nvSpPr>
        <p:spPr bwMode="auto">
          <a:xfrm>
            <a:off x="611560" y="6021288"/>
            <a:ext cx="4464496" cy="576064"/>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36000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Arial" pitchFamily="34" charset="0"/>
                <a:ea typeface="Courier New" pitchFamily="49" charset="0"/>
                <a:cs typeface="宋体" pitchFamily="2" charset="-122"/>
              </a:rPr>
              <a:t>* { magrin: 0; padding: 0;}</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209192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2.3 CSS </a:t>
            </a:r>
            <a:r>
              <a:rPr lang="zh-CN" altLang="zh-CN" sz="3200" dirty="0">
                <a:solidFill>
                  <a:schemeClr val="tx1"/>
                </a:solidFill>
                <a:latin typeface="微软雅黑" panose="020B0503020204020204" pitchFamily="34" charset="-122"/>
                <a:ea typeface="微软雅黑" panose="020B0503020204020204" pitchFamily="34" charset="-122"/>
                <a:cs typeface="+mn-ea"/>
              </a:rPr>
              <a:t>选</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择</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4896544"/>
          </a:xfrm>
        </p:spPr>
        <p:txBody>
          <a:bodyPr>
            <a:noAutofit/>
          </a:bodyPr>
          <a:lstStyle/>
          <a:p>
            <a:pPr marL="109728" indent="0" eaLnBrk="0">
              <a:buNone/>
            </a:pPr>
            <a:r>
              <a:rPr lang="en-US" altLang="zh-CN" sz="2800" dirty="0" smtClean="0"/>
              <a:t>5.</a:t>
            </a:r>
            <a:r>
              <a:rPr lang="zh-CN" altLang="en-US" sz="2800" dirty="0" smtClean="0"/>
              <a:t>后代</a:t>
            </a:r>
            <a:r>
              <a:rPr lang="zh-CN" altLang="zh-CN" sz="2800" dirty="0" smtClean="0"/>
              <a:t>选择器</a:t>
            </a:r>
            <a:endParaRPr lang="zh-CN" altLang="zh-CN" sz="2400" dirty="0"/>
          </a:p>
          <a:p>
            <a:pPr marL="109728" indent="457200" eaLnBrk="0">
              <a:lnSpc>
                <a:spcPct val="120000"/>
              </a:lnSpc>
              <a:buNone/>
            </a:pPr>
            <a:r>
              <a:rPr lang="zh-CN" altLang="en-US" sz="2400" dirty="0"/>
              <a:t>后代选择器是对某元素所嵌套的指定元素进行</a:t>
            </a:r>
            <a:r>
              <a:rPr lang="zh-CN" altLang="en-US" sz="2400" dirty="0" smtClean="0"/>
              <a:t>选择</a:t>
            </a:r>
            <a:r>
              <a:rPr lang="en-US" altLang="zh-CN" sz="2400" dirty="0" smtClean="0"/>
              <a:t>,</a:t>
            </a:r>
            <a:r>
              <a:rPr lang="zh-CN" altLang="en-US" sz="2400" dirty="0" smtClean="0"/>
              <a:t>每个</a:t>
            </a:r>
            <a:r>
              <a:rPr lang="zh-CN" altLang="en-US" sz="2400" dirty="0"/>
              <a:t>选择符之间用空格进行</a:t>
            </a:r>
            <a:r>
              <a:rPr lang="zh-CN" altLang="en-US" sz="2400" dirty="0" smtClean="0"/>
              <a:t>分割</a:t>
            </a:r>
            <a:r>
              <a:rPr lang="en-US" altLang="zh-CN" sz="2400" dirty="0" smtClean="0"/>
              <a:t>,</a:t>
            </a:r>
            <a:r>
              <a:rPr lang="zh-CN" altLang="en-US" sz="2400" dirty="0" smtClean="0"/>
              <a:t>多</a:t>
            </a:r>
            <a:r>
              <a:rPr lang="zh-CN" altLang="en-US" sz="2400" dirty="0"/>
              <a:t>个嵌套层次应该以多个空格进行</a:t>
            </a:r>
            <a:r>
              <a:rPr lang="zh-CN" altLang="en-US" sz="2400" dirty="0" smtClean="0"/>
              <a:t>分割。代码</a:t>
            </a:r>
            <a:r>
              <a:rPr lang="zh-CN" altLang="en-US" sz="2400" dirty="0"/>
              <a:t>如下所</a:t>
            </a:r>
            <a:r>
              <a:rPr lang="zh-CN" altLang="en-US" sz="2400" dirty="0" smtClean="0"/>
              <a:t>示： </a:t>
            </a:r>
            <a:endParaRPr lang="en-US" altLang="zh-CN" sz="2400" dirty="0"/>
          </a:p>
          <a:p>
            <a:pPr marL="109728" indent="0" eaLnBrk="0">
              <a:lnSpc>
                <a:spcPct val="120000"/>
              </a:lnSpc>
              <a:buNone/>
            </a:pPr>
            <a:endParaRPr lang="en-US" altLang="zh-CN" sz="2400" dirty="0" smtClean="0"/>
          </a:p>
          <a:p>
            <a:pPr marL="109728" indent="0" eaLnBrk="0">
              <a:lnSpc>
                <a:spcPct val="120000"/>
              </a:lnSpc>
              <a:buNone/>
            </a:pPr>
            <a:r>
              <a:rPr lang="en-US" altLang="zh-CN" sz="2400" dirty="0" smtClean="0"/>
              <a:t>HTML </a:t>
            </a:r>
            <a:r>
              <a:rPr lang="zh-CN" altLang="en-US" sz="2400" dirty="0" smtClean="0"/>
              <a:t>部分</a:t>
            </a:r>
            <a:endParaRPr lang="en-US" altLang="zh-CN" sz="2400" dirty="0" smtClean="0"/>
          </a:p>
          <a:p>
            <a:pPr marL="109728" indent="457200" eaLnBrk="0">
              <a:lnSpc>
                <a:spcPct val="120000"/>
              </a:lnSpc>
              <a:buNone/>
            </a:pPr>
            <a:endParaRPr lang="en-US" altLang="zh-CN" sz="2400" dirty="0"/>
          </a:p>
          <a:p>
            <a:pPr marL="109728" indent="457200" eaLnBrk="0">
              <a:lnSpc>
                <a:spcPct val="120000"/>
              </a:lnSpc>
              <a:buNone/>
            </a:pPr>
            <a:endParaRPr lang="en-US" altLang="zh-CN" sz="2400" dirty="0" smtClean="0"/>
          </a:p>
          <a:p>
            <a:pPr marL="109728" indent="457200" eaLnBrk="0">
              <a:lnSpc>
                <a:spcPct val="120000"/>
              </a:lnSpc>
              <a:buNone/>
            </a:pPr>
            <a:endParaRPr lang="en-US" altLang="zh-CN" sz="2400" dirty="0" smtClean="0"/>
          </a:p>
          <a:p>
            <a:pPr marL="109728" indent="0" eaLnBrk="0">
              <a:lnSpc>
                <a:spcPct val="120000"/>
              </a:lnSpc>
              <a:buNone/>
            </a:pPr>
            <a:r>
              <a:rPr lang="en-US" altLang="zh-CN" sz="2400" dirty="0" smtClean="0"/>
              <a:t>CSS</a:t>
            </a:r>
            <a:r>
              <a:rPr lang="zh-CN" altLang="en-US" sz="2400" dirty="0"/>
              <a:t>部分</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 Box 3"/>
          <p:cNvSpPr txBox="1">
            <a:spLocks noChangeArrowheads="1"/>
          </p:cNvSpPr>
          <p:nvPr/>
        </p:nvSpPr>
        <p:spPr bwMode="auto">
          <a:xfrm>
            <a:off x="2195736" y="3224076"/>
            <a:ext cx="6840760" cy="1861108"/>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72000" eaLnBrk="0"/>
            <a:r>
              <a:rPr lang="en-US" altLang="zh-CN" sz="2000" dirty="0"/>
              <a:t>&lt;div class="container"&gt;</a:t>
            </a:r>
          </a:p>
          <a:p>
            <a:pPr marL="72000" eaLnBrk="0"/>
            <a:r>
              <a:rPr lang="en-US" altLang="zh-CN" sz="2000" dirty="0" smtClean="0"/>
              <a:t>      &lt;</a:t>
            </a:r>
            <a:r>
              <a:rPr lang="en-US" altLang="zh-CN" sz="2000" dirty="0"/>
              <a:t>article&gt;</a:t>
            </a:r>
          </a:p>
          <a:p>
            <a:pPr marL="72000" eaLnBrk="0"/>
            <a:r>
              <a:rPr lang="en-US" altLang="zh-CN" sz="2000" dirty="0" smtClean="0"/>
              <a:t>            &lt;</a:t>
            </a:r>
            <a:r>
              <a:rPr lang="en-US" altLang="zh-CN" sz="2000" dirty="0"/>
              <a:t>h1&gt;Napoléon Bonaparte&lt;/h1&gt;</a:t>
            </a:r>
          </a:p>
          <a:p>
            <a:pPr marL="72000" eaLnBrk="0"/>
            <a:r>
              <a:rPr lang="en-US" altLang="zh-CN" sz="2000" dirty="0" smtClean="0"/>
              <a:t>            &lt;</a:t>
            </a:r>
            <a:r>
              <a:rPr lang="en-US" altLang="zh-CN" sz="2000" dirty="0"/>
              <a:t>p&gt;Adversity is the midwife of genius. &lt;/p</a:t>
            </a:r>
            <a:r>
              <a:rPr lang="en-US" altLang="zh-CN" sz="2000" dirty="0" smtClean="0"/>
              <a:t>&gt;</a:t>
            </a:r>
          </a:p>
          <a:p>
            <a:pPr marL="72000" eaLnBrk="0"/>
            <a:r>
              <a:rPr lang="en-US" altLang="zh-CN" sz="2000" dirty="0" smtClean="0"/>
              <a:t>           &lt;/</a:t>
            </a:r>
            <a:r>
              <a:rPr lang="en-US" altLang="zh-CN" sz="2000" dirty="0"/>
              <a:t>article&gt;</a:t>
            </a:r>
            <a:endParaRPr lang="zh-CN" altLang="zh-CN" sz="2000" dirty="0"/>
          </a:p>
          <a:p>
            <a:pPr marL="72000" eaLnBrk="0"/>
            <a:r>
              <a:rPr lang="en-US" altLang="zh-CN" sz="2000" dirty="0" smtClean="0"/>
              <a:t>    &lt;/</a:t>
            </a:r>
            <a:r>
              <a:rPr lang="en-US" altLang="zh-CN" sz="2000" dirty="0"/>
              <a:t>div</a:t>
            </a:r>
            <a:r>
              <a:rPr lang="en-US" altLang="zh-CN" sz="2000" dirty="0" smtClean="0"/>
              <a:t>&gt;</a:t>
            </a:r>
            <a:endParaRPr lang="zh-CN" altLang="zh-CN" sz="20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 Box 1"/>
          <p:cNvSpPr txBox="1">
            <a:spLocks noChangeArrowheads="1"/>
          </p:cNvSpPr>
          <p:nvPr/>
        </p:nvSpPr>
        <p:spPr bwMode="auto">
          <a:xfrm>
            <a:off x="2185392" y="5445224"/>
            <a:ext cx="6480720" cy="1196752"/>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360000" marR="0" lvl="0" indent="0" algn="l" defTabSz="914400" rtl="0" eaLnBrk="1" fontAlgn="base" latinLnBrk="0" hangingPunct="1">
              <a:lnSpc>
                <a:spcPct val="100000"/>
              </a:lnSpc>
              <a:spcBef>
                <a:spcPct val="0"/>
              </a:spcBef>
              <a:spcAft>
                <a:spcPct val="0"/>
              </a:spcAft>
              <a:buClrTx/>
              <a:buSzTx/>
              <a:buFontTx/>
              <a:buNone/>
              <a:tabLst/>
            </a:pPr>
            <a:r>
              <a:rPr kumimoji="0" lang="en-US" altLang="zh-CN" sz="2400" i="0" u="none" strike="noStrike" cap="none" normalizeH="0" baseline="0" dirty="0" smtClean="0">
                <a:ln>
                  <a:noFill/>
                </a:ln>
                <a:solidFill>
                  <a:srgbClr val="000000"/>
                </a:solidFill>
                <a:effectLst/>
                <a:latin typeface="+mj-lt"/>
                <a:ea typeface="宋体" pitchFamily="2" charset="-122"/>
                <a:cs typeface="微软雅黑" pitchFamily="34" charset="-122"/>
              </a:rPr>
              <a:t>. </a:t>
            </a:r>
            <a:r>
              <a:rPr kumimoji="0" lang="en-US" altLang="zh-CN" sz="2400" i="0" u="none" strike="noStrike" cap="none" normalizeH="0" baseline="0" dirty="0" smtClean="0">
                <a:ln>
                  <a:noFill/>
                </a:ln>
                <a:solidFill>
                  <a:srgbClr val="000000"/>
                </a:solidFill>
                <a:effectLst/>
                <a:latin typeface="+mj-lt"/>
                <a:ea typeface="Courier New" pitchFamily="49" charset="0"/>
                <a:cs typeface="宋体" pitchFamily="2" charset="-122"/>
              </a:rPr>
              <a:t>container article { text-align: center; }</a:t>
            </a:r>
            <a:endParaRPr kumimoji="0" lang="en-US" altLang="zh-CN" sz="2400" i="0" u="none" strike="noStrike" cap="none" normalizeH="0" baseline="0" dirty="0" smtClean="0">
              <a:ln>
                <a:noFill/>
              </a:ln>
              <a:solidFill>
                <a:schemeClr val="tx1"/>
              </a:solidFill>
              <a:effectLst/>
              <a:latin typeface="+mj-lt"/>
              <a:ea typeface="宋体" pitchFamily="2" charset="-122"/>
              <a:cs typeface="宋体" pitchFamily="2" charset="-122"/>
            </a:endParaRPr>
          </a:p>
          <a:p>
            <a:pPr marL="36000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smtClean="0">
                <a:ln>
                  <a:noFill/>
                </a:ln>
                <a:solidFill>
                  <a:srgbClr val="000000"/>
                </a:solidFill>
                <a:effectLst/>
                <a:latin typeface="+mj-lt"/>
                <a:ea typeface="宋体" pitchFamily="2" charset="-122"/>
                <a:cs typeface="微软雅黑" pitchFamily="34" charset="-122"/>
              </a:rPr>
              <a:t>. </a:t>
            </a:r>
            <a:r>
              <a:rPr kumimoji="0" lang="en-US" altLang="zh-CN" sz="2400" i="0" u="none" strike="noStrike" cap="none" normalizeH="0" baseline="0" dirty="0" smtClean="0">
                <a:ln>
                  <a:noFill/>
                </a:ln>
                <a:solidFill>
                  <a:srgbClr val="000000"/>
                </a:solidFill>
                <a:effectLst/>
                <a:latin typeface="+mj-lt"/>
                <a:ea typeface="Courier New" pitchFamily="49" charset="0"/>
                <a:cs typeface="宋体" pitchFamily="2" charset="-122"/>
              </a:rPr>
              <a:t>container h1 { color: #000000; }</a:t>
            </a:r>
            <a:endParaRPr kumimoji="0" lang="en-US" altLang="zh-CN" sz="2400" i="0" u="none" strike="noStrike" cap="none" normalizeH="0" baseline="0" dirty="0" smtClean="0">
              <a:ln>
                <a:noFill/>
              </a:ln>
              <a:solidFill>
                <a:schemeClr val="tx1"/>
              </a:solidFill>
              <a:effectLst/>
              <a:latin typeface="+mj-lt"/>
              <a:ea typeface="宋体" pitchFamily="2" charset="-122"/>
              <a:cs typeface="宋体" pitchFamily="2" charset="-122"/>
            </a:endParaRPr>
          </a:p>
          <a:p>
            <a:pPr marL="36000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smtClean="0">
                <a:ln>
                  <a:noFill/>
                </a:ln>
                <a:solidFill>
                  <a:srgbClr val="000000"/>
                </a:solidFill>
                <a:effectLst/>
                <a:latin typeface="+mj-lt"/>
                <a:ea typeface="宋体" pitchFamily="2" charset="-122"/>
                <a:cs typeface="微软雅黑" pitchFamily="34" charset="-122"/>
              </a:rPr>
              <a:t>. </a:t>
            </a:r>
            <a:r>
              <a:rPr kumimoji="0" lang="en-US" altLang="zh-CN" sz="2400" i="0" u="none" strike="noStrike" cap="none" normalizeH="0" baseline="0" dirty="0" smtClean="0">
                <a:ln>
                  <a:noFill/>
                </a:ln>
                <a:solidFill>
                  <a:srgbClr val="000000"/>
                </a:solidFill>
                <a:effectLst/>
                <a:latin typeface="+mj-lt"/>
                <a:ea typeface="Courier New" pitchFamily="49" charset="0"/>
                <a:cs typeface="宋体" pitchFamily="2" charset="-122"/>
              </a:rPr>
              <a:t>container p { color: #008800; }</a:t>
            </a:r>
            <a:endParaRPr kumimoji="0" lang="en-US" altLang="zh-CN" sz="2400" i="0" u="none" strike="noStrike" cap="none" normalizeH="0" baseline="0" dirty="0" smtClean="0">
              <a:ln>
                <a:noFill/>
              </a:ln>
              <a:solidFill>
                <a:schemeClr val="tx1"/>
              </a:solidFill>
              <a:effectLst/>
              <a:latin typeface="+mj-lt"/>
              <a:ea typeface="宋体" pitchFamily="2" charset="-122"/>
              <a:cs typeface="宋体" pitchFamily="2" charset="-122"/>
            </a:endParaRPr>
          </a:p>
        </p:txBody>
      </p:sp>
    </p:spTree>
    <p:extLst>
      <p:ext uri="{BB962C8B-B14F-4D97-AF65-F5344CB8AC3E}">
        <p14:creationId xmlns:p14="http://schemas.microsoft.com/office/powerpoint/2010/main" val="3956870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2.3 CSS </a:t>
            </a:r>
            <a:r>
              <a:rPr lang="zh-CN" altLang="zh-CN" sz="3200" dirty="0">
                <a:solidFill>
                  <a:schemeClr val="tx1"/>
                </a:solidFill>
                <a:latin typeface="微软雅黑" panose="020B0503020204020204" pitchFamily="34" charset="-122"/>
                <a:ea typeface="微软雅黑" panose="020B0503020204020204" pitchFamily="34" charset="-122"/>
                <a:cs typeface="+mn-ea"/>
              </a:rPr>
              <a:t>选</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择</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4896544"/>
          </a:xfrm>
        </p:spPr>
        <p:txBody>
          <a:bodyPr>
            <a:noAutofit/>
          </a:bodyPr>
          <a:lstStyle/>
          <a:p>
            <a:pPr marL="109728" indent="0" eaLnBrk="0">
              <a:buNone/>
            </a:pPr>
            <a:r>
              <a:rPr lang="en-US" altLang="zh-CN" sz="2800" dirty="0" smtClean="0"/>
              <a:t>6.</a:t>
            </a:r>
            <a:r>
              <a:rPr lang="zh-CN" altLang="en-US" sz="2800" dirty="0" smtClean="0"/>
              <a:t>子类</a:t>
            </a:r>
            <a:r>
              <a:rPr lang="zh-CN" altLang="zh-CN" sz="2800" dirty="0" smtClean="0"/>
              <a:t>选择器</a:t>
            </a:r>
            <a:endParaRPr lang="zh-CN" altLang="zh-CN" sz="2400" dirty="0"/>
          </a:p>
          <a:p>
            <a:pPr marL="109728" indent="457200" eaLnBrk="0">
              <a:lnSpc>
                <a:spcPct val="120000"/>
              </a:lnSpc>
              <a:buNone/>
            </a:pPr>
            <a:r>
              <a:rPr lang="zh-CN" altLang="en-US" sz="2400" dirty="0"/>
              <a:t>子选择器区别于后代选择器的地方</a:t>
            </a:r>
            <a:r>
              <a:rPr lang="zh-CN" altLang="en-US" sz="2400" dirty="0" smtClean="0"/>
              <a:t>就是</a:t>
            </a:r>
            <a:r>
              <a:rPr lang="en-US" altLang="zh-CN" sz="2400" dirty="0" smtClean="0"/>
              <a:t>, </a:t>
            </a:r>
            <a:r>
              <a:rPr lang="zh-CN" altLang="en-US" sz="2400" dirty="0"/>
              <a:t>后代选择器可以选择嵌套在标签内部任意</a:t>
            </a:r>
            <a:r>
              <a:rPr lang="zh-CN" altLang="en-US" sz="2400" dirty="0" smtClean="0"/>
              <a:t>层级</a:t>
            </a:r>
            <a:r>
              <a:rPr lang="zh-CN" altLang="en-US" sz="2400" dirty="0"/>
              <a:t>的标签</a:t>
            </a:r>
            <a:r>
              <a:rPr lang="zh-CN" altLang="en-US" sz="2400" dirty="0" smtClean="0"/>
              <a:t>元素</a:t>
            </a:r>
            <a:r>
              <a:rPr lang="en-US" altLang="zh-CN" sz="2400" dirty="0" smtClean="0"/>
              <a:t>, </a:t>
            </a:r>
            <a:r>
              <a:rPr lang="zh-CN" altLang="en-US" sz="2400" dirty="0"/>
              <a:t>而子选择器只能选择当前标签往内一层的</a:t>
            </a:r>
            <a:r>
              <a:rPr lang="zh-CN" altLang="en-US" sz="2400" dirty="0" smtClean="0"/>
              <a:t>元素</a:t>
            </a:r>
            <a:r>
              <a:rPr lang="en-US" altLang="zh-CN" sz="2400" dirty="0" smtClean="0"/>
              <a:t>, </a:t>
            </a:r>
            <a:r>
              <a:rPr lang="zh-CN" altLang="en-US" sz="2400" dirty="0" smtClean="0"/>
              <a:t>即</a:t>
            </a:r>
            <a:r>
              <a:rPr lang="zh-CN" altLang="en-US" sz="2400" dirty="0"/>
              <a:t>直接子</a:t>
            </a:r>
            <a:r>
              <a:rPr lang="zh-CN" altLang="en-US" sz="2400" dirty="0" smtClean="0"/>
              <a:t>元素。每个选择符</a:t>
            </a:r>
            <a:r>
              <a:rPr lang="zh-CN" altLang="en-US" sz="2400" dirty="0"/>
              <a:t>之间用</a:t>
            </a:r>
            <a:r>
              <a:rPr lang="en-US" altLang="zh-CN" sz="2400" dirty="0"/>
              <a:t>&gt;</a:t>
            </a:r>
            <a:r>
              <a:rPr lang="zh-CN" altLang="en-US" sz="2400" dirty="0"/>
              <a:t>进行</a:t>
            </a:r>
            <a:r>
              <a:rPr lang="zh-CN" altLang="en-US" sz="2400" dirty="0" smtClean="0"/>
              <a:t>分割</a:t>
            </a:r>
            <a:r>
              <a:rPr lang="en-US" altLang="zh-CN" sz="2400" dirty="0" smtClean="0"/>
              <a:t>, </a:t>
            </a:r>
            <a:r>
              <a:rPr lang="zh-CN" altLang="en-US" sz="2400" dirty="0"/>
              <a:t>如下</a:t>
            </a:r>
            <a:r>
              <a:rPr lang="zh-CN" altLang="en-US" sz="2400" dirty="0" smtClean="0"/>
              <a:t>示例：</a:t>
            </a:r>
            <a:endParaRPr lang="en-US" altLang="zh-CN" sz="2400" dirty="0" smtClean="0"/>
          </a:p>
          <a:p>
            <a:pPr marL="109728" indent="457200" eaLnBrk="0">
              <a:lnSpc>
                <a:spcPct val="120000"/>
              </a:lnSpc>
              <a:buNone/>
            </a:pPr>
            <a:endParaRPr lang="en-US" altLang="zh-CN" sz="2400" dirty="0"/>
          </a:p>
          <a:p>
            <a:pPr marL="109728" indent="457200" eaLnBrk="0">
              <a:lnSpc>
                <a:spcPct val="120000"/>
              </a:lnSpc>
              <a:buNone/>
            </a:pPr>
            <a:endParaRPr lang="en-US" altLang="zh-CN" sz="2400" dirty="0" smtClean="0"/>
          </a:p>
          <a:p>
            <a:pPr marL="109728" indent="0" eaLnBrk="0">
              <a:lnSpc>
                <a:spcPct val="120000"/>
              </a:lnSpc>
              <a:buNone/>
            </a:pPr>
            <a:r>
              <a:rPr lang="en-US" altLang="zh-CN" sz="2400" dirty="0" smtClean="0"/>
              <a:t>HTML </a:t>
            </a:r>
            <a:r>
              <a:rPr lang="zh-CN" altLang="en-US" sz="2400" dirty="0" smtClean="0"/>
              <a:t>部分</a:t>
            </a:r>
            <a:endParaRPr lang="en-US" altLang="zh-CN"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645024"/>
            <a:ext cx="568712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217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2.3 CSS </a:t>
            </a:r>
            <a:r>
              <a:rPr lang="zh-CN" altLang="zh-CN" sz="3200" dirty="0">
                <a:solidFill>
                  <a:schemeClr val="tx1"/>
                </a:solidFill>
                <a:latin typeface="微软雅黑" panose="020B0503020204020204" pitchFamily="34" charset="-122"/>
                <a:ea typeface="微软雅黑" panose="020B0503020204020204" pitchFamily="34" charset="-122"/>
                <a:cs typeface="+mn-ea"/>
              </a:rPr>
              <a:t>选</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择</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4896544"/>
          </a:xfrm>
        </p:spPr>
        <p:txBody>
          <a:bodyPr>
            <a:noAutofit/>
          </a:bodyPr>
          <a:lstStyle/>
          <a:p>
            <a:pPr marL="109728" indent="0" eaLnBrk="0">
              <a:buNone/>
            </a:pPr>
            <a:r>
              <a:rPr lang="en-US" altLang="zh-CN" sz="2800" dirty="0" smtClean="0"/>
              <a:t>6.</a:t>
            </a:r>
            <a:r>
              <a:rPr lang="zh-CN" altLang="en-US" sz="2800" dirty="0" smtClean="0"/>
              <a:t>子类</a:t>
            </a:r>
            <a:r>
              <a:rPr lang="zh-CN" altLang="zh-CN" sz="2800" dirty="0" smtClean="0"/>
              <a:t>选择器</a:t>
            </a:r>
            <a:endParaRPr lang="zh-CN" altLang="zh-CN" sz="2400" dirty="0"/>
          </a:p>
          <a:p>
            <a:pPr marL="109728" indent="457200" eaLnBrk="0">
              <a:lnSpc>
                <a:spcPct val="120000"/>
              </a:lnSpc>
              <a:buNone/>
            </a:pPr>
            <a:endParaRPr lang="en-US" altLang="zh-CN" sz="2400" dirty="0"/>
          </a:p>
          <a:p>
            <a:pPr marL="109728" indent="457200" eaLnBrk="0">
              <a:lnSpc>
                <a:spcPct val="120000"/>
              </a:lnSpc>
              <a:buNone/>
            </a:pPr>
            <a:endParaRPr lang="en-US" altLang="zh-CN" sz="2400" dirty="0" smtClean="0"/>
          </a:p>
          <a:p>
            <a:pPr marL="109728" indent="0" eaLnBrk="0">
              <a:lnSpc>
                <a:spcPct val="120000"/>
              </a:lnSpc>
              <a:buNone/>
            </a:pPr>
            <a:r>
              <a:rPr lang="en-US" altLang="zh-CN" sz="2400" dirty="0" smtClean="0"/>
              <a:t>CSS </a:t>
            </a:r>
            <a:r>
              <a:rPr lang="zh-CN" altLang="en-US" sz="2400" dirty="0" smtClean="0"/>
              <a:t>部分</a:t>
            </a:r>
            <a:endParaRPr lang="en-US" altLang="zh-CN"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703959"/>
            <a:ext cx="7209755" cy="115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78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2.3 CSS </a:t>
            </a:r>
            <a:r>
              <a:rPr lang="zh-CN" altLang="zh-CN" sz="3200" dirty="0">
                <a:solidFill>
                  <a:schemeClr val="tx1"/>
                </a:solidFill>
                <a:latin typeface="微软雅黑" panose="020B0503020204020204" pitchFamily="34" charset="-122"/>
                <a:ea typeface="微软雅黑" panose="020B0503020204020204" pitchFamily="34" charset="-122"/>
                <a:cs typeface="+mn-ea"/>
              </a:rPr>
              <a:t>选</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择</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4464496"/>
          </a:xfrm>
        </p:spPr>
        <p:txBody>
          <a:bodyPr>
            <a:noAutofit/>
          </a:bodyPr>
          <a:lstStyle/>
          <a:p>
            <a:pPr marL="109728" indent="0" eaLnBrk="0">
              <a:buNone/>
            </a:pPr>
            <a:r>
              <a:rPr lang="en-US" altLang="zh-CN" sz="2800" dirty="0" smtClean="0"/>
              <a:t>7.</a:t>
            </a:r>
            <a:r>
              <a:rPr lang="zh-CN" altLang="en-US" sz="2800" dirty="0"/>
              <a:t>伪类</a:t>
            </a:r>
            <a:r>
              <a:rPr lang="zh-CN" altLang="zh-CN" sz="2800" dirty="0" smtClean="0"/>
              <a:t>选择器</a:t>
            </a:r>
            <a:endParaRPr lang="zh-CN" altLang="zh-CN" sz="2400" dirty="0"/>
          </a:p>
          <a:p>
            <a:pPr marL="109728" indent="457200" eaLnBrk="0">
              <a:lnSpc>
                <a:spcPct val="120000"/>
              </a:lnSpc>
              <a:buNone/>
            </a:pPr>
            <a:r>
              <a:rPr lang="zh-CN" altLang="en-US" sz="2000" dirty="0"/>
              <a:t>伪类选择器和其他选择器有所不同 </a:t>
            </a:r>
            <a:r>
              <a:rPr lang="en-US" altLang="zh-CN" sz="2000" dirty="0"/>
              <a:t>, </a:t>
            </a:r>
            <a:r>
              <a:rPr lang="zh-CN" altLang="en-US" sz="2000" dirty="0"/>
              <a:t>它是通过触发一定的事件来实现效果 </a:t>
            </a:r>
            <a:r>
              <a:rPr lang="en-US" altLang="zh-CN" sz="2000" dirty="0"/>
              <a:t>, </a:t>
            </a:r>
            <a:r>
              <a:rPr lang="zh-CN" altLang="en-US" sz="2000" dirty="0"/>
              <a:t>也就是说 如果不进行任何操作是看不到该选择器的 </a:t>
            </a:r>
            <a:r>
              <a:rPr lang="en-US" altLang="zh-CN" sz="2000" dirty="0"/>
              <a:t>CSS </a:t>
            </a:r>
            <a:r>
              <a:rPr lang="zh-CN" altLang="en-US" sz="2000" dirty="0"/>
              <a:t>样式设置的 。以 </a:t>
            </a:r>
            <a:r>
              <a:rPr lang="en-US" altLang="zh-CN" sz="2000" dirty="0"/>
              <a:t>Google Chrome </a:t>
            </a:r>
            <a:r>
              <a:rPr lang="zh-CN" altLang="en-US" sz="2000" dirty="0"/>
              <a:t>浏览器开发 者工具为</a:t>
            </a:r>
            <a:r>
              <a:rPr lang="zh-CN" altLang="en-US" sz="2000" dirty="0" smtClean="0"/>
              <a:t>例</a:t>
            </a:r>
            <a:r>
              <a:rPr lang="en-US" altLang="zh-CN" sz="2000" dirty="0" smtClean="0"/>
              <a:t>, </a:t>
            </a:r>
            <a:r>
              <a:rPr lang="zh-CN" altLang="en-US" sz="2000" dirty="0"/>
              <a:t>要想看到所设置的伪类选择器样式需</a:t>
            </a:r>
            <a:r>
              <a:rPr lang="zh-CN" altLang="en-US" sz="2000" dirty="0" smtClean="0"/>
              <a:t>通过：单击</a:t>
            </a:r>
            <a:r>
              <a:rPr lang="en-US" altLang="zh-CN" sz="2000" dirty="0" smtClean="0"/>
              <a:t>Element </a:t>
            </a:r>
            <a:r>
              <a:rPr lang="zh-CN" altLang="en-US" sz="2000" dirty="0"/>
              <a:t>选项栏下 </a:t>
            </a:r>
            <a:r>
              <a:rPr lang="en-US" altLang="zh-CN" sz="2000" dirty="0"/>
              <a:t>Style </a:t>
            </a:r>
            <a:r>
              <a:rPr lang="zh-CN" altLang="en-US" sz="2000" dirty="0"/>
              <a:t>选项 栏中的</a:t>
            </a:r>
            <a:r>
              <a:rPr lang="en-US" altLang="zh-CN" sz="2000" dirty="0"/>
              <a:t>:“</a:t>
            </a:r>
            <a:r>
              <a:rPr lang="en-US" altLang="zh-CN" sz="2000" dirty="0" err="1"/>
              <a:t>hov</a:t>
            </a:r>
            <a:r>
              <a:rPr lang="en-US" altLang="zh-CN" sz="2000" dirty="0"/>
              <a:t>”  </a:t>
            </a:r>
            <a:r>
              <a:rPr lang="zh-CN" altLang="en-US" sz="2000" dirty="0"/>
              <a:t>按钮 </a:t>
            </a:r>
            <a:r>
              <a:rPr lang="en-US" altLang="zh-CN" sz="2000" dirty="0"/>
              <a:t>, </a:t>
            </a:r>
            <a:r>
              <a:rPr lang="zh-CN" altLang="en-US" sz="2000" dirty="0"/>
              <a:t>然后勾选需要查看的操作事件进行样式</a:t>
            </a:r>
            <a:r>
              <a:rPr lang="zh-CN" altLang="en-US" sz="2000" dirty="0" smtClean="0"/>
              <a:t>查看。目前</a:t>
            </a:r>
            <a:r>
              <a:rPr lang="zh-CN" altLang="en-US" sz="2000" dirty="0"/>
              <a:t>支持的操作</a:t>
            </a:r>
            <a:r>
              <a:rPr lang="zh-CN" altLang="en-US" sz="2000" dirty="0" smtClean="0"/>
              <a:t>事件有 </a:t>
            </a:r>
            <a:r>
              <a:rPr lang="en-US" altLang="zh-CN" sz="2000" dirty="0" smtClean="0"/>
              <a:t>“</a:t>
            </a:r>
            <a:r>
              <a:rPr lang="en-US" altLang="zh-CN" sz="2000" dirty="0"/>
              <a:t>hover</a:t>
            </a:r>
            <a:r>
              <a:rPr lang="en-US" altLang="zh-CN" sz="2000" dirty="0" smtClean="0"/>
              <a:t>” “</a:t>
            </a:r>
            <a:r>
              <a:rPr lang="en-US" altLang="zh-CN" sz="2000" dirty="0"/>
              <a:t>active</a:t>
            </a:r>
            <a:r>
              <a:rPr lang="en-US" altLang="zh-CN" sz="2000" dirty="0" smtClean="0"/>
              <a:t>”</a:t>
            </a:r>
            <a:r>
              <a:rPr lang="zh-CN" altLang="en-US" sz="2000" dirty="0" smtClean="0"/>
              <a:t>、</a:t>
            </a:r>
            <a:r>
              <a:rPr lang="en-US" altLang="zh-CN" sz="2000" dirty="0" smtClean="0"/>
              <a:t>“</a:t>
            </a:r>
            <a:r>
              <a:rPr lang="en-US" altLang="zh-CN" sz="2000" dirty="0"/>
              <a:t>visited”  </a:t>
            </a:r>
            <a:r>
              <a:rPr lang="zh-CN" altLang="en-US" sz="2000" dirty="0"/>
              <a:t>和“</a:t>
            </a:r>
            <a:r>
              <a:rPr lang="en-US" altLang="zh-CN" sz="2000" dirty="0"/>
              <a:t>focus</a:t>
            </a:r>
            <a:r>
              <a:rPr lang="en-US" altLang="zh-CN" sz="2000" dirty="0" smtClean="0"/>
              <a:t>”</a:t>
            </a:r>
            <a:r>
              <a:rPr lang="zh-CN" altLang="en-US" sz="2000" dirty="0" smtClean="0"/>
              <a:t>：</a:t>
            </a:r>
            <a:endParaRPr lang="en-US" altLang="zh-CN" sz="2000" dirty="0" smtClean="0"/>
          </a:p>
          <a:p>
            <a:pPr marL="109728" indent="457200" eaLnBrk="0">
              <a:lnSpc>
                <a:spcPct val="120000"/>
              </a:lnSpc>
              <a:buNone/>
            </a:pPr>
            <a:r>
              <a:rPr lang="en-US" altLang="zh-CN" sz="2000" dirty="0" smtClean="0"/>
              <a:t>hover </a:t>
            </a:r>
            <a:r>
              <a:rPr lang="en-US" altLang="zh-CN" sz="2000" dirty="0"/>
              <a:t>-&gt;</a:t>
            </a:r>
            <a:r>
              <a:rPr lang="zh-CN" altLang="en-US" sz="2000" dirty="0"/>
              <a:t>鼠标悬浮于该元素上设置的样式</a:t>
            </a:r>
          </a:p>
          <a:p>
            <a:pPr marL="109728" indent="457200" eaLnBrk="0">
              <a:lnSpc>
                <a:spcPct val="120000"/>
              </a:lnSpc>
              <a:buNone/>
            </a:pPr>
            <a:r>
              <a:rPr lang="en-US" altLang="zh-CN" sz="2000" dirty="0" smtClean="0"/>
              <a:t>active </a:t>
            </a:r>
            <a:r>
              <a:rPr lang="en-US" altLang="zh-CN" sz="2000" dirty="0"/>
              <a:t>-&gt;</a:t>
            </a:r>
            <a:r>
              <a:rPr lang="zh-CN" altLang="en-US" sz="2000" dirty="0"/>
              <a:t>鼠标悬点击时该元素上设置的样式</a:t>
            </a:r>
          </a:p>
          <a:p>
            <a:pPr marL="109728" indent="457200" eaLnBrk="0">
              <a:lnSpc>
                <a:spcPct val="120000"/>
              </a:lnSpc>
              <a:buNone/>
            </a:pPr>
            <a:r>
              <a:rPr lang="en-US" altLang="zh-CN" sz="2000" dirty="0" smtClean="0"/>
              <a:t>visited </a:t>
            </a:r>
            <a:r>
              <a:rPr lang="en-US" altLang="zh-CN" sz="2000" dirty="0"/>
              <a:t>-&gt;</a:t>
            </a:r>
            <a:r>
              <a:rPr lang="zh-CN" altLang="en-US" sz="2000" dirty="0"/>
              <a:t>鼠标悬点击后该元素上设置的样式  </a:t>
            </a:r>
            <a:r>
              <a:rPr lang="en-US" altLang="zh-CN" sz="2000" dirty="0"/>
              <a:t>(</a:t>
            </a:r>
            <a:r>
              <a:rPr lang="zh-CN" altLang="en-US" sz="2000" dirty="0"/>
              <a:t>了解</a:t>
            </a:r>
            <a:r>
              <a:rPr lang="en-US" altLang="zh-CN" sz="2000" dirty="0"/>
              <a:t>)</a:t>
            </a:r>
          </a:p>
          <a:p>
            <a:pPr marL="109728" indent="457200" eaLnBrk="0">
              <a:lnSpc>
                <a:spcPct val="120000"/>
              </a:lnSpc>
              <a:buNone/>
            </a:pPr>
            <a:r>
              <a:rPr lang="en-US" altLang="zh-CN" sz="2000" dirty="0" smtClean="0"/>
              <a:t>focus </a:t>
            </a:r>
            <a:r>
              <a:rPr lang="en-US" altLang="zh-CN" sz="2000" dirty="0"/>
              <a:t>-&gt;</a:t>
            </a:r>
            <a:r>
              <a:rPr lang="zh-CN" altLang="en-US" sz="2000" dirty="0"/>
              <a:t>表单元素获得焦点后设置的样式</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 Box 1"/>
          <p:cNvSpPr txBox="1">
            <a:spLocks noChangeArrowheads="1"/>
          </p:cNvSpPr>
          <p:nvPr/>
        </p:nvSpPr>
        <p:spPr bwMode="auto">
          <a:xfrm>
            <a:off x="1691680" y="5753980"/>
            <a:ext cx="4608512" cy="936104"/>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360000" marR="0" lvl="0" indent="0" algn="l"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pitchFamily="34" charset="0"/>
                <a:ea typeface="Courier New" pitchFamily="49" charset="0"/>
                <a:cs typeface="宋体" pitchFamily="2" charset="-122"/>
              </a:rPr>
              <a:t>a { text-decoration: none; }</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36000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pitchFamily="34" charset="0"/>
                <a:ea typeface="Courier New" pitchFamily="49" charset="0"/>
                <a:cs typeface="宋体" pitchFamily="2" charset="-122"/>
              </a:rPr>
              <a:t>a:hover { text-decoration: underline;}</a:t>
            </a:r>
            <a:endParaRPr kumimoji="0" lang="en-US"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193701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395536" y="476672"/>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latin typeface="微软雅黑" panose="020B0503020204020204" pitchFamily="34" charset="-122"/>
                <a:ea typeface="微软雅黑" panose="020B0503020204020204" pitchFamily="34" charset="-122"/>
                <a:cs typeface="+mn-ea"/>
                <a:sym typeface="+mn-lt"/>
              </a:rPr>
              <a:t>学习</a:t>
            </a:r>
            <a:r>
              <a:rPr lang="zh-CN" altLang="en-US" b="1" dirty="0" smtClean="0">
                <a:latin typeface="微软雅黑" panose="020B0503020204020204" pitchFamily="34" charset="-122"/>
                <a:ea typeface="微软雅黑" panose="020B0503020204020204" pitchFamily="34" charset="-122"/>
                <a:cs typeface="+mn-ea"/>
                <a:sym typeface="+mn-lt"/>
              </a:rPr>
              <a:t>目标</a:t>
            </a:r>
            <a:endParaRPr lang="en-GB" altLang="zh-CN" dirty="0">
              <a:latin typeface="微软雅黑" panose="020B0503020204020204" pitchFamily="34" charset="-122"/>
              <a:ea typeface="微软雅黑" panose="020B0503020204020204" pitchFamily="34" charset="-122"/>
              <a:cs typeface="+mn-ea"/>
              <a:sym typeface="+mn-lt"/>
            </a:endParaRPr>
          </a:p>
        </p:txBody>
      </p:sp>
      <p:sp>
        <p:nvSpPr>
          <p:cNvPr id="3" name="AutoShape 2" descr="https://img1.maka.im/user/4284850/17f67e376b1976d6a78fd2c38443f79b.jpeg"/>
          <p:cNvSpPr>
            <a:spLocks noChangeAspect="1" noChangeArrowheads="1"/>
          </p:cNvSpPr>
          <p:nvPr/>
        </p:nvSpPr>
        <p:spPr bwMode="auto">
          <a:xfrm>
            <a:off x="155575" y="-1257300"/>
            <a:ext cx="3495675" cy="26193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4" name="图示 3"/>
          <p:cNvGraphicFramePr/>
          <p:nvPr>
            <p:extLst>
              <p:ext uri="{D42A27DB-BD31-4B8C-83A1-F6EECF244321}">
                <p14:modId xmlns:p14="http://schemas.microsoft.com/office/powerpoint/2010/main" val="3002836501"/>
              </p:ext>
            </p:extLst>
          </p:nvPr>
        </p:nvGraphicFramePr>
        <p:xfrm>
          <a:off x="1043608" y="1139204"/>
          <a:ext cx="7224464" cy="5386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1357426" y="1628800"/>
            <a:ext cx="62228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rPr>
              <a:t>1</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endParaRPr>
          </a:p>
        </p:txBody>
      </p:sp>
      <p:sp>
        <p:nvSpPr>
          <p:cNvPr id="6" name="矩形 5"/>
          <p:cNvSpPr/>
          <p:nvPr/>
        </p:nvSpPr>
        <p:spPr>
          <a:xfrm>
            <a:off x="1814641" y="2806476"/>
            <a:ext cx="62228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rPr>
              <a:t>2</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endParaRPr>
          </a:p>
        </p:txBody>
      </p:sp>
      <p:sp>
        <p:nvSpPr>
          <p:cNvPr id="7" name="矩形 6"/>
          <p:cNvSpPr/>
          <p:nvPr/>
        </p:nvSpPr>
        <p:spPr>
          <a:xfrm>
            <a:off x="1814641" y="3967112"/>
            <a:ext cx="62228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rPr>
              <a:t>3</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endParaRPr>
          </a:p>
        </p:txBody>
      </p:sp>
      <p:sp>
        <p:nvSpPr>
          <p:cNvPr id="8" name="矩形 7"/>
          <p:cNvSpPr/>
          <p:nvPr/>
        </p:nvSpPr>
        <p:spPr>
          <a:xfrm>
            <a:off x="1305053" y="5301208"/>
            <a:ext cx="62228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rPr>
              <a:t>4</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1418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2.3 CSS </a:t>
            </a:r>
            <a:r>
              <a:rPr lang="zh-CN" altLang="zh-CN" sz="3200" dirty="0">
                <a:solidFill>
                  <a:schemeClr val="tx1"/>
                </a:solidFill>
                <a:latin typeface="微软雅黑" panose="020B0503020204020204" pitchFamily="34" charset="-122"/>
                <a:ea typeface="微软雅黑" panose="020B0503020204020204" pitchFamily="34" charset="-122"/>
                <a:cs typeface="+mn-ea"/>
              </a:rPr>
              <a:t>选</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择</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1368152"/>
          </a:xfrm>
        </p:spPr>
        <p:txBody>
          <a:bodyPr>
            <a:noAutofit/>
          </a:bodyPr>
          <a:lstStyle/>
          <a:p>
            <a:pPr marL="109728" indent="0" eaLnBrk="0">
              <a:buNone/>
            </a:pPr>
            <a:r>
              <a:rPr lang="en-US" altLang="zh-CN" sz="2800" dirty="0" smtClean="0"/>
              <a:t>8.</a:t>
            </a:r>
            <a:r>
              <a:rPr lang="zh-CN" altLang="en-US" sz="2800" dirty="0" smtClean="0"/>
              <a:t>群组</a:t>
            </a:r>
            <a:r>
              <a:rPr lang="zh-CN" altLang="zh-CN" sz="2800" dirty="0" smtClean="0"/>
              <a:t>选择器</a:t>
            </a:r>
            <a:endParaRPr lang="zh-CN" altLang="zh-CN" sz="2400" dirty="0"/>
          </a:p>
          <a:p>
            <a:pPr marL="109728" indent="457200" eaLnBrk="0">
              <a:lnSpc>
                <a:spcPct val="120000"/>
              </a:lnSpc>
              <a:buNone/>
            </a:pPr>
            <a:r>
              <a:rPr lang="zh-CN" altLang="en-US" sz="2000" dirty="0"/>
              <a:t>群组选择器的使用范畴</a:t>
            </a:r>
            <a:r>
              <a:rPr lang="zh-CN" altLang="en-US" sz="2000" dirty="0" smtClean="0"/>
              <a:t>是</a:t>
            </a:r>
            <a:r>
              <a:rPr lang="en-US" altLang="zh-CN" sz="2000" dirty="0" smtClean="0"/>
              <a:t>, </a:t>
            </a:r>
            <a:r>
              <a:rPr lang="zh-CN" altLang="en-US" sz="2000" dirty="0"/>
              <a:t>多个选择器使用同一个样式或者同一组样式 。这在</a:t>
            </a:r>
            <a:r>
              <a:rPr lang="zh-CN" altLang="en-US" sz="2000" dirty="0" smtClean="0"/>
              <a:t>做</a:t>
            </a:r>
            <a:r>
              <a:rPr lang="en-US" altLang="zh-CN" sz="2000" dirty="0" smtClean="0"/>
              <a:t>CSS </a:t>
            </a:r>
            <a:r>
              <a:rPr lang="zh-CN" altLang="en-US" sz="2000" dirty="0"/>
              <a:t>样式</a:t>
            </a:r>
            <a:r>
              <a:rPr lang="zh-CN" altLang="en-US" sz="2000" dirty="0" smtClean="0"/>
              <a:t>初始化</a:t>
            </a:r>
            <a:r>
              <a:rPr lang="en-US" altLang="zh-CN" sz="2000" dirty="0" smtClean="0"/>
              <a:t>, CSS</a:t>
            </a:r>
            <a:r>
              <a:rPr lang="zh-CN" altLang="en-US" sz="2000" dirty="0" smtClean="0"/>
              <a:t>框架</a:t>
            </a:r>
            <a:r>
              <a:rPr lang="zh-CN" altLang="en-US" sz="2000" dirty="0"/>
              <a:t>设计以及</a:t>
            </a:r>
            <a:r>
              <a:rPr lang="zh-CN" altLang="en-US" sz="2000" dirty="0" smtClean="0"/>
              <a:t>后期</a:t>
            </a:r>
            <a:r>
              <a:rPr lang="en-US" altLang="zh-CN" sz="2000" dirty="0" smtClean="0"/>
              <a:t>CSS</a:t>
            </a:r>
            <a:r>
              <a:rPr lang="zh-CN" altLang="en-US" sz="2000" dirty="0" smtClean="0"/>
              <a:t>代码优化</a:t>
            </a:r>
            <a:r>
              <a:rPr lang="zh-CN" altLang="en-US" sz="2000" dirty="0"/>
              <a:t>时会经常使用。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08920"/>
            <a:ext cx="544573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301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2.3 CSS </a:t>
            </a:r>
            <a:r>
              <a:rPr lang="zh-CN" altLang="zh-CN" sz="3200" dirty="0">
                <a:solidFill>
                  <a:schemeClr val="tx1"/>
                </a:solidFill>
                <a:latin typeface="微软雅黑" panose="020B0503020204020204" pitchFamily="34" charset="-122"/>
                <a:ea typeface="微软雅黑" panose="020B0503020204020204" pitchFamily="34" charset="-122"/>
                <a:cs typeface="+mn-ea"/>
              </a:rPr>
              <a:t>选</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择</a:t>
            </a:r>
            <a:r>
              <a:rPr lang="en-US" altLang="zh-CN" sz="3200" dirty="0">
                <a:solidFill>
                  <a:schemeClr val="tx1"/>
                </a:solidFill>
                <a:latin typeface="微软雅黑" panose="020B0503020204020204" pitchFamily="34" charset="-122"/>
                <a:ea typeface="微软雅黑" panose="020B0503020204020204" pitchFamily="34" charset="-122"/>
                <a:cs typeface="+mn-ea"/>
              </a:rPr>
              <a:t> </a:t>
            </a:r>
            <a:r>
              <a:rPr lang="zh-CN" altLang="zh-CN" sz="3200" dirty="0">
                <a:solidFill>
                  <a:schemeClr val="tx1"/>
                </a:solidFill>
                <a:latin typeface="微软雅黑" panose="020B0503020204020204" pitchFamily="34" charset="-122"/>
                <a:ea typeface="微软雅黑" panose="020B0503020204020204" pitchFamily="34" charset="-122"/>
                <a:cs typeface="+mn-ea"/>
              </a:rPr>
              <a:t>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95536" y="1700808"/>
            <a:ext cx="8640960" cy="3024336"/>
          </a:xfrm>
        </p:spPr>
        <p:txBody>
          <a:bodyPr>
            <a:noAutofit/>
          </a:bodyPr>
          <a:lstStyle/>
          <a:p>
            <a:pPr marL="109728" indent="0" eaLnBrk="0">
              <a:buNone/>
            </a:pPr>
            <a:r>
              <a:rPr lang="en-US" altLang="zh-CN" sz="2800" dirty="0" smtClean="0"/>
              <a:t>9.</a:t>
            </a:r>
            <a:r>
              <a:rPr lang="zh-CN" altLang="en-US" sz="2800" dirty="0" smtClean="0"/>
              <a:t>同级</a:t>
            </a:r>
            <a:r>
              <a:rPr lang="zh-CN" altLang="zh-CN" sz="2800" dirty="0" smtClean="0"/>
              <a:t>选择器</a:t>
            </a:r>
            <a:endParaRPr lang="en-US" altLang="zh-CN" sz="2800" dirty="0" smtClean="0"/>
          </a:p>
          <a:p>
            <a:pPr marL="109728" indent="0" eaLnBrk="0">
              <a:buNone/>
            </a:pPr>
            <a:endParaRPr lang="zh-CN" altLang="zh-CN" sz="2400" dirty="0"/>
          </a:p>
          <a:p>
            <a:pPr marL="109728" indent="457200" eaLnBrk="0">
              <a:lnSpc>
                <a:spcPct val="120000"/>
              </a:lnSpc>
              <a:buNone/>
            </a:pPr>
            <a:r>
              <a:rPr lang="zh-CN" altLang="en-US" sz="2000" dirty="0"/>
              <a:t>该选择器能选定当前选择器同级的其他指定选择</a:t>
            </a:r>
            <a:r>
              <a:rPr lang="zh-CN" altLang="en-US" sz="2000" dirty="0" smtClean="0"/>
              <a:t>器</a:t>
            </a:r>
            <a:r>
              <a:rPr lang="en-US" altLang="zh-CN" sz="2000" dirty="0" smtClean="0"/>
              <a:t>,</a:t>
            </a:r>
            <a:r>
              <a:rPr lang="zh-CN" altLang="en-US" sz="2000" dirty="0" smtClean="0"/>
              <a:t>平时</a:t>
            </a:r>
            <a:r>
              <a:rPr lang="zh-CN" altLang="en-US" sz="2000" dirty="0"/>
              <a:t>虽使用的不多 </a:t>
            </a:r>
            <a:r>
              <a:rPr lang="en-US" altLang="zh-CN" sz="2000" dirty="0"/>
              <a:t>, </a:t>
            </a:r>
            <a:r>
              <a:rPr lang="zh-CN" altLang="en-US" sz="2000" dirty="0"/>
              <a:t>但配合伪类</a:t>
            </a:r>
            <a:r>
              <a:rPr lang="zh-CN" altLang="en-US" sz="2000" dirty="0" smtClean="0"/>
              <a:t>选择器</a:t>
            </a:r>
            <a:r>
              <a:rPr lang="zh-CN" altLang="en-US" sz="2000" dirty="0"/>
              <a:t>经常可以做出一些</a:t>
            </a:r>
            <a:r>
              <a:rPr lang="zh-CN" altLang="en-US" sz="2000" dirty="0" smtClean="0"/>
              <a:t>很有“新意” 的效果</a:t>
            </a:r>
            <a:r>
              <a:rPr lang="en-US" altLang="zh-CN" sz="2000" dirty="0" smtClean="0"/>
              <a:t>,</a:t>
            </a:r>
            <a:r>
              <a:rPr lang="zh-CN" altLang="en-US" sz="2000" dirty="0" smtClean="0"/>
              <a:t>也</a:t>
            </a:r>
            <a:r>
              <a:rPr lang="zh-CN" altLang="en-US" sz="2000" dirty="0"/>
              <a:t>能减少对 </a:t>
            </a:r>
            <a:r>
              <a:rPr lang="en-US" altLang="zh-CN" sz="2000" dirty="0" smtClean="0"/>
              <a:t>JavaScript</a:t>
            </a:r>
            <a:r>
              <a:rPr lang="zh-CN" altLang="en-US" sz="2000" dirty="0" smtClean="0"/>
              <a:t>的依赖。同级</a:t>
            </a:r>
            <a:r>
              <a:rPr lang="zh-CN" altLang="en-US" sz="2000" dirty="0"/>
              <a:t>元素有</a:t>
            </a:r>
            <a:r>
              <a:rPr lang="zh-CN" altLang="en-US" sz="2000" dirty="0" smtClean="0"/>
              <a:t>两种：</a:t>
            </a:r>
            <a:endParaRPr lang="en-US" altLang="zh-CN" sz="2000" dirty="0"/>
          </a:p>
          <a:p>
            <a:pPr marL="109728" indent="457200" eaLnBrk="0">
              <a:lnSpc>
                <a:spcPct val="120000"/>
              </a:lnSpc>
              <a:buNone/>
            </a:pPr>
            <a:r>
              <a:rPr lang="en-US" altLang="zh-CN" sz="2000" dirty="0"/>
              <a:t>+ : </a:t>
            </a:r>
            <a:r>
              <a:rPr lang="zh-CN" altLang="en-US" sz="2000" dirty="0"/>
              <a:t>选择该选择器相邻的下一个选择器。</a:t>
            </a:r>
          </a:p>
          <a:p>
            <a:pPr marL="109728" indent="457200" eaLnBrk="0">
              <a:lnSpc>
                <a:spcPct val="120000"/>
              </a:lnSpc>
              <a:buNone/>
            </a:pPr>
            <a:r>
              <a:rPr lang="en-US" altLang="zh-CN" sz="2000" dirty="0"/>
              <a:t>~ : </a:t>
            </a:r>
            <a:r>
              <a:rPr lang="zh-CN" altLang="en-US" sz="2000" dirty="0"/>
              <a:t>选择该选择器后的所有同级选择器。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31159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2.4 WEB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前 端 布 局 的 基 本 美 化</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772816"/>
            <a:ext cx="8136904" cy="3600400"/>
          </a:xfrm>
        </p:spPr>
        <p:txBody>
          <a:bodyPr>
            <a:noAutofit/>
          </a:bodyPr>
          <a:lstStyle/>
          <a:p>
            <a:pPr marL="0" indent="457200" eaLnBrk="0">
              <a:lnSpc>
                <a:spcPct val="150000"/>
              </a:lnSpc>
              <a:buClr>
                <a:schemeClr val="bg2">
                  <a:lumMod val="50000"/>
                </a:schemeClr>
              </a:buClr>
              <a:buNone/>
            </a:pPr>
            <a:r>
              <a:rPr lang="zh-CN" altLang="en-US" sz="2400" dirty="0"/>
              <a:t>文本在 </a:t>
            </a:r>
            <a:r>
              <a:rPr lang="en-US" altLang="zh-CN" sz="2400" dirty="0"/>
              <a:t>HTML </a:t>
            </a:r>
            <a:r>
              <a:rPr lang="zh-CN" altLang="en-US" sz="2400" dirty="0"/>
              <a:t>页面中是最基本的表现形式 </a:t>
            </a:r>
            <a:r>
              <a:rPr lang="en-US" altLang="zh-CN" sz="2400" dirty="0"/>
              <a:t>, </a:t>
            </a:r>
            <a:r>
              <a:rPr lang="zh-CN" altLang="en-US" sz="2400" dirty="0"/>
              <a:t>通过文本能最有效而详细的说明网页中的 内容 。但若不对页面中的文本做任何处理 </a:t>
            </a:r>
            <a:r>
              <a:rPr lang="en-US" altLang="zh-CN" sz="2400" dirty="0"/>
              <a:t>, </a:t>
            </a:r>
            <a:r>
              <a:rPr lang="zh-CN" altLang="en-US" sz="2400" dirty="0"/>
              <a:t>那会给用户浏览带来一些不好的体验 。如果通 过 </a:t>
            </a:r>
            <a:r>
              <a:rPr lang="en-US" altLang="zh-CN" sz="2400" dirty="0"/>
              <a:t>CSS </a:t>
            </a:r>
            <a:r>
              <a:rPr lang="zh-CN" altLang="en-US" sz="2400" dirty="0"/>
              <a:t>对文本进行设置后 </a:t>
            </a:r>
            <a:r>
              <a:rPr lang="en-US" altLang="zh-CN" sz="2400" dirty="0"/>
              <a:t>, </a:t>
            </a:r>
            <a:r>
              <a:rPr lang="zh-CN" altLang="en-US" sz="2400" dirty="0"/>
              <a:t>不仅让用户浏览体验更佳的好 </a:t>
            </a:r>
            <a:r>
              <a:rPr lang="en-US" altLang="zh-CN" sz="2400" dirty="0"/>
              <a:t>, </a:t>
            </a:r>
            <a:r>
              <a:rPr lang="zh-CN" altLang="en-US" sz="2400" dirty="0"/>
              <a:t>也会让页面的美观程度提升一 个高度。</a:t>
            </a:r>
            <a:endParaRPr lang="en-US" altLang="zh-CN"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78585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2.4.1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本</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与</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字</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551723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a:t>文本</a:t>
            </a:r>
            <a:r>
              <a:rPr lang="zh-CN" altLang="en-US" sz="2800" b="1" dirty="0" smtClean="0"/>
              <a:t>设置</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1</a:t>
            </a:r>
            <a:r>
              <a:rPr lang="en-US" altLang="zh-CN" sz="2400" dirty="0"/>
              <a:t>.  </a:t>
            </a:r>
            <a:r>
              <a:rPr lang="zh-CN" altLang="zh-CN" sz="2400" dirty="0"/>
              <a:t>文本对齐</a:t>
            </a:r>
            <a:r>
              <a:rPr lang="zh-CN" altLang="zh-CN" sz="2400" dirty="0" smtClean="0"/>
              <a:t>方式</a:t>
            </a:r>
            <a:endParaRPr lang="en-US" altLang="zh-CN" sz="2400" dirty="0" smtClean="0"/>
          </a:p>
          <a:p>
            <a:pPr marL="109728" indent="457200" eaLnBrk="0">
              <a:lnSpc>
                <a:spcPct val="110000"/>
              </a:lnSpc>
              <a:buClr>
                <a:schemeClr val="bg2">
                  <a:lumMod val="50000"/>
                </a:schemeClr>
              </a:buClr>
              <a:buNone/>
            </a:pPr>
            <a:r>
              <a:rPr lang="en-US" altLang="zh-CN" sz="2400" dirty="0" smtClean="0"/>
              <a:t>text-align</a:t>
            </a:r>
            <a:r>
              <a:rPr lang="zh-CN" altLang="en-US" sz="2400" dirty="0" smtClean="0"/>
              <a:t>属性</a:t>
            </a:r>
            <a:r>
              <a:rPr lang="zh-CN" altLang="en-US" sz="2400" dirty="0"/>
              <a:t>用于控制</a:t>
            </a:r>
            <a:r>
              <a:rPr lang="zh-CN" altLang="en-US" sz="2400" dirty="0" smtClean="0"/>
              <a:t>“行</a:t>
            </a:r>
            <a:r>
              <a:rPr lang="zh-CN" altLang="en-US" sz="2400" dirty="0"/>
              <a:t>内块</a:t>
            </a:r>
            <a:r>
              <a:rPr lang="zh-CN" altLang="en-US" sz="2400" dirty="0" smtClean="0"/>
              <a:t>元素”、“块元素”或“行内元素”</a:t>
            </a:r>
            <a:r>
              <a:rPr lang="en-US" altLang="zh-CN" sz="2400" dirty="0" smtClean="0"/>
              <a:t>( </a:t>
            </a:r>
            <a:r>
              <a:rPr lang="zh-CN" altLang="en-US" sz="2400" dirty="0"/>
              <a:t>文本元素</a:t>
            </a:r>
            <a:r>
              <a:rPr lang="en-US" altLang="zh-CN" sz="2400" dirty="0" smtClean="0"/>
              <a:t>)</a:t>
            </a:r>
            <a:r>
              <a:rPr lang="zh-CN" altLang="en-US" sz="2400" dirty="0" smtClean="0"/>
              <a:t>的</a:t>
            </a:r>
            <a:r>
              <a:rPr lang="zh-CN" altLang="en-US" sz="2400" dirty="0"/>
              <a:t>居 中</a:t>
            </a:r>
            <a:r>
              <a:rPr lang="zh-CN" altLang="en-US" sz="2400" dirty="0" smtClean="0"/>
              <a:t>方式</a:t>
            </a:r>
            <a:r>
              <a:rPr lang="en-US" altLang="zh-CN" sz="2400" dirty="0" smtClean="0"/>
              <a:t>,</a:t>
            </a:r>
            <a:r>
              <a:rPr lang="zh-CN" altLang="en-US" sz="2400" dirty="0" smtClean="0"/>
              <a:t>包含</a:t>
            </a:r>
            <a:r>
              <a:rPr lang="zh-CN" altLang="en-US" sz="2400" dirty="0"/>
              <a:t>三个</a:t>
            </a:r>
            <a:r>
              <a:rPr lang="zh-CN" altLang="en-US" sz="2400" dirty="0" smtClean="0"/>
              <a:t>值：</a:t>
            </a:r>
            <a:endParaRPr lang="en-US" altLang="zh-CN" sz="2400" dirty="0" smtClean="0"/>
          </a:p>
          <a:p>
            <a:pPr marL="109728" indent="457200" eaLnBrk="0">
              <a:lnSpc>
                <a:spcPct val="110000"/>
              </a:lnSpc>
              <a:buClr>
                <a:schemeClr val="bg2">
                  <a:lumMod val="50000"/>
                </a:schemeClr>
              </a:buClr>
              <a:buNone/>
            </a:pPr>
            <a:r>
              <a:rPr lang="en-US" altLang="zh-CN" sz="2400" dirty="0" smtClean="0"/>
              <a:t>left</a:t>
            </a:r>
            <a:r>
              <a:rPr lang="zh-CN" altLang="en-US" sz="2400" dirty="0" smtClean="0"/>
              <a:t>：局</a:t>
            </a:r>
            <a:r>
              <a:rPr lang="zh-CN" altLang="en-US" sz="2400" dirty="0"/>
              <a:t>左对齐 </a:t>
            </a:r>
            <a:r>
              <a:rPr lang="en-US" altLang="zh-CN" sz="2400" dirty="0" smtClean="0"/>
              <a:t>( </a:t>
            </a:r>
            <a:r>
              <a:rPr lang="zh-CN" altLang="en-US" sz="2400" dirty="0"/>
              <a:t>默认</a:t>
            </a:r>
            <a:r>
              <a:rPr lang="en-US" altLang="zh-CN" sz="2400" dirty="0" smtClean="0"/>
              <a:t>)</a:t>
            </a:r>
          </a:p>
          <a:p>
            <a:pPr marL="109728" indent="457200" eaLnBrk="0">
              <a:buNone/>
            </a:pPr>
            <a:r>
              <a:rPr lang="en-US" altLang="zh-CN" sz="2400" dirty="0"/>
              <a:t>right </a:t>
            </a:r>
            <a:r>
              <a:rPr lang="zh-CN" altLang="en-US" sz="2400" dirty="0" smtClean="0"/>
              <a:t>：</a:t>
            </a:r>
            <a:r>
              <a:rPr lang="zh-CN" altLang="zh-CN" sz="2400" dirty="0" smtClean="0"/>
              <a:t>居</a:t>
            </a:r>
            <a:r>
              <a:rPr lang="zh-CN" altLang="zh-CN" sz="2400" dirty="0"/>
              <a:t>右对齐</a:t>
            </a:r>
          </a:p>
          <a:p>
            <a:pPr marL="109728" indent="457200" eaLnBrk="0">
              <a:buNone/>
            </a:pPr>
            <a:r>
              <a:rPr lang="en-US" altLang="zh-CN" sz="2400" dirty="0" smtClean="0"/>
              <a:t>center</a:t>
            </a:r>
            <a:r>
              <a:rPr lang="zh-CN" altLang="en-US" sz="2400" dirty="0" smtClean="0"/>
              <a:t>：</a:t>
            </a:r>
            <a:r>
              <a:rPr lang="zh-CN" altLang="zh-CN" sz="2400" dirty="0" smtClean="0"/>
              <a:t>居中</a:t>
            </a:r>
            <a:r>
              <a:rPr lang="zh-CN" altLang="zh-CN" sz="2400" dirty="0"/>
              <a:t>对齐</a:t>
            </a:r>
          </a:p>
          <a:p>
            <a:pPr marL="109728" indent="457200" eaLnBrk="0">
              <a:buNone/>
            </a:pPr>
            <a:r>
              <a:rPr lang="en-US" altLang="zh-CN" sz="2400" dirty="0" smtClean="0"/>
              <a:t>justify</a:t>
            </a:r>
            <a:r>
              <a:rPr lang="zh-CN" altLang="en-US" sz="2400" dirty="0" smtClean="0"/>
              <a:t>：</a:t>
            </a:r>
            <a:r>
              <a:rPr lang="zh-CN" altLang="zh-CN" sz="2400" dirty="0" smtClean="0"/>
              <a:t>两端对齐</a:t>
            </a:r>
            <a:endParaRPr lang="en-US" altLang="zh-CN" sz="2400" dirty="0"/>
          </a:p>
          <a:p>
            <a:pPr marL="109728" indent="0" eaLnBrk="0">
              <a:spcBef>
                <a:spcPts val="1000"/>
              </a:spcBef>
              <a:buNone/>
            </a:pPr>
            <a:r>
              <a:rPr lang="en-US" altLang="zh-CN" sz="2400" dirty="0"/>
              <a:t>2. </a:t>
            </a:r>
            <a:r>
              <a:rPr lang="zh-CN" altLang="zh-CN" sz="2400" dirty="0"/>
              <a:t>段落首行缩进</a:t>
            </a:r>
          </a:p>
          <a:p>
            <a:pPr marL="109728" indent="457200" eaLnBrk="0">
              <a:buNone/>
            </a:pPr>
            <a:r>
              <a:rPr lang="en-US" altLang="zh-CN" sz="2400" dirty="0"/>
              <a:t>text-indent </a:t>
            </a:r>
            <a:r>
              <a:rPr lang="zh-CN" altLang="zh-CN" sz="2400" dirty="0"/>
              <a:t>属性是用于设置每个段落首行缩进数量值的属性</a:t>
            </a:r>
            <a:r>
              <a:rPr lang="en-US" altLang="zh-CN" sz="2400" dirty="0"/>
              <a:t> ,  CSS </a:t>
            </a:r>
            <a:r>
              <a:rPr lang="zh-CN" altLang="zh-CN" sz="2400" dirty="0"/>
              <a:t>字体大小</a:t>
            </a:r>
            <a:r>
              <a:rPr lang="en-US" altLang="zh-CN" sz="2400" dirty="0"/>
              <a:t>  ( font - size )  </a:t>
            </a:r>
            <a:r>
              <a:rPr lang="zh-CN" altLang="zh-CN" sz="2400" dirty="0"/>
              <a:t>可以设置的数值和单位在该属性的值中都可以使用</a:t>
            </a:r>
            <a:r>
              <a:rPr lang="en-US" altLang="zh-CN" sz="2400" dirty="0"/>
              <a:t>  ( </a:t>
            </a:r>
            <a:r>
              <a:rPr lang="zh-CN" altLang="zh-CN" sz="2400" dirty="0"/>
              <a:t>除了百分比</a:t>
            </a:r>
            <a:r>
              <a:rPr lang="en-US" altLang="zh-CN" sz="2400" dirty="0"/>
              <a:t>) </a:t>
            </a:r>
            <a:r>
              <a:rPr lang="zh-CN" altLang="zh-CN" sz="2400" dirty="0" smtClean="0"/>
              <a:t>。</a:t>
            </a:r>
            <a:endParaRPr lang="zh-CN" altLang="zh-CN" sz="2400" dirty="0"/>
          </a:p>
          <a:p>
            <a:pPr marL="109728" indent="457200" eaLnBrk="0">
              <a:buNone/>
            </a:pPr>
            <a:endParaRPr lang="zh-CN" altLang="zh-CN" sz="2400" dirty="0"/>
          </a:p>
          <a:p>
            <a:pPr marL="109728" indent="457200" eaLnBrk="0">
              <a:lnSpc>
                <a:spcPct val="110000"/>
              </a:lnSpc>
              <a:buClr>
                <a:schemeClr val="bg2">
                  <a:lumMod val="50000"/>
                </a:schemeClr>
              </a:buClr>
              <a:buNone/>
            </a:pP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14024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2.4.1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本</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与</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字</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551723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a:t>文本</a:t>
            </a:r>
            <a:r>
              <a:rPr lang="zh-CN" altLang="en-US" sz="2800" b="1" dirty="0" smtClean="0"/>
              <a:t>设置</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3.</a:t>
            </a:r>
            <a:r>
              <a:rPr lang="zh-CN" altLang="en-US" sz="2400" dirty="0"/>
              <a:t>文本装饰</a:t>
            </a:r>
            <a:r>
              <a:rPr lang="zh-CN" altLang="en-US" sz="2400" dirty="0" smtClean="0"/>
              <a:t>线</a:t>
            </a:r>
            <a:endParaRPr lang="en-US" altLang="zh-CN" sz="2400" dirty="0" smtClean="0"/>
          </a:p>
          <a:p>
            <a:pPr marL="109728" indent="457200" eaLnBrk="0">
              <a:lnSpc>
                <a:spcPct val="110000"/>
              </a:lnSpc>
              <a:buClr>
                <a:schemeClr val="bg2">
                  <a:lumMod val="50000"/>
                </a:schemeClr>
              </a:buClr>
              <a:buNone/>
            </a:pPr>
            <a:r>
              <a:rPr lang="en-US" altLang="zh-CN" sz="2400" dirty="0" smtClean="0"/>
              <a:t>text-decoration</a:t>
            </a:r>
            <a:r>
              <a:rPr lang="zh-CN" altLang="en-US" sz="2400" dirty="0" smtClean="0"/>
              <a:t>属性</a:t>
            </a:r>
            <a:r>
              <a:rPr lang="zh-CN" altLang="en-US" sz="2400" dirty="0"/>
              <a:t>是为文本上添加一根装饰</a:t>
            </a:r>
            <a:r>
              <a:rPr lang="zh-CN" altLang="en-US" sz="2400" dirty="0" smtClean="0"/>
              <a:t>线</a:t>
            </a:r>
            <a:r>
              <a:rPr lang="en-US" altLang="zh-CN" sz="2400" dirty="0" smtClean="0"/>
              <a:t>,</a:t>
            </a:r>
            <a:r>
              <a:rPr lang="zh-CN" altLang="en-US" sz="2400" dirty="0" smtClean="0"/>
              <a:t>带</a:t>
            </a:r>
            <a:r>
              <a:rPr lang="zh-CN" altLang="en-US" sz="2400" dirty="0"/>
              <a:t>“ </a:t>
            </a:r>
            <a:r>
              <a:rPr lang="en-US" altLang="zh-CN" sz="2400" dirty="0" err="1" smtClean="0"/>
              <a:t>href</a:t>
            </a:r>
            <a:r>
              <a:rPr lang="zh-CN" altLang="en-US" sz="2400" dirty="0" smtClean="0"/>
              <a:t>”属性</a:t>
            </a:r>
            <a:r>
              <a:rPr lang="zh-CN" altLang="en-US" sz="2400" dirty="0"/>
              <a:t>的</a:t>
            </a:r>
            <a:r>
              <a:rPr lang="en-US" altLang="zh-CN" sz="2400" dirty="0"/>
              <a:t>&lt;a&gt;</a:t>
            </a:r>
            <a:r>
              <a:rPr lang="zh-CN" altLang="en-US" sz="2400" dirty="0"/>
              <a:t>标签默认会</a:t>
            </a:r>
            <a:r>
              <a:rPr lang="zh-CN" altLang="en-US" sz="2400" dirty="0" smtClean="0"/>
              <a:t>带有</a:t>
            </a:r>
            <a:r>
              <a:rPr lang="zh-CN" altLang="en-US" sz="2400" dirty="0"/>
              <a:t>一根</a:t>
            </a:r>
            <a:r>
              <a:rPr lang="zh-CN" altLang="en-US" sz="2400" dirty="0" smtClean="0"/>
              <a:t>下划线</a:t>
            </a:r>
            <a:r>
              <a:rPr lang="en-US" altLang="zh-CN" sz="2400" dirty="0" smtClean="0"/>
              <a:t>,</a:t>
            </a:r>
            <a:r>
              <a:rPr lang="zh-CN" altLang="en-US" sz="2400" dirty="0" smtClean="0"/>
              <a:t>就是</a:t>
            </a:r>
            <a:r>
              <a:rPr lang="zh-CN" altLang="en-US" sz="2400" dirty="0"/>
              <a:t>由该属性</a:t>
            </a:r>
            <a:r>
              <a:rPr lang="zh-CN" altLang="en-US" sz="2400" dirty="0" smtClean="0"/>
              <a:t>的值“ </a:t>
            </a:r>
            <a:r>
              <a:rPr lang="en-US" altLang="zh-CN" sz="2400" dirty="0" smtClean="0"/>
              <a:t>underline</a:t>
            </a:r>
            <a:r>
              <a:rPr lang="zh-CN" altLang="en-US" sz="2400" dirty="0"/>
              <a:t>”</a:t>
            </a:r>
            <a:r>
              <a:rPr lang="zh-CN" altLang="en-US" sz="2400" dirty="0" smtClean="0"/>
              <a:t>设置的。“</a:t>
            </a:r>
            <a:r>
              <a:rPr lang="en-US" altLang="zh-CN" sz="2400" dirty="0" smtClean="0"/>
              <a:t>text-decoration”  </a:t>
            </a:r>
            <a:r>
              <a:rPr lang="zh-CN" altLang="en-US" sz="2400" dirty="0"/>
              <a:t>属性有以下</a:t>
            </a:r>
            <a:r>
              <a:rPr lang="zh-CN" altLang="en-US" sz="2400" dirty="0" smtClean="0"/>
              <a:t>值：</a:t>
            </a:r>
            <a:endParaRPr lang="en-US" altLang="zh-CN" sz="2400" dirty="0"/>
          </a:p>
          <a:p>
            <a:pPr marL="109728" indent="457200" eaLnBrk="0">
              <a:lnSpc>
                <a:spcPct val="110000"/>
              </a:lnSpc>
              <a:buClr>
                <a:schemeClr val="bg2">
                  <a:lumMod val="50000"/>
                </a:schemeClr>
              </a:buClr>
              <a:buNone/>
            </a:pPr>
            <a:r>
              <a:rPr lang="en-US" altLang="zh-CN" sz="2400" dirty="0"/>
              <a:t>none  (</a:t>
            </a:r>
            <a:r>
              <a:rPr lang="zh-CN" altLang="en-US" sz="2400" dirty="0"/>
              <a:t>默认</a:t>
            </a:r>
            <a:r>
              <a:rPr lang="en-US" altLang="zh-CN" sz="2400" dirty="0"/>
              <a:t>) </a:t>
            </a:r>
            <a:r>
              <a:rPr lang="zh-CN" altLang="en-US" sz="2400" dirty="0" smtClean="0"/>
              <a:t>：不</a:t>
            </a:r>
            <a:r>
              <a:rPr lang="zh-CN" altLang="en-US" sz="2400" dirty="0"/>
              <a:t>显示任何装饰</a:t>
            </a:r>
            <a:r>
              <a:rPr lang="zh-CN" altLang="en-US" sz="2400" dirty="0" smtClean="0"/>
              <a:t>线。</a:t>
            </a:r>
            <a:endParaRPr lang="zh-CN" altLang="en-US" sz="2400" dirty="0"/>
          </a:p>
          <a:p>
            <a:pPr marL="109728" indent="457200" eaLnBrk="0">
              <a:lnSpc>
                <a:spcPct val="110000"/>
              </a:lnSpc>
              <a:buClr>
                <a:schemeClr val="bg2">
                  <a:lumMod val="50000"/>
                </a:schemeClr>
              </a:buClr>
              <a:buNone/>
            </a:pPr>
            <a:r>
              <a:rPr lang="en-US" altLang="zh-CN" sz="2400" dirty="0"/>
              <a:t>underline </a:t>
            </a:r>
            <a:r>
              <a:rPr lang="zh-CN" altLang="en-US" sz="2400" dirty="0" smtClean="0"/>
              <a:t>：在</a:t>
            </a:r>
            <a:r>
              <a:rPr lang="zh-CN" altLang="en-US" sz="2400" dirty="0"/>
              <a:t>文本下方显示装饰</a:t>
            </a:r>
            <a:r>
              <a:rPr lang="zh-CN" altLang="en-US" sz="2400" dirty="0" smtClean="0"/>
              <a:t>线。</a:t>
            </a:r>
            <a:endParaRPr lang="zh-CN" altLang="en-US" sz="2400" dirty="0"/>
          </a:p>
          <a:p>
            <a:pPr marL="109728" indent="457200" eaLnBrk="0">
              <a:lnSpc>
                <a:spcPct val="110000"/>
              </a:lnSpc>
              <a:buClr>
                <a:schemeClr val="bg2">
                  <a:lumMod val="50000"/>
                </a:schemeClr>
              </a:buClr>
              <a:buNone/>
            </a:pPr>
            <a:r>
              <a:rPr lang="en-US" altLang="zh-CN" sz="2400" dirty="0" err="1"/>
              <a:t>overline</a:t>
            </a:r>
            <a:r>
              <a:rPr lang="en-US" altLang="zh-CN" sz="2400" dirty="0"/>
              <a:t> </a:t>
            </a:r>
            <a:r>
              <a:rPr lang="zh-CN" altLang="en-US" sz="2400" dirty="0" smtClean="0"/>
              <a:t>：</a:t>
            </a:r>
            <a:r>
              <a:rPr lang="en-US" altLang="zh-CN" sz="2400" dirty="0" smtClean="0"/>
              <a:t> </a:t>
            </a:r>
            <a:r>
              <a:rPr lang="zh-CN" altLang="en-US" sz="2400" dirty="0"/>
              <a:t>在文本上方显示装饰</a:t>
            </a:r>
            <a:r>
              <a:rPr lang="zh-CN" altLang="en-US" sz="2400" dirty="0" smtClean="0"/>
              <a:t>线。</a:t>
            </a:r>
            <a:endParaRPr lang="zh-CN" altLang="en-US" sz="2400" dirty="0"/>
          </a:p>
          <a:p>
            <a:pPr marL="109728" indent="457200" eaLnBrk="0">
              <a:lnSpc>
                <a:spcPct val="110000"/>
              </a:lnSpc>
              <a:buClr>
                <a:schemeClr val="bg2">
                  <a:lumMod val="50000"/>
                </a:schemeClr>
              </a:buClr>
              <a:buNone/>
            </a:pPr>
            <a:r>
              <a:rPr lang="en-US" altLang="zh-CN" sz="2400" dirty="0"/>
              <a:t>line-through </a:t>
            </a:r>
            <a:r>
              <a:rPr lang="zh-CN" altLang="en-US" sz="2400" dirty="0" smtClean="0"/>
              <a:t>：在</a:t>
            </a:r>
            <a:r>
              <a:rPr lang="zh-CN" altLang="en-US" sz="2400" dirty="0"/>
              <a:t>文本中间显示装饰线 </a:t>
            </a:r>
            <a:r>
              <a:rPr lang="en-US" altLang="zh-CN" sz="2400" dirty="0"/>
              <a:t>, </a:t>
            </a:r>
            <a:r>
              <a:rPr lang="zh-CN" altLang="en-US" sz="2400" dirty="0"/>
              <a:t>相当于</a:t>
            </a:r>
            <a:r>
              <a:rPr lang="zh-CN" altLang="en-US" sz="2400" dirty="0" smtClean="0"/>
              <a:t>删除线。</a:t>
            </a:r>
            <a:endParaRPr lang="en-US" altLang="zh-CN" sz="2400" dirty="0"/>
          </a:p>
          <a:p>
            <a:pPr marL="109728" indent="457200" eaLnBrk="0">
              <a:buNone/>
            </a:pPr>
            <a:endParaRPr lang="zh-CN" altLang="zh-CN" sz="2400" dirty="0"/>
          </a:p>
          <a:p>
            <a:pPr marL="109728" indent="457200" eaLnBrk="0">
              <a:lnSpc>
                <a:spcPct val="110000"/>
              </a:lnSpc>
              <a:buClr>
                <a:schemeClr val="bg2">
                  <a:lumMod val="50000"/>
                </a:schemeClr>
              </a:buClr>
              <a:buNone/>
            </a:pP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11720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2.4.1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本</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与</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字</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551723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a:t>文本</a:t>
            </a:r>
            <a:r>
              <a:rPr lang="zh-CN" altLang="en-US" sz="2800" b="1" dirty="0" smtClean="0"/>
              <a:t>设置</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4.</a:t>
            </a:r>
            <a:r>
              <a:rPr lang="zh-CN" altLang="en-US" sz="2400" dirty="0"/>
              <a:t>大小写</a:t>
            </a:r>
            <a:r>
              <a:rPr lang="zh-CN" altLang="en-US" sz="2400" dirty="0" smtClean="0"/>
              <a:t>转换</a:t>
            </a:r>
            <a:endParaRPr lang="en-US" altLang="zh-CN" sz="2400" dirty="0" smtClean="0"/>
          </a:p>
          <a:p>
            <a:pPr marL="109728" indent="457200" eaLnBrk="0">
              <a:lnSpc>
                <a:spcPct val="110000"/>
              </a:lnSpc>
              <a:buClr>
                <a:schemeClr val="bg2">
                  <a:lumMod val="50000"/>
                </a:schemeClr>
              </a:buClr>
              <a:buNone/>
            </a:pPr>
            <a:r>
              <a:rPr lang="en-US" altLang="zh-CN" sz="2400" dirty="0"/>
              <a:t>text-transform </a:t>
            </a:r>
            <a:r>
              <a:rPr lang="zh-CN" altLang="en-US" sz="2400" dirty="0"/>
              <a:t>属性能将“行内元素”  中的英文文本进行大小写转换 </a:t>
            </a:r>
            <a:r>
              <a:rPr lang="en-US" altLang="zh-CN" sz="2400" dirty="0"/>
              <a:t>,  </a:t>
            </a:r>
            <a:r>
              <a:rPr lang="zh-CN" altLang="en-US" sz="2400" dirty="0"/>
              <a:t>以满足网站对规 范性的要求 。该属性有以下属性值 </a:t>
            </a:r>
            <a:r>
              <a:rPr lang="zh-CN" altLang="en-US" sz="2400" dirty="0" smtClean="0"/>
              <a:t>：</a:t>
            </a:r>
            <a:endParaRPr lang="en-US" altLang="zh-CN" sz="2400" dirty="0"/>
          </a:p>
          <a:p>
            <a:pPr marL="109728" indent="457200" eaLnBrk="0">
              <a:lnSpc>
                <a:spcPct val="110000"/>
              </a:lnSpc>
              <a:buClr>
                <a:schemeClr val="bg2">
                  <a:lumMod val="50000"/>
                </a:schemeClr>
              </a:buClr>
              <a:buNone/>
            </a:pPr>
            <a:r>
              <a:rPr lang="en-US" altLang="zh-CN" sz="2400" dirty="0"/>
              <a:t>none  (</a:t>
            </a:r>
            <a:r>
              <a:rPr lang="zh-CN" altLang="en-US" sz="2400" dirty="0"/>
              <a:t>默认</a:t>
            </a:r>
            <a:r>
              <a:rPr lang="en-US" altLang="zh-CN" sz="2400" dirty="0"/>
              <a:t>) : </a:t>
            </a:r>
            <a:r>
              <a:rPr lang="zh-CN" altLang="en-US" sz="2400" dirty="0"/>
              <a:t>保持文本中英文单词的默认大</a:t>
            </a:r>
            <a:r>
              <a:rPr lang="zh-CN" altLang="en-US" sz="2400" dirty="0" smtClean="0"/>
              <a:t>小写。</a:t>
            </a:r>
            <a:endParaRPr lang="zh-CN" altLang="en-US" sz="2400" dirty="0"/>
          </a:p>
          <a:p>
            <a:pPr marL="109728" indent="457200" eaLnBrk="0">
              <a:lnSpc>
                <a:spcPct val="110000"/>
              </a:lnSpc>
              <a:buClr>
                <a:schemeClr val="bg2">
                  <a:lumMod val="50000"/>
                </a:schemeClr>
              </a:buClr>
              <a:buNone/>
            </a:pPr>
            <a:r>
              <a:rPr lang="en-US" altLang="zh-CN" sz="2400" dirty="0"/>
              <a:t>capitalize : </a:t>
            </a:r>
            <a:r>
              <a:rPr lang="zh-CN" altLang="en-US" sz="2400" dirty="0"/>
              <a:t>每个英文单词首字母为大写字母 </a:t>
            </a:r>
            <a:r>
              <a:rPr lang="en-US" altLang="zh-CN" sz="2400" dirty="0"/>
              <a:t>, </a:t>
            </a:r>
            <a:endParaRPr lang="en-US" altLang="zh-CN" sz="2400" dirty="0" smtClean="0"/>
          </a:p>
          <a:p>
            <a:pPr marL="109728" indent="457200" eaLnBrk="0">
              <a:lnSpc>
                <a:spcPct val="110000"/>
              </a:lnSpc>
              <a:buClr>
                <a:schemeClr val="bg2">
                  <a:lumMod val="50000"/>
                </a:schemeClr>
              </a:buClr>
              <a:buNone/>
            </a:pPr>
            <a:r>
              <a:rPr lang="en-US" altLang="zh-CN" sz="2400" dirty="0"/>
              <a:t> </a:t>
            </a:r>
            <a:r>
              <a:rPr lang="en-US" altLang="zh-CN" sz="2400" dirty="0" smtClean="0"/>
              <a:t>                                                  </a:t>
            </a:r>
            <a:r>
              <a:rPr lang="zh-CN" altLang="en-US" sz="2400" dirty="0" smtClean="0"/>
              <a:t>其他</a:t>
            </a:r>
            <a:r>
              <a:rPr lang="zh-CN" altLang="en-US" sz="2400" dirty="0"/>
              <a:t>为</a:t>
            </a:r>
            <a:r>
              <a:rPr lang="zh-CN" altLang="en-US" sz="2400" dirty="0" smtClean="0"/>
              <a:t>小写字母。</a:t>
            </a:r>
            <a:endParaRPr lang="zh-CN" altLang="en-US" sz="2400" dirty="0"/>
          </a:p>
          <a:p>
            <a:pPr marL="109728" indent="457200" eaLnBrk="0">
              <a:lnSpc>
                <a:spcPct val="110000"/>
              </a:lnSpc>
              <a:buClr>
                <a:schemeClr val="bg2">
                  <a:lumMod val="50000"/>
                </a:schemeClr>
              </a:buClr>
              <a:buNone/>
            </a:pPr>
            <a:r>
              <a:rPr lang="en-US" altLang="zh-CN" sz="2400" dirty="0"/>
              <a:t>uppercase : </a:t>
            </a:r>
            <a:r>
              <a:rPr lang="zh-CN" altLang="en-US" sz="2400" dirty="0"/>
              <a:t>将所有英文单词转换为</a:t>
            </a:r>
            <a:r>
              <a:rPr lang="zh-CN" altLang="en-US" sz="2400" dirty="0" smtClean="0"/>
              <a:t>大写字母。</a:t>
            </a:r>
            <a:endParaRPr lang="zh-CN" altLang="en-US" sz="2400" dirty="0"/>
          </a:p>
          <a:p>
            <a:pPr marL="109728" indent="457200" eaLnBrk="0">
              <a:lnSpc>
                <a:spcPct val="110000"/>
              </a:lnSpc>
              <a:buClr>
                <a:schemeClr val="bg2">
                  <a:lumMod val="50000"/>
                </a:schemeClr>
              </a:buClr>
              <a:buNone/>
            </a:pPr>
            <a:r>
              <a:rPr lang="en-US" altLang="zh-CN" sz="2400" dirty="0"/>
              <a:t>lowercase : </a:t>
            </a:r>
            <a:r>
              <a:rPr lang="zh-CN" altLang="en-US" sz="2400" dirty="0"/>
              <a:t>将所有英文单词转换为</a:t>
            </a:r>
            <a:r>
              <a:rPr lang="zh-CN" altLang="en-US" sz="2400" dirty="0" smtClean="0"/>
              <a:t>小写字母。</a:t>
            </a:r>
            <a:endParaRPr lang="zh-CN" altLang="en-US" sz="2400" dirty="0"/>
          </a:p>
          <a:p>
            <a:pPr marL="109728" indent="457200" eaLnBrk="0">
              <a:buNone/>
            </a:pPr>
            <a:endParaRPr lang="zh-CN" altLang="zh-CN" sz="2400" dirty="0"/>
          </a:p>
          <a:p>
            <a:pPr marL="109728" indent="457200" eaLnBrk="0">
              <a:lnSpc>
                <a:spcPct val="110000"/>
              </a:lnSpc>
              <a:buClr>
                <a:schemeClr val="bg2">
                  <a:lumMod val="50000"/>
                </a:schemeClr>
              </a:buClr>
              <a:buNone/>
            </a:pP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75118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2.4.1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本</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与</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字</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2520280"/>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a:t>文本</a:t>
            </a:r>
            <a:r>
              <a:rPr lang="zh-CN" altLang="en-US" sz="2800" b="1" dirty="0" smtClean="0"/>
              <a:t>设置</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5.</a:t>
            </a:r>
            <a:r>
              <a:rPr lang="zh-CN" altLang="en-US" sz="2400" dirty="0"/>
              <a:t>文本阴影</a:t>
            </a:r>
            <a:endParaRPr lang="en-US" altLang="zh-CN" sz="2400" dirty="0" smtClean="0"/>
          </a:p>
          <a:p>
            <a:pPr marL="109728" indent="457200" eaLnBrk="0">
              <a:lnSpc>
                <a:spcPct val="110000"/>
              </a:lnSpc>
              <a:buClr>
                <a:schemeClr val="bg2">
                  <a:lumMod val="50000"/>
                </a:schemeClr>
              </a:buClr>
              <a:buNone/>
            </a:pPr>
            <a:r>
              <a:rPr lang="en-US" altLang="zh-CN" sz="2400" dirty="0"/>
              <a:t>text-shadow </a:t>
            </a:r>
            <a:r>
              <a:rPr lang="zh-CN" altLang="en-US" sz="2400" dirty="0"/>
              <a:t>属性的作用是给文本添加阴影效果 。  目前除了 </a:t>
            </a:r>
            <a:r>
              <a:rPr lang="en-US" altLang="zh-CN" sz="2400" dirty="0"/>
              <a:t>IE9 </a:t>
            </a:r>
            <a:r>
              <a:rPr lang="zh-CN" altLang="en-US" sz="2400" dirty="0"/>
              <a:t>及之前版本不支持该属 性外 </a:t>
            </a:r>
            <a:r>
              <a:rPr lang="en-US" altLang="zh-CN" sz="2400" dirty="0"/>
              <a:t>, </a:t>
            </a:r>
            <a:r>
              <a:rPr lang="zh-CN" altLang="en-US" sz="2400" dirty="0"/>
              <a:t>其他主流浏览器均支持该属性 。该属性有 </a:t>
            </a:r>
            <a:r>
              <a:rPr lang="en-US" altLang="zh-CN" sz="2400" dirty="0"/>
              <a:t>4 </a:t>
            </a:r>
            <a:r>
              <a:rPr lang="zh-CN" altLang="en-US" sz="2400" dirty="0"/>
              <a:t>个值 </a:t>
            </a:r>
            <a:r>
              <a:rPr lang="en-US" altLang="zh-CN" sz="2400" dirty="0"/>
              <a:t>, </a:t>
            </a:r>
            <a:r>
              <a:rPr lang="zh-CN" altLang="en-US" sz="2400" dirty="0"/>
              <a:t>具体如下 </a:t>
            </a:r>
            <a:r>
              <a:rPr lang="zh-CN" altLang="en-US" sz="2400" dirty="0" smtClean="0"/>
              <a:t>：</a:t>
            </a:r>
            <a:endParaRPr lang="en-US" altLang="zh-CN" sz="2400" dirty="0"/>
          </a:p>
          <a:p>
            <a:pPr marL="109728" indent="457200" eaLnBrk="0">
              <a:buNone/>
            </a:pPr>
            <a:endParaRPr lang="zh-CN" altLang="zh-CN" sz="2400" dirty="0"/>
          </a:p>
          <a:p>
            <a:pPr marL="109728" indent="457200" eaLnBrk="0">
              <a:lnSpc>
                <a:spcPct val="110000"/>
              </a:lnSpc>
              <a:buClr>
                <a:schemeClr val="bg2">
                  <a:lumMod val="50000"/>
                </a:schemeClr>
              </a:buClr>
              <a:buNone/>
            </a:pP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861047"/>
            <a:ext cx="8064896" cy="286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065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任务    文字</a:t>
            </a:r>
            <a:r>
              <a:rPr lang="zh-CN" altLang="en-US" sz="3200" dirty="0">
                <a:solidFill>
                  <a:schemeClr val="tx1"/>
                </a:solidFill>
                <a:latin typeface="微软雅黑" panose="020B0503020204020204" pitchFamily="34" charset="-122"/>
                <a:ea typeface="微软雅黑" panose="020B0503020204020204" pitchFamily="34" charset="-122"/>
                <a:cs typeface="+mn-ea"/>
              </a:rPr>
              <a:t>阴影</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smtClean="0"/>
                <a:t>核心代码</a:t>
              </a:r>
              <a:endParaRPr lang="zh-CN" altLang="en-US" sz="2600" kern="1200" dirty="0"/>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sp>
        <p:nvSpPr>
          <p:cNvPr id="6" name="矩形 5"/>
          <p:cNvSpPr/>
          <p:nvPr/>
        </p:nvSpPr>
        <p:spPr>
          <a:xfrm>
            <a:off x="1193841" y="1844824"/>
            <a:ext cx="5178359" cy="4247317"/>
          </a:xfrm>
          <a:prstGeom prst="rect">
            <a:avLst/>
          </a:prstGeom>
        </p:spPr>
        <p:txBody>
          <a:bodyPr wrap="square">
            <a:spAutoFit/>
          </a:bodyPr>
          <a:lstStyle/>
          <a:p>
            <a:pPr eaLnBrk="0"/>
            <a:r>
              <a:rPr lang="en-US" altLang="zh-CN" dirty="0"/>
              <a:t>&lt;html </a:t>
            </a:r>
            <a:r>
              <a:rPr lang="en-US" altLang="zh-CN" dirty="0" err="1"/>
              <a:t>lang</a:t>
            </a:r>
            <a:r>
              <a:rPr lang="en-US" altLang="zh-CN" dirty="0"/>
              <a:t>="en"&gt;</a:t>
            </a:r>
            <a:endParaRPr lang="zh-CN" altLang="zh-CN" dirty="0"/>
          </a:p>
          <a:p>
            <a:pPr eaLnBrk="0"/>
            <a:r>
              <a:rPr lang="en-US" altLang="zh-CN" dirty="0"/>
              <a:t>&lt;head</a:t>
            </a:r>
            <a:r>
              <a:rPr lang="en-US" altLang="zh-CN" dirty="0" smtClean="0"/>
              <a:t>&gt;</a:t>
            </a:r>
          </a:p>
          <a:p>
            <a:pPr eaLnBrk="0"/>
            <a:r>
              <a:rPr lang="en-US" altLang="zh-CN" dirty="0" smtClean="0"/>
              <a:t>    &lt;</a:t>
            </a:r>
            <a:r>
              <a:rPr lang="en-US" altLang="zh-CN" dirty="0"/>
              <a:t>meta charset="UTF-8"&gt;</a:t>
            </a:r>
            <a:endParaRPr lang="zh-CN" altLang="zh-CN" dirty="0"/>
          </a:p>
          <a:p>
            <a:pPr eaLnBrk="0"/>
            <a:r>
              <a:rPr lang="en-US" altLang="zh-CN" dirty="0" smtClean="0"/>
              <a:t>    &lt;</a:t>
            </a:r>
            <a:r>
              <a:rPr lang="en-US" altLang="zh-CN" dirty="0"/>
              <a:t>title&gt;Document&lt;/title&gt;</a:t>
            </a:r>
            <a:endParaRPr lang="zh-CN" altLang="zh-CN" dirty="0"/>
          </a:p>
          <a:p>
            <a:pPr eaLnBrk="0"/>
            <a:r>
              <a:rPr lang="en-US" altLang="zh-CN" dirty="0" smtClean="0"/>
              <a:t>    &lt;</a:t>
            </a:r>
            <a:r>
              <a:rPr lang="en-US" altLang="zh-CN" dirty="0"/>
              <a:t>style&gt;</a:t>
            </a:r>
            <a:endParaRPr lang="zh-CN" altLang="zh-CN" dirty="0"/>
          </a:p>
          <a:p>
            <a:pPr eaLnBrk="0"/>
            <a:r>
              <a:rPr lang="en-US" altLang="zh-CN" dirty="0" smtClean="0"/>
              <a:t>        h1 </a:t>
            </a:r>
            <a:r>
              <a:rPr lang="en-US" altLang="zh-CN" dirty="0"/>
              <a:t>{</a:t>
            </a:r>
            <a:endParaRPr lang="zh-CN" altLang="zh-CN" dirty="0"/>
          </a:p>
          <a:p>
            <a:pPr eaLnBrk="0"/>
            <a:r>
              <a:rPr lang="en-US" altLang="zh-CN" dirty="0" smtClean="0"/>
              <a:t>            text-shadow:2px </a:t>
            </a:r>
            <a:r>
              <a:rPr lang="en-US" altLang="zh-CN" dirty="0"/>
              <a:t>2px #FF0000;</a:t>
            </a:r>
            <a:endParaRPr lang="zh-CN" altLang="zh-CN" dirty="0"/>
          </a:p>
          <a:p>
            <a:pPr eaLnBrk="0"/>
            <a:r>
              <a:rPr lang="en-US" altLang="zh-CN" dirty="0" smtClean="0"/>
              <a:t>        }</a:t>
            </a:r>
            <a:endParaRPr lang="zh-CN" altLang="zh-CN" dirty="0"/>
          </a:p>
          <a:p>
            <a:pPr eaLnBrk="0"/>
            <a:r>
              <a:rPr lang="en-US" altLang="zh-CN" dirty="0" smtClean="0"/>
              <a:t>    &lt;/</a:t>
            </a:r>
            <a:r>
              <a:rPr lang="en-US" altLang="zh-CN" dirty="0"/>
              <a:t>style&gt;</a:t>
            </a:r>
            <a:endParaRPr lang="zh-CN" altLang="zh-CN" dirty="0"/>
          </a:p>
          <a:p>
            <a:pPr eaLnBrk="0"/>
            <a:r>
              <a:rPr lang="en-US" altLang="zh-CN" dirty="0"/>
              <a:t> </a:t>
            </a:r>
            <a:endParaRPr lang="zh-CN" altLang="zh-CN" dirty="0"/>
          </a:p>
          <a:p>
            <a:pPr eaLnBrk="0"/>
            <a:r>
              <a:rPr lang="en-US" altLang="zh-CN" dirty="0"/>
              <a:t>&lt;/head&gt;</a:t>
            </a:r>
            <a:endParaRPr lang="zh-CN" altLang="zh-CN" dirty="0"/>
          </a:p>
          <a:p>
            <a:pPr eaLnBrk="0"/>
            <a:r>
              <a:rPr lang="en-US" altLang="zh-CN" dirty="0"/>
              <a:t>&lt;body&gt;</a:t>
            </a:r>
            <a:endParaRPr lang="zh-CN" altLang="zh-CN" dirty="0"/>
          </a:p>
          <a:p>
            <a:pPr eaLnBrk="0"/>
            <a:r>
              <a:rPr lang="en-US" altLang="zh-CN" dirty="0" smtClean="0"/>
              <a:t>    &lt;</a:t>
            </a:r>
            <a:r>
              <a:rPr lang="en-US" altLang="zh-CN" dirty="0"/>
              <a:t>h1&gt;Web design&lt;/h1&gt;</a:t>
            </a:r>
            <a:endParaRPr lang="zh-CN" altLang="zh-CN" dirty="0"/>
          </a:p>
          <a:p>
            <a:pPr eaLnBrk="0"/>
            <a:r>
              <a:rPr lang="en-US" altLang="zh-CN" dirty="0"/>
              <a:t>&lt;/body&gt;</a:t>
            </a:r>
            <a:endParaRPr lang="zh-CN" altLang="zh-CN" dirty="0"/>
          </a:p>
          <a:p>
            <a:pPr eaLnBrk="0"/>
            <a:r>
              <a:rPr lang="en-US" altLang="zh-CN" dirty="0"/>
              <a:t>&lt;/html</a:t>
            </a:r>
            <a:r>
              <a:rPr lang="en-US" altLang="zh-CN" dirty="0" smtClean="0"/>
              <a:t>&gt;</a:t>
            </a:r>
            <a:endParaRPr lang="zh-CN" altLang="zh-CN" dirty="0"/>
          </a:p>
        </p:txBody>
      </p:sp>
    </p:spTree>
    <p:extLst>
      <p:ext uri="{BB962C8B-B14F-4D97-AF65-F5344CB8AC3E}">
        <p14:creationId xmlns:p14="http://schemas.microsoft.com/office/powerpoint/2010/main" val="879171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2.4.1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本</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与</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字</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4752528"/>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a:t>文本</a:t>
            </a:r>
            <a:r>
              <a:rPr lang="zh-CN" altLang="en-US" sz="2800" b="1" dirty="0" smtClean="0"/>
              <a:t>设置</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6.</a:t>
            </a:r>
            <a:r>
              <a:rPr lang="zh-CN" altLang="en-US" sz="2400" dirty="0" smtClean="0"/>
              <a:t>文本行高</a:t>
            </a:r>
            <a:endParaRPr lang="en-US" altLang="zh-CN" sz="2400" dirty="0" smtClean="0"/>
          </a:p>
          <a:p>
            <a:pPr marL="109728" indent="457200" eaLnBrk="0">
              <a:lnSpc>
                <a:spcPct val="110000"/>
              </a:lnSpc>
              <a:buClr>
                <a:schemeClr val="bg2">
                  <a:lumMod val="50000"/>
                </a:schemeClr>
              </a:buClr>
              <a:buNone/>
            </a:pPr>
            <a:r>
              <a:rPr lang="en-US" altLang="zh-CN" sz="2400" dirty="0"/>
              <a:t>line-height </a:t>
            </a:r>
            <a:r>
              <a:rPr lang="zh-CN" altLang="en-US" sz="2400" dirty="0"/>
              <a:t>属性是用于设置“ 行内元素”  中文本元素在一行中所占据的高度 </a:t>
            </a:r>
            <a:r>
              <a:rPr lang="en-US" altLang="zh-CN" sz="2400" dirty="0"/>
              <a:t>, </a:t>
            </a:r>
            <a:r>
              <a:rPr lang="zh-CN" altLang="en-US" sz="2400" dirty="0"/>
              <a:t>可以使 用的值也和字体大小设置一样 </a:t>
            </a:r>
            <a:r>
              <a:rPr lang="en-US" altLang="zh-CN" sz="2400" dirty="0"/>
              <a:t>, </a:t>
            </a:r>
            <a:r>
              <a:rPr lang="zh-CN" altLang="en-US" sz="2400" dirty="0"/>
              <a:t>而且同样能够使用百分比 </a:t>
            </a:r>
            <a:r>
              <a:rPr lang="en-US" altLang="zh-CN" sz="2400" dirty="0"/>
              <a:t>,  </a:t>
            </a:r>
            <a:r>
              <a:rPr lang="zh-CN" altLang="en-US" sz="2400" dirty="0"/>
              <a:t>或不带单位的浮点数  </a:t>
            </a:r>
            <a:r>
              <a:rPr lang="en-US" altLang="zh-CN" sz="2400" dirty="0"/>
              <a:t>(  “ 1” </a:t>
            </a:r>
            <a:r>
              <a:rPr lang="zh-CN" altLang="en-US" sz="2400" dirty="0"/>
              <a:t>表示“</a:t>
            </a:r>
            <a:r>
              <a:rPr lang="en-US" altLang="zh-CN" sz="2400" dirty="0"/>
              <a:t>100%”,“1. 5”  </a:t>
            </a:r>
            <a:r>
              <a:rPr lang="zh-CN" altLang="en-US" sz="2400" dirty="0"/>
              <a:t>表示“</a:t>
            </a:r>
            <a:r>
              <a:rPr lang="en-US" altLang="zh-CN" sz="2400" dirty="0"/>
              <a:t>150%”,  </a:t>
            </a:r>
            <a:r>
              <a:rPr lang="zh-CN" altLang="en-US" sz="2400" dirty="0"/>
              <a:t>以此类推</a:t>
            </a:r>
            <a:r>
              <a:rPr lang="en-US" altLang="zh-CN" sz="2400" dirty="0"/>
              <a:t>) </a:t>
            </a:r>
            <a:r>
              <a:rPr lang="zh-CN" altLang="en-US" sz="2400" dirty="0"/>
              <a:t>。该属性除字面上的意思外 </a:t>
            </a:r>
            <a:r>
              <a:rPr lang="en-US" altLang="zh-CN" sz="2400" dirty="0"/>
              <a:t>, </a:t>
            </a:r>
            <a:r>
              <a:rPr lang="zh-CN" altLang="en-US" sz="2400" dirty="0"/>
              <a:t>很多时候 还有一个小妙用 </a:t>
            </a:r>
            <a:r>
              <a:rPr lang="en-US" altLang="zh-CN" sz="2400" dirty="0"/>
              <a:t>, </a:t>
            </a:r>
            <a:r>
              <a:rPr lang="zh-CN" altLang="en-US" sz="2400" dirty="0"/>
              <a:t>就是当文本元素只有一行时 </a:t>
            </a:r>
            <a:r>
              <a:rPr lang="en-US" altLang="zh-CN" sz="2400" dirty="0"/>
              <a:t>, </a:t>
            </a:r>
            <a:r>
              <a:rPr lang="zh-CN" altLang="en-US" sz="2400" dirty="0"/>
              <a:t>可以将该行的文本行高设为和父容器元素 高度一致 </a:t>
            </a:r>
            <a:r>
              <a:rPr lang="en-US" altLang="zh-CN" sz="2400" dirty="0"/>
              <a:t>,  </a:t>
            </a:r>
            <a:r>
              <a:rPr lang="zh-CN" altLang="en-US" sz="2400" dirty="0"/>
              <a:t>以此到达文本垂直居中的效果 。使用场景如表格 、导航按钮 、   自定义样式按 钮 、标题栏等。</a:t>
            </a:r>
            <a:endParaRPr lang="zh-CN" altLang="zh-CN" sz="2400" dirty="0"/>
          </a:p>
          <a:p>
            <a:pPr marL="109728" indent="457200" eaLnBrk="0">
              <a:lnSpc>
                <a:spcPct val="110000"/>
              </a:lnSpc>
              <a:buClr>
                <a:schemeClr val="bg2">
                  <a:lumMod val="50000"/>
                </a:schemeClr>
              </a:buClr>
              <a:buNone/>
            </a:pP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06224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2.4.1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本</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与</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字</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2952328"/>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a:t>文本</a:t>
            </a:r>
            <a:r>
              <a:rPr lang="zh-CN" altLang="en-US" sz="2800" b="1" dirty="0" smtClean="0"/>
              <a:t>设置</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a:t>7.</a:t>
            </a:r>
            <a:r>
              <a:rPr lang="zh-CN" altLang="en-US" sz="2400" dirty="0"/>
              <a:t>单词间距</a:t>
            </a:r>
            <a:endParaRPr lang="en-US" altLang="zh-CN" sz="2400" dirty="0"/>
          </a:p>
          <a:p>
            <a:pPr marL="109728" indent="457200" eaLnBrk="0">
              <a:lnSpc>
                <a:spcPct val="110000"/>
              </a:lnSpc>
              <a:buClr>
                <a:schemeClr val="bg2">
                  <a:lumMod val="50000"/>
                </a:schemeClr>
              </a:buClr>
              <a:buNone/>
            </a:pPr>
            <a:r>
              <a:rPr lang="en-US" altLang="zh-CN" sz="2400" dirty="0"/>
              <a:t>word-spacing </a:t>
            </a:r>
            <a:r>
              <a:rPr lang="zh-CN" altLang="en-US" sz="2400" dirty="0"/>
              <a:t>属性用于设置英文单词之间的间距 </a:t>
            </a:r>
            <a:r>
              <a:rPr lang="en-US" altLang="zh-CN" sz="2400" dirty="0"/>
              <a:t>,  </a:t>
            </a:r>
            <a:r>
              <a:rPr lang="zh-CN" altLang="en-US" sz="2400" dirty="0"/>
              <a:t>中文则是设置文本中空格的</a:t>
            </a:r>
            <a:r>
              <a:rPr lang="zh-CN" altLang="en-US" sz="2400" dirty="0" smtClean="0"/>
              <a:t>距离</a:t>
            </a:r>
            <a:r>
              <a:rPr lang="en-US" altLang="zh-CN" sz="2400" dirty="0" smtClean="0"/>
              <a:t>,</a:t>
            </a:r>
            <a:r>
              <a:rPr lang="zh-CN" altLang="en-US" sz="2400" dirty="0" smtClean="0"/>
              <a:t>单位为</a:t>
            </a:r>
            <a:r>
              <a:rPr lang="en-US" altLang="zh-CN" sz="2400" dirty="0" smtClean="0"/>
              <a:t>Web </a:t>
            </a:r>
            <a:r>
              <a:rPr lang="zh-CN" altLang="en-US" sz="2400" dirty="0"/>
              <a:t>技术的常用度量单位 </a:t>
            </a:r>
            <a:r>
              <a:rPr lang="en-US" altLang="zh-CN" sz="2400" dirty="0"/>
              <a:t>,  </a:t>
            </a:r>
            <a:r>
              <a:rPr lang="zh-CN" altLang="en-US" sz="2400" dirty="0"/>
              <a:t>如“ </a:t>
            </a:r>
            <a:r>
              <a:rPr lang="zh-CN" altLang="en-US" sz="2400" dirty="0" smtClean="0"/>
              <a:t>像素</a:t>
            </a:r>
            <a:r>
              <a:rPr lang="en-US" altLang="zh-CN" sz="2400" dirty="0" smtClean="0"/>
              <a:t>( </a:t>
            </a:r>
            <a:r>
              <a:rPr lang="en-US" altLang="zh-CN" sz="2400" dirty="0" err="1"/>
              <a:t>px</a:t>
            </a:r>
            <a:r>
              <a:rPr lang="en-US" altLang="zh-CN" sz="2400" dirty="0"/>
              <a:t>) </a:t>
            </a:r>
            <a:r>
              <a:rPr lang="zh-CN" altLang="en-US" sz="2400" dirty="0" smtClean="0"/>
              <a:t>”、“字符  </a:t>
            </a:r>
            <a:r>
              <a:rPr lang="en-US" altLang="zh-CN" sz="2400" dirty="0"/>
              <a:t>( </a:t>
            </a:r>
            <a:r>
              <a:rPr lang="en-US" altLang="zh-CN" sz="2400" dirty="0" err="1"/>
              <a:t>em</a:t>
            </a:r>
            <a:r>
              <a:rPr lang="en-US" altLang="zh-CN" sz="2400" dirty="0"/>
              <a:t>) </a:t>
            </a:r>
            <a:r>
              <a:rPr lang="zh-CN" altLang="en-US" sz="2400" dirty="0"/>
              <a:t>”、“</a:t>
            </a:r>
            <a:r>
              <a:rPr lang="en-US" altLang="zh-CN" sz="2400" dirty="0" smtClean="0"/>
              <a:t> </a:t>
            </a:r>
            <a:r>
              <a:rPr lang="zh-CN" altLang="en-US" sz="2400" dirty="0"/>
              <a:t>点  </a:t>
            </a:r>
            <a:r>
              <a:rPr lang="en-US" altLang="zh-CN" sz="2400" dirty="0"/>
              <a:t>( </a:t>
            </a:r>
            <a:r>
              <a:rPr lang="en-US" altLang="zh-CN" sz="2400" dirty="0" err="1"/>
              <a:t>pt</a:t>
            </a:r>
            <a:r>
              <a:rPr lang="en-US" altLang="zh-CN" sz="2400" dirty="0"/>
              <a:t>) </a:t>
            </a:r>
            <a:r>
              <a:rPr lang="zh-CN" altLang="en-US" sz="2400" dirty="0" smtClean="0"/>
              <a:t>”等 </a:t>
            </a:r>
            <a:r>
              <a:rPr lang="en-US" altLang="zh-CN" sz="2400" dirty="0"/>
              <a:t>, </a:t>
            </a:r>
            <a:r>
              <a:rPr lang="zh-CN" altLang="en-US" sz="2400" dirty="0"/>
              <a:t>可以为负数。</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内容占位符 4"/>
          <p:cNvSpPr txBox="1">
            <a:spLocks/>
          </p:cNvSpPr>
          <p:nvPr/>
        </p:nvSpPr>
        <p:spPr>
          <a:xfrm>
            <a:off x="251396" y="4365104"/>
            <a:ext cx="8640960" cy="2369244"/>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eaLnBrk="0">
              <a:lnSpc>
                <a:spcPct val="110000"/>
              </a:lnSpc>
              <a:spcBef>
                <a:spcPts val="1000"/>
              </a:spcBef>
              <a:spcAft>
                <a:spcPts val="1000"/>
              </a:spcAft>
              <a:buClr>
                <a:schemeClr val="bg2">
                  <a:lumMod val="50000"/>
                </a:schemeClr>
              </a:buClr>
              <a:buFont typeface="Wingdings 3"/>
              <a:buNone/>
            </a:pPr>
            <a:r>
              <a:rPr lang="en-US" altLang="zh-CN" sz="2400" dirty="0" smtClean="0"/>
              <a:t>8.</a:t>
            </a:r>
            <a:r>
              <a:rPr lang="zh-CN" altLang="en-US" sz="2400" dirty="0" smtClean="0"/>
              <a:t>字符间距</a:t>
            </a:r>
            <a:endParaRPr lang="en-US" altLang="zh-CN" sz="2400" dirty="0" smtClean="0"/>
          </a:p>
          <a:p>
            <a:pPr marL="109728" indent="457200" eaLnBrk="0">
              <a:lnSpc>
                <a:spcPct val="110000"/>
              </a:lnSpc>
              <a:buClr>
                <a:schemeClr val="bg2">
                  <a:lumMod val="50000"/>
                </a:schemeClr>
              </a:buClr>
              <a:buNone/>
            </a:pPr>
            <a:r>
              <a:rPr lang="en-US" altLang="zh-CN" sz="2400" dirty="0"/>
              <a:t>letter-spacing </a:t>
            </a:r>
            <a:r>
              <a:rPr lang="zh-CN" altLang="en-US" sz="2400" dirty="0"/>
              <a:t>属性是用于控制字符间的间距 </a:t>
            </a:r>
            <a:r>
              <a:rPr lang="en-US" altLang="zh-CN" sz="2400" dirty="0"/>
              <a:t>,  </a:t>
            </a:r>
            <a:r>
              <a:rPr lang="zh-CN" altLang="en-US" sz="2400" dirty="0"/>
              <a:t>即无论单词或词语中含有空格  </a:t>
            </a:r>
            <a:r>
              <a:rPr lang="en-US" altLang="zh-CN" sz="2400" dirty="0"/>
              <a:t>( </a:t>
            </a:r>
            <a:r>
              <a:rPr lang="zh-CN" altLang="en-US" sz="2400" dirty="0"/>
              <a:t>该属性 对空格字符无效</a:t>
            </a:r>
            <a:r>
              <a:rPr lang="en-US" altLang="zh-CN" sz="2400" dirty="0"/>
              <a:t>) , </a:t>
            </a:r>
            <a:r>
              <a:rPr lang="zh-CN" altLang="en-US" sz="2400" dirty="0"/>
              <a:t>该属性都会生效 </a:t>
            </a:r>
            <a:r>
              <a:rPr lang="en-US" altLang="zh-CN" sz="2400" dirty="0"/>
              <a:t>, </a:t>
            </a:r>
            <a:r>
              <a:rPr lang="zh-CN" altLang="en-US" sz="2400" dirty="0"/>
              <a:t>单位同样为 </a:t>
            </a:r>
            <a:r>
              <a:rPr lang="en-US" altLang="zh-CN" sz="2400" dirty="0"/>
              <a:t>Web </a:t>
            </a:r>
            <a:r>
              <a:rPr lang="zh-CN" altLang="en-US" sz="2400" dirty="0"/>
              <a:t>技术的常用度量单位 </a:t>
            </a:r>
            <a:r>
              <a:rPr lang="en-US" altLang="zh-CN" sz="2400" dirty="0"/>
              <a:t>,  </a:t>
            </a:r>
            <a:r>
              <a:rPr lang="zh-CN" altLang="en-US" sz="2400" dirty="0"/>
              <a:t>同样为可以 为负数。</a:t>
            </a:r>
            <a:endParaRPr lang="en-US" altLang="zh-CN" sz="2400" dirty="0"/>
          </a:p>
        </p:txBody>
      </p:sp>
    </p:spTree>
    <p:extLst>
      <p:ext uri="{BB962C8B-B14F-4D97-AF65-F5344CB8AC3E}">
        <p14:creationId xmlns:p14="http://schemas.microsoft.com/office/powerpoint/2010/main" val="2935448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2.1 </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CSS3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的 基 础 知 识</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3" name="内容占位符 2"/>
          <p:cNvSpPr>
            <a:spLocks noGrp="1"/>
          </p:cNvSpPr>
          <p:nvPr>
            <p:ph idx="1"/>
          </p:nvPr>
        </p:nvSpPr>
        <p:spPr>
          <a:xfrm>
            <a:off x="323528" y="1556792"/>
            <a:ext cx="8435280" cy="4608512"/>
          </a:xfrm>
        </p:spPr>
        <p:txBody>
          <a:bodyPr>
            <a:normAutofit/>
          </a:bodyPr>
          <a:lstStyle/>
          <a:p>
            <a:pPr marL="109728" indent="457200" eaLnBrk="0">
              <a:lnSpc>
                <a:spcPct val="150000"/>
              </a:lnSpc>
              <a:buNone/>
            </a:pPr>
            <a:r>
              <a:rPr lang="en-US" altLang="zh-CN" sz="2400" dirty="0" smtClean="0"/>
              <a:t>CSS,</a:t>
            </a:r>
            <a:r>
              <a:rPr lang="zh-CN" altLang="en-US" sz="2400" dirty="0" smtClean="0"/>
              <a:t>全称“</a:t>
            </a:r>
            <a:r>
              <a:rPr lang="en-US" altLang="zh-CN" sz="2400" dirty="0" err="1" smtClean="0"/>
              <a:t>CascadingStyleSheets</a:t>
            </a:r>
            <a:r>
              <a:rPr lang="en-US" altLang="zh-CN" sz="2400" dirty="0" smtClean="0"/>
              <a:t>(</a:t>
            </a:r>
            <a:r>
              <a:rPr lang="zh-CN" altLang="en-US" sz="2400" dirty="0" smtClean="0"/>
              <a:t>层叠</a:t>
            </a:r>
            <a:r>
              <a:rPr lang="zh-CN" altLang="en-US" sz="2400" dirty="0"/>
              <a:t>样式表</a:t>
            </a:r>
            <a:r>
              <a:rPr lang="en-US" altLang="zh-CN" sz="2400" dirty="0" smtClean="0"/>
              <a:t>)”,</a:t>
            </a:r>
            <a:r>
              <a:rPr lang="zh-CN" altLang="en-US" sz="2400" dirty="0" smtClean="0"/>
              <a:t>用于设置</a:t>
            </a:r>
            <a:r>
              <a:rPr lang="en-US" altLang="zh-CN" sz="2400" dirty="0" smtClean="0"/>
              <a:t>HTML</a:t>
            </a:r>
            <a:r>
              <a:rPr lang="zh-CN" altLang="en-US" sz="2400" dirty="0" smtClean="0"/>
              <a:t>标签</a:t>
            </a:r>
            <a:r>
              <a:rPr lang="zh-CN" altLang="en-US" sz="2400" dirty="0"/>
              <a:t>的</a:t>
            </a:r>
            <a:r>
              <a:rPr lang="zh-CN" altLang="en-US" sz="2400" dirty="0" smtClean="0"/>
              <a:t>样式。</a:t>
            </a:r>
            <a:endParaRPr lang="en-US" altLang="zh-CN" sz="2400" dirty="0" smtClean="0"/>
          </a:p>
          <a:p>
            <a:pPr marL="109728" indent="457200" eaLnBrk="0">
              <a:lnSpc>
                <a:spcPct val="150000"/>
              </a:lnSpc>
              <a:buNone/>
            </a:pPr>
            <a:r>
              <a:rPr lang="en-US" altLang="zh-CN" sz="2400" dirty="0" smtClean="0"/>
              <a:t>CSS</a:t>
            </a:r>
            <a:r>
              <a:rPr lang="zh-CN" altLang="en-US" sz="2400" dirty="0" smtClean="0"/>
              <a:t>的语法：选择符</a:t>
            </a:r>
            <a:r>
              <a:rPr lang="en-US" altLang="zh-CN" sz="2400" dirty="0" smtClean="0"/>
              <a:t>{</a:t>
            </a:r>
            <a:r>
              <a:rPr lang="zh-CN" altLang="en-US" sz="2400" dirty="0" smtClean="0"/>
              <a:t>属性：属性</a:t>
            </a:r>
            <a:r>
              <a:rPr lang="zh-CN" altLang="en-US" sz="2400" dirty="0"/>
              <a:t>值</a:t>
            </a:r>
            <a:r>
              <a:rPr lang="en-US" altLang="zh-CN" sz="2400" dirty="0" smtClean="0"/>
              <a:t>}</a:t>
            </a:r>
            <a:r>
              <a:rPr lang="zh-CN" altLang="en-US" sz="2400" dirty="0" smtClean="0"/>
              <a:t>；属性</a:t>
            </a:r>
            <a:r>
              <a:rPr lang="zh-CN" altLang="en-US" sz="2400" dirty="0"/>
              <a:t>必须要包含</a:t>
            </a:r>
            <a:r>
              <a:rPr lang="zh-CN" altLang="en-US" sz="2400" dirty="0" smtClean="0"/>
              <a:t>在</a:t>
            </a:r>
            <a:r>
              <a:rPr lang="en-US" altLang="zh-CN" sz="2400" dirty="0" smtClean="0"/>
              <a:t>{}</a:t>
            </a:r>
            <a:r>
              <a:rPr lang="zh-CN" altLang="en-US" sz="2400" dirty="0" smtClean="0"/>
              <a:t>中</a:t>
            </a:r>
            <a:r>
              <a:rPr lang="en-US" altLang="zh-CN" sz="2400" dirty="0" smtClean="0"/>
              <a:t>,</a:t>
            </a:r>
            <a:r>
              <a:rPr lang="zh-CN" altLang="en-US" sz="2400" dirty="0" smtClean="0"/>
              <a:t>并且</a:t>
            </a:r>
            <a:r>
              <a:rPr lang="zh-CN" altLang="en-US" sz="2400" dirty="0"/>
              <a:t>之间用</a:t>
            </a:r>
            <a:r>
              <a:rPr lang="zh-CN" altLang="en-US" sz="2400" dirty="0" smtClean="0"/>
              <a:t>属性和属性值“：”分隔。当</a:t>
            </a:r>
            <a:r>
              <a:rPr lang="zh-CN" altLang="en-US" sz="2400" dirty="0"/>
              <a:t>有多个属性</a:t>
            </a:r>
            <a:r>
              <a:rPr lang="zh-CN" altLang="en-US" sz="2400" dirty="0" smtClean="0"/>
              <a:t>时</a:t>
            </a:r>
            <a:r>
              <a:rPr lang="en-US" altLang="zh-CN" sz="2400" dirty="0" smtClean="0"/>
              <a:t>,</a:t>
            </a:r>
            <a:r>
              <a:rPr lang="zh-CN" altLang="en-US" sz="2400" dirty="0" smtClean="0"/>
              <a:t>用“：”进行</a:t>
            </a:r>
            <a:r>
              <a:rPr lang="zh-CN" altLang="en-US" sz="2400" dirty="0"/>
              <a:t>区分。</a:t>
            </a:r>
          </a:p>
          <a:p>
            <a:pPr marL="109728" indent="457200" eaLnBrk="0">
              <a:lnSpc>
                <a:spcPct val="150000"/>
              </a:lnSpc>
              <a:buNone/>
            </a:pPr>
            <a:r>
              <a:rPr lang="en-US" altLang="zh-CN" sz="2400" dirty="0" smtClean="0"/>
              <a:t>CSS</a:t>
            </a:r>
            <a:r>
              <a:rPr lang="zh-CN" altLang="en-US" sz="2400" dirty="0" smtClean="0"/>
              <a:t>用于</a:t>
            </a:r>
            <a:r>
              <a:rPr lang="zh-CN" altLang="en-US" sz="2400" dirty="0"/>
              <a:t>控制网页样式的一种标记</a:t>
            </a:r>
            <a:r>
              <a:rPr lang="zh-CN" altLang="en-US" sz="2400" dirty="0" smtClean="0"/>
              <a:t>语言</a:t>
            </a:r>
            <a:r>
              <a:rPr lang="en-US" altLang="zh-CN" sz="2400" dirty="0" smtClean="0"/>
              <a:t>,</a:t>
            </a:r>
            <a:r>
              <a:rPr lang="zh-CN" altLang="en-US" sz="2400" dirty="0" smtClean="0"/>
              <a:t>通过使用</a:t>
            </a:r>
            <a:r>
              <a:rPr lang="en-US" altLang="zh-CN" sz="2400" dirty="0" smtClean="0"/>
              <a:t>CSS</a:t>
            </a:r>
            <a:r>
              <a:rPr lang="zh-CN" altLang="en-US" sz="2400" dirty="0" smtClean="0"/>
              <a:t>可以</a:t>
            </a:r>
            <a:r>
              <a:rPr lang="zh-CN" altLang="en-US" sz="2400" dirty="0"/>
              <a:t>使网站外观更加</a:t>
            </a:r>
            <a:r>
              <a:rPr lang="zh-CN" altLang="en-US" sz="2400" dirty="0" smtClean="0"/>
              <a:t>美观</a:t>
            </a:r>
            <a:r>
              <a:rPr lang="en-US" altLang="zh-CN" sz="2400" dirty="0" smtClean="0"/>
              <a:t>,</a:t>
            </a:r>
            <a:r>
              <a:rPr lang="zh-CN" altLang="en-US" sz="2400" dirty="0" smtClean="0"/>
              <a:t>结构</a:t>
            </a:r>
            <a:r>
              <a:rPr lang="zh-CN" altLang="en-US" sz="2400" dirty="0"/>
              <a:t>更加简化。</a:t>
            </a:r>
          </a:p>
          <a:p>
            <a:pPr marL="109728" indent="457200" eaLnBrk="0">
              <a:lnSpc>
                <a:spcPct val="150000"/>
              </a:lnSpc>
              <a:buNone/>
            </a:pPr>
            <a:endParaRPr lang="zh-CN" altLang="en-US" sz="2400" dirty="0"/>
          </a:p>
        </p:txBody>
      </p:sp>
    </p:spTree>
    <p:extLst>
      <p:ext uri="{BB962C8B-B14F-4D97-AF65-F5344CB8AC3E}">
        <p14:creationId xmlns:p14="http://schemas.microsoft.com/office/powerpoint/2010/main" val="532625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2.4.1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本</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与</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字</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4752528"/>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a:t>文本</a:t>
            </a:r>
            <a:r>
              <a:rPr lang="zh-CN" altLang="en-US" sz="2800" b="1" dirty="0" smtClean="0"/>
              <a:t>设置</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9.</a:t>
            </a:r>
            <a:r>
              <a:rPr lang="zh-CN" altLang="en-US" sz="2400" dirty="0"/>
              <a:t>文本裁切</a:t>
            </a:r>
            <a:endParaRPr lang="en-US" altLang="zh-CN" sz="2400" dirty="0" smtClean="0"/>
          </a:p>
          <a:p>
            <a:pPr marL="109728" indent="457200" eaLnBrk="0">
              <a:lnSpc>
                <a:spcPct val="110000"/>
              </a:lnSpc>
              <a:buClr>
                <a:schemeClr val="bg2">
                  <a:lumMod val="50000"/>
                </a:schemeClr>
              </a:buClr>
              <a:buNone/>
            </a:pPr>
            <a:r>
              <a:rPr lang="en-US" altLang="zh-CN" sz="2400" dirty="0"/>
              <a:t>text-overflow </a:t>
            </a:r>
            <a:r>
              <a:rPr lang="zh-CN" altLang="en-US" sz="2400" dirty="0"/>
              <a:t>属性规定当文本溢出包含元素时进行的处理 。该属性主要包含两个值</a:t>
            </a:r>
            <a:r>
              <a:rPr lang="en-US" altLang="zh-CN" sz="2400" dirty="0"/>
              <a:t>: clip: </a:t>
            </a:r>
            <a:r>
              <a:rPr lang="zh-CN" altLang="en-US" sz="2400" dirty="0"/>
              <a:t>裁切</a:t>
            </a:r>
            <a:r>
              <a:rPr lang="zh-CN" altLang="en-US" sz="2400" dirty="0" smtClean="0"/>
              <a:t>文本。</a:t>
            </a:r>
            <a:endParaRPr lang="zh-CN" altLang="en-US" sz="2400" dirty="0"/>
          </a:p>
          <a:p>
            <a:pPr marL="109728" indent="457200" eaLnBrk="0">
              <a:lnSpc>
                <a:spcPct val="110000"/>
              </a:lnSpc>
              <a:buClr>
                <a:schemeClr val="bg2">
                  <a:lumMod val="50000"/>
                </a:schemeClr>
              </a:buClr>
              <a:buNone/>
            </a:pPr>
            <a:r>
              <a:rPr lang="en-US" altLang="zh-CN" sz="2400" dirty="0"/>
              <a:t>ellipsis: </a:t>
            </a:r>
            <a:r>
              <a:rPr lang="zh-CN" altLang="en-US" sz="2400" dirty="0"/>
              <a:t>显示省略符号来代表被裁剪的</a:t>
            </a:r>
            <a:r>
              <a:rPr lang="zh-CN" altLang="en-US" sz="2400" dirty="0" smtClean="0"/>
              <a:t>文本。</a:t>
            </a:r>
            <a:endParaRPr lang="zh-CN" altLang="en-US" sz="2400" dirty="0"/>
          </a:p>
          <a:p>
            <a:pPr marL="109728" indent="457200" eaLnBrk="0">
              <a:lnSpc>
                <a:spcPct val="110000"/>
              </a:lnSpc>
              <a:buClr>
                <a:schemeClr val="bg2">
                  <a:lumMod val="50000"/>
                </a:schemeClr>
              </a:buClr>
              <a:buNone/>
            </a:pP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54734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2.4.1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本</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与</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字</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532859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字体设置</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1.</a:t>
            </a:r>
            <a:r>
              <a:rPr lang="zh-CN" altLang="en-US" sz="2400" dirty="0" smtClean="0"/>
              <a:t>字体颜色</a:t>
            </a:r>
            <a:endParaRPr lang="en-US" altLang="zh-CN" sz="2400" dirty="0" smtClean="0"/>
          </a:p>
          <a:p>
            <a:pPr marL="109728" indent="457200" eaLnBrk="0">
              <a:lnSpc>
                <a:spcPct val="110000"/>
              </a:lnSpc>
              <a:buClr>
                <a:schemeClr val="bg2">
                  <a:lumMod val="50000"/>
                </a:schemeClr>
              </a:buClr>
              <a:buNone/>
            </a:pPr>
            <a:r>
              <a:rPr lang="zh-CN" altLang="en-US" sz="2400" dirty="0"/>
              <a:t>在目前的浏览器标准中 </a:t>
            </a:r>
            <a:r>
              <a:rPr lang="en-US" altLang="zh-CN" sz="2400" dirty="0"/>
              <a:t>, </a:t>
            </a:r>
            <a:r>
              <a:rPr lang="zh-CN" altLang="en-US" sz="2400" dirty="0"/>
              <a:t>要想改变浏览器默认字体的颜色  </a:t>
            </a:r>
            <a:r>
              <a:rPr lang="en-US" altLang="zh-CN" sz="2400" dirty="0"/>
              <a:t>( #000000)  </a:t>
            </a:r>
            <a:r>
              <a:rPr lang="zh-CN" altLang="en-US" sz="2400" dirty="0"/>
              <a:t>唯一 的途径就 是通过 </a:t>
            </a:r>
            <a:r>
              <a:rPr lang="en-US" altLang="zh-CN" sz="2400" dirty="0"/>
              <a:t>CSS </a:t>
            </a:r>
            <a:r>
              <a:rPr lang="zh-CN" altLang="en-US" sz="2400" dirty="0"/>
              <a:t>的 </a:t>
            </a:r>
            <a:r>
              <a:rPr lang="en-US" altLang="zh-CN" sz="2400" dirty="0"/>
              <a:t>color </a:t>
            </a:r>
            <a:r>
              <a:rPr lang="zh-CN" altLang="en-US" sz="2400" dirty="0"/>
              <a:t>属性进行设置 。有以下</a:t>
            </a:r>
            <a:r>
              <a:rPr lang="zh-CN" altLang="en-US" sz="2400" dirty="0" smtClean="0"/>
              <a:t>类型：</a:t>
            </a:r>
            <a:endParaRPr lang="en-US" altLang="zh-CN" sz="2400" dirty="0" smtClean="0"/>
          </a:p>
          <a:p>
            <a:pPr marL="109728" indent="457200" eaLnBrk="0">
              <a:lnSpc>
                <a:spcPct val="110000"/>
              </a:lnSpc>
              <a:buClr>
                <a:schemeClr val="bg2">
                  <a:lumMod val="50000"/>
                </a:schemeClr>
              </a:buClr>
              <a:buNone/>
            </a:pPr>
            <a:r>
              <a:rPr lang="zh-CN" altLang="en-US" sz="2400" dirty="0"/>
              <a:t>颜色英文单词 ∗</a:t>
            </a:r>
          </a:p>
          <a:p>
            <a:pPr marL="109728" indent="457200" eaLnBrk="0">
              <a:lnSpc>
                <a:spcPct val="110000"/>
              </a:lnSpc>
              <a:buClr>
                <a:schemeClr val="bg2">
                  <a:lumMod val="50000"/>
                </a:schemeClr>
              </a:buClr>
              <a:buNone/>
            </a:pPr>
            <a:r>
              <a:rPr lang="en-US" altLang="zh-CN" sz="2400" dirty="0"/>
              <a:t>HEX (16 </a:t>
            </a:r>
            <a:r>
              <a:rPr lang="zh-CN" altLang="en-US" sz="2400" dirty="0"/>
              <a:t>进制颜色</a:t>
            </a:r>
            <a:r>
              <a:rPr lang="en-US" altLang="zh-CN" sz="2400" dirty="0"/>
              <a:t>) ∗</a:t>
            </a:r>
          </a:p>
          <a:p>
            <a:pPr marL="109728" indent="457200" eaLnBrk="0">
              <a:lnSpc>
                <a:spcPct val="110000"/>
              </a:lnSpc>
              <a:buClr>
                <a:schemeClr val="bg2">
                  <a:lumMod val="50000"/>
                </a:schemeClr>
              </a:buClr>
              <a:buNone/>
            </a:pPr>
            <a:r>
              <a:rPr lang="en-US" altLang="zh-CN" sz="2400" dirty="0" err="1"/>
              <a:t>RGBa</a:t>
            </a:r>
            <a:r>
              <a:rPr lang="en-US" altLang="zh-CN" sz="2400" dirty="0"/>
              <a:t>/RGB (Alpha </a:t>
            </a:r>
            <a:r>
              <a:rPr lang="zh-CN" altLang="en-US" sz="2400" dirty="0"/>
              <a:t>的三原色</a:t>
            </a:r>
            <a:r>
              <a:rPr lang="en-US" altLang="zh-CN" sz="2400" dirty="0"/>
              <a:t>)</a:t>
            </a:r>
          </a:p>
          <a:p>
            <a:pPr marL="109728" indent="457200" eaLnBrk="0">
              <a:lnSpc>
                <a:spcPct val="110000"/>
              </a:lnSpc>
              <a:buClr>
                <a:schemeClr val="bg2">
                  <a:lumMod val="50000"/>
                </a:schemeClr>
              </a:buClr>
              <a:buNone/>
            </a:pPr>
            <a:r>
              <a:rPr lang="en-US" altLang="zh-CN" sz="2400" dirty="0" err="1"/>
              <a:t>HSLa</a:t>
            </a:r>
            <a:r>
              <a:rPr lang="en-US" altLang="zh-CN" sz="2400" dirty="0"/>
              <a:t> (Alpha </a:t>
            </a:r>
            <a:r>
              <a:rPr lang="zh-CN" altLang="en-US" sz="2400" dirty="0"/>
              <a:t>的 </a:t>
            </a:r>
            <a:r>
              <a:rPr lang="en-US" altLang="zh-CN" sz="2400" dirty="0"/>
              <a:t>Hue</a:t>
            </a:r>
            <a:r>
              <a:rPr lang="zh-CN" altLang="en-US" sz="2400" dirty="0"/>
              <a:t>、</a:t>
            </a:r>
            <a:r>
              <a:rPr lang="en-US" altLang="zh-CN" sz="2400" dirty="0"/>
              <a:t>Saturation</a:t>
            </a:r>
            <a:r>
              <a:rPr lang="zh-CN" altLang="en-US" sz="2400" dirty="0"/>
              <a:t>、</a:t>
            </a:r>
            <a:r>
              <a:rPr lang="en-US" altLang="zh-CN" sz="2400" dirty="0"/>
              <a:t>Lightness)</a:t>
            </a:r>
          </a:p>
          <a:p>
            <a:pPr marL="109728" indent="457200" eaLnBrk="0">
              <a:lnSpc>
                <a:spcPct val="110000"/>
              </a:lnSpc>
              <a:buClr>
                <a:schemeClr val="bg2">
                  <a:lumMod val="50000"/>
                </a:schemeClr>
              </a:buClr>
              <a:buNone/>
            </a:pPr>
            <a:r>
              <a:rPr lang="en-US" altLang="zh-CN" sz="2400" dirty="0"/>
              <a:t>Transparent (</a:t>
            </a:r>
            <a:r>
              <a:rPr lang="zh-CN" altLang="en-US" sz="2400" dirty="0"/>
              <a:t>透明</a:t>
            </a:r>
            <a:r>
              <a:rPr lang="en-US" altLang="zh-CN" sz="2400" dirty="0"/>
              <a:t>) ∗</a:t>
            </a:r>
          </a:p>
          <a:p>
            <a:pPr marL="109728" indent="457200" eaLnBrk="0">
              <a:lnSpc>
                <a:spcPct val="110000"/>
              </a:lnSpc>
              <a:buClr>
                <a:schemeClr val="bg2">
                  <a:lumMod val="50000"/>
                </a:schemeClr>
              </a:buClr>
              <a:buNone/>
            </a:pPr>
            <a:r>
              <a:rPr lang="en-US" altLang="zh-CN" sz="2400" dirty="0"/>
              <a:t>inherit (</a:t>
            </a:r>
            <a:r>
              <a:rPr lang="zh-CN" altLang="en-US" sz="2400" dirty="0"/>
              <a:t>继承父级</a:t>
            </a:r>
            <a:r>
              <a:rPr lang="en-US" altLang="zh-CN" sz="2400" dirty="0"/>
              <a:t>)</a:t>
            </a:r>
          </a:p>
          <a:p>
            <a:pPr marL="109728" indent="457200" eaLnBrk="0">
              <a:lnSpc>
                <a:spcPct val="110000"/>
              </a:lnSpc>
              <a:buClr>
                <a:schemeClr val="bg2">
                  <a:lumMod val="50000"/>
                </a:schemeClr>
              </a:buClr>
              <a:buNone/>
            </a:pP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13599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2.4.1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本</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与</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字</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532859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字体设置</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2.</a:t>
            </a:r>
            <a:r>
              <a:rPr lang="zh-CN" altLang="en-US" sz="2400" dirty="0" smtClean="0"/>
              <a:t>字体格式</a:t>
            </a:r>
            <a:endParaRPr lang="en-US" altLang="zh-CN" sz="2400" dirty="0" smtClean="0"/>
          </a:p>
          <a:p>
            <a:pPr marL="109728" indent="457200" eaLnBrk="0">
              <a:lnSpc>
                <a:spcPct val="110000"/>
              </a:lnSpc>
              <a:buClr>
                <a:schemeClr val="bg2">
                  <a:lumMod val="50000"/>
                </a:schemeClr>
              </a:buClr>
              <a:buNone/>
            </a:pPr>
            <a:r>
              <a:rPr lang="en-US" altLang="zh-CN" sz="2400" dirty="0"/>
              <a:t>font-style </a:t>
            </a:r>
            <a:r>
              <a:rPr lang="zh-CN" altLang="en-US" sz="2400" dirty="0"/>
              <a:t>用于设置字体类型 </a:t>
            </a:r>
            <a:r>
              <a:rPr lang="en-US" altLang="zh-CN" sz="2400" dirty="0"/>
              <a:t>, </a:t>
            </a:r>
            <a:r>
              <a:rPr lang="zh-CN" altLang="en-US" sz="2400" dirty="0"/>
              <a:t>可设置以下</a:t>
            </a:r>
            <a:r>
              <a:rPr lang="zh-CN" altLang="en-US" sz="2400" dirty="0" smtClean="0"/>
              <a:t>值：</a:t>
            </a:r>
            <a:endParaRPr lang="en-US" altLang="zh-CN" sz="2400" dirty="0"/>
          </a:p>
          <a:p>
            <a:pPr marL="109728" indent="457200" eaLnBrk="0">
              <a:lnSpc>
                <a:spcPct val="110000"/>
              </a:lnSpc>
              <a:buClr>
                <a:schemeClr val="bg2">
                  <a:lumMod val="50000"/>
                </a:schemeClr>
              </a:buClr>
              <a:buNone/>
            </a:pPr>
            <a:r>
              <a:rPr lang="en-US" altLang="zh-CN" sz="2400" dirty="0"/>
              <a:t>normal: </a:t>
            </a:r>
            <a:r>
              <a:rPr lang="zh-CN" altLang="en-US" sz="2400" dirty="0"/>
              <a:t>普通字体</a:t>
            </a:r>
          </a:p>
          <a:p>
            <a:pPr marL="109728" indent="457200" eaLnBrk="0">
              <a:lnSpc>
                <a:spcPct val="110000"/>
              </a:lnSpc>
              <a:buClr>
                <a:schemeClr val="bg2">
                  <a:lumMod val="50000"/>
                </a:schemeClr>
              </a:buClr>
              <a:buNone/>
            </a:pPr>
            <a:r>
              <a:rPr lang="en-US" altLang="zh-CN" sz="2400" dirty="0"/>
              <a:t>italic : </a:t>
            </a:r>
            <a:r>
              <a:rPr lang="zh-CN" altLang="en-US" sz="2400" dirty="0"/>
              <a:t>斜体  </a:t>
            </a:r>
            <a:r>
              <a:rPr lang="en-US" altLang="zh-CN" sz="2400" dirty="0"/>
              <a:t>(&lt;</a:t>
            </a:r>
            <a:r>
              <a:rPr lang="en-US" altLang="zh-CN" sz="2400" dirty="0" err="1"/>
              <a:t>i</a:t>
            </a:r>
            <a:r>
              <a:rPr lang="en-US" altLang="zh-CN" sz="2400" dirty="0"/>
              <a:t>&gt;) ∗</a:t>
            </a:r>
          </a:p>
          <a:p>
            <a:pPr marL="109728" indent="457200" eaLnBrk="0">
              <a:lnSpc>
                <a:spcPct val="110000"/>
              </a:lnSpc>
              <a:buClr>
                <a:schemeClr val="bg2">
                  <a:lumMod val="50000"/>
                </a:schemeClr>
              </a:buClr>
              <a:buNone/>
            </a:pPr>
            <a:r>
              <a:rPr lang="en-US" altLang="zh-CN" sz="2400" dirty="0"/>
              <a:t>oblique: </a:t>
            </a:r>
            <a:r>
              <a:rPr lang="zh-CN" altLang="en-US" sz="2400" dirty="0"/>
              <a:t>倾斜</a:t>
            </a:r>
            <a:r>
              <a:rPr lang="zh-CN" altLang="en-US" sz="2400" dirty="0" smtClean="0"/>
              <a:t>字体</a:t>
            </a:r>
            <a:endParaRPr lang="zh-CN" altLang="en-US"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339351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2.4.1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本</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与</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字</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532859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字体设置</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3.</a:t>
            </a:r>
            <a:r>
              <a:rPr lang="zh-CN" altLang="en-US" sz="2400" dirty="0" smtClean="0"/>
              <a:t>字体粗细</a:t>
            </a:r>
            <a:endParaRPr lang="en-US" altLang="zh-CN" sz="2400" dirty="0" smtClean="0"/>
          </a:p>
          <a:p>
            <a:pPr marL="109728" indent="457200" eaLnBrk="0">
              <a:lnSpc>
                <a:spcPct val="110000"/>
              </a:lnSpc>
              <a:buClr>
                <a:schemeClr val="bg2">
                  <a:lumMod val="50000"/>
                </a:schemeClr>
              </a:buClr>
              <a:buNone/>
            </a:pPr>
            <a:r>
              <a:rPr lang="en-US" altLang="zh-CN" sz="2400" dirty="0"/>
              <a:t>font-weight </a:t>
            </a:r>
            <a:r>
              <a:rPr lang="zh-CN" altLang="en-US" sz="2400" dirty="0"/>
              <a:t>用于设置字体粗细 </a:t>
            </a:r>
            <a:r>
              <a:rPr lang="en-US" altLang="zh-CN" sz="2400" dirty="0"/>
              <a:t>, </a:t>
            </a:r>
            <a:r>
              <a:rPr lang="zh-CN" altLang="en-US" sz="2400" dirty="0"/>
              <a:t>可设置以下值</a:t>
            </a:r>
            <a:r>
              <a:rPr lang="en-US" altLang="zh-CN" sz="2400" dirty="0"/>
              <a:t>:</a:t>
            </a:r>
          </a:p>
          <a:p>
            <a:pPr marL="109728" indent="457200" eaLnBrk="0">
              <a:lnSpc>
                <a:spcPct val="110000"/>
              </a:lnSpc>
              <a:buClr>
                <a:schemeClr val="bg2">
                  <a:lumMod val="50000"/>
                </a:schemeClr>
              </a:buClr>
              <a:buNone/>
            </a:pPr>
            <a:r>
              <a:rPr lang="en-US" altLang="zh-CN" sz="2400" dirty="0"/>
              <a:t>normal: </a:t>
            </a:r>
            <a:r>
              <a:rPr lang="zh-CN" altLang="en-US" sz="2400" dirty="0"/>
              <a:t>正常粗细</a:t>
            </a:r>
          </a:p>
          <a:p>
            <a:pPr marL="109728" indent="457200" eaLnBrk="0">
              <a:lnSpc>
                <a:spcPct val="110000"/>
              </a:lnSpc>
              <a:buClr>
                <a:schemeClr val="bg2">
                  <a:lumMod val="50000"/>
                </a:schemeClr>
              </a:buClr>
              <a:buNone/>
            </a:pPr>
            <a:r>
              <a:rPr lang="en-US" altLang="zh-CN" sz="2400" dirty="0"/>
              <a:t>bold: </a:t>
            </a:r>
            <a:r>
              <a:rPr lang="zh-CN" altLang="en-US" sz="2400" dirty="0"/>
              <a:t>粗体  </a:t>
            </a:r>
            <a:r>
              <a:rPr lang="en-US" altLang="zh-CN" sz="2400" dirty="0"/>
              <a:t>(&lt;b&gt;)</a:t>
            </a:r>
          </a:p>
          <a:p>
            <a:pPr marL="109728" indent="457200" eaLnBrk="0">
              <a:lnSpc>
                <a:spcPct val="110000"/>
              </a:lnSpc>
              <a:buClr>
                <a:schemeClr val="bg2">
                  <a:lumMod val="50000"/>
                </a:schemeClr>
              </a:buClr>
              <a:buNone/>
            </a:pPr>
            <a:r>
              <a:rPr lang="en-US" altLang="zh-CN" sz="2400" dirty="0"/>
              <a:t>bolder: </a:t>
            </a:r>
            <a:r>
              <a:rPr lang="zh-CN" altLang="en-US" sz="2400" dirty="0"/>
              <a:t>更粗的字体</a:t>
            </a:r>
          </a:p>
          <a:p>
            <a:pPr marL="109728" indent="457200" eaLnBrk="0">
              <a:lnSpc>
                <a:spcPct val="110000"/>
              </a:lnSpc>
              <a:buClr>
                <a:schemeClr val="bg2">
                  <a:lumMod val="50000"/>
                </a:schemeClr>
              </a:buClr>
              <a:buNone/>
            </a:pPr>
            <a:r>
              <a:rPr lang="en-US" altLang="zh-CN" sz="2400" dirty="0"/>
              <a:t>lighter: </a:t>
            </a:r>
            <a:r>
              <a:rPr lang="zh-CN" altLang="en-US" sz="2400" dirty="0"/>
              <a:t>更细的字体</a:t>
            </a:r>
          </a:p>
          <a:p>
            <a:pPr marL="109728" indent="457200" eaLnBrk="0">
              <a:lnSpc>
                <a:spcPct val="110000"/>
              </a:lnSpc>
              <a:buClr>
                <a:schemeClr val="bg2">
                  <a:lumMod val="50000"/>
                </a:schemeClr>
              </a:buClr>
              <a:buNone/>
            </a:pPr>
            <a:r>
              <a:rPr lang="en-US" altLang="zh-CN" sz="2400" dirty="0"/>
              <a:t>100~900: </a:t>
            </a:r>
            <a:r>
              <a:rPr lang="zh-CN" altLang="en-US" sz="2400" dirty="0"/>
              <a:t>步长为 </a:t>
            </a:r>
            <a:r>
              <a:rPr lang="en-US" altLang="zh-CN" sz="2400" dirty="0"/>
              <a:t>100 </a:t>
            </a:r>
            <a:r>
              <a:rPr lang="zh-CN" altLang="en-US" sz="2400" dirty="0"/>
              <a:t>等同于 </a:t>
            </a:r>
            <a:r>
              <a:rPr lang="en-US" altLang="zh-CN" sz="2400" dirty="0"/>
              <a:t>lighter, 400 </a:t>
            </a:r>
            <a:r>
              <a:rPr lang="zh-CN" altLang="en-US" sz="2400" dirty="0"/>
              <a:t>等同于 </a:t>
            </a:r>
            <a:r>
              <a:rPr lang="en-US" altLang="zh-CN" sz="2400" dirty="0"/>
              <a:t>normal, </a:t>
            </a:r>
            <a:r>
              <a:rPr lang="zh-CN" altLang="en-US" sz="2400" dirty="0"/>
              <a:t>而 </a:t>
            </a:r>
            <a:r>
              <a:rPr lang="en-US" altLang="zh-CN" sz="2400" dirty="0"/>
              <a:t>700 </a:t>
            </a:r>
            <a:r>
              <a:rPr lang="zh-CN" altLang="en-US" sz="2400" dirty="0"/>
              <a:t>等同于 </a:t>
            </a:r>
            <a:r>
              <a:rPr lang="en-US" altLang="zh-CN" sz="2400" dirty="0"/>
              <a:t>bold</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09594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2.4.1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本</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与</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文</a:t>
            </a:r>
            <a:r>
              <a:rPr lang="en-US" altLang="zh-CN" sz="3200" dirty="0" smtClean="0">
                <a:solidFill>
                  <a:schemeClr val="tx1"/>
                </a:solidFill>
                <a:latin typeface="微软雅黑" panose="020B0503020204020204" pitchFamily="34" charset="-122"/>
                <a:ea typeface="微软雅黑" panose="020B0503020204020204" pitchFamily="34" charset="-122"/>
                <a:cs typeface="+mn-ea"/>
              </a:rPr>
              <a:t> </a:t>
            </a:r>
            <a:r>
              <a:rPr lang="zh-CN" altLang="zh-CN" sz="3200" dirty="0" smtClean="0">
                <a:solidFill>
                  <a:schemeClr val="tx1"/>
                </a:solidFill>
                <a:latin typeface="微软雅黑" panose="020B0503020204020204" pitchFamily="34" charset="-122"/>
                <a:ea typeface="微软雅黑" panose="020B0503020204020204" pitchFamily="34" charset="-122"/>
                <a:cs typeface="+mn-ea"/>
              </a:rPr>
              <a:t>字</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532859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字体设置</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4.</a:t>
            </a:r>
            <a:r>
              <a:rPr lang="zh-CN" altLang="en-US" sz="2400" dirty="0" smtClean="0"/>
              <a:t>字体大小</a:t>
            </a:r>
            <a:endParaRPr lang="en-US" altLang="zh-CN" sz="2400" dirty="0" smtClean="0"/>
          </a:p>
          <a:p>
            <a:pPr marL="109728" indent="457200" eaLnBrk="0">
              <a:lnSpc>
                <a:spcPct val="110000"/>
              </a:lnSpc>
              <a:buClr>
                <a:schemeClr val="bg2">
                  <a:lumMod val="50000"/>
                </a:schemeClr>
              </a:buClr>
              <a:buNone/>
            </a:pPr>
            <a:r>
              <a:rPr lang="en-US" altLang="zh-CN" sz="2400" dirty="0"/>
              <a:t>font-size </a:t>
            </a:r>
            <a:r>
              <a:rPr lang="zh-CN" altLang="en-US" sz="2400" dirty="0"/>
              <a:t>用于设置字体大小的 </a:t>
            </a:r>
            <a:r>
              <a:rPr lang="en-US" altLang="zh-CN" sz="2400" dirty="0"/>
              <a:t>, </a:t>
            </a:r>
            <a:r>
              <a:rPr lang="zh-CN" altLang="en-US" sz="2400" dirty="0"/>
              <a:t>可设置的值可以是任意正整数和浮点数 </a:t>
            </a:r>
            <a:r>
              <a:rPr lang="en-US" altLang="zh-CN" sz="2400" dirty="0"/>
              <a:t>, </a:t>
            </a:r>
            <a:r>
              <a:rPr lang="zh-CN" altLang="en-US" sz="2400" dirty="0"/>
              <a:t>但考虑到 </a:t>
            </a:r>
            <a:r>
              <a:rPr lang="en-US" altLang="zh-CN" sz="2400" dirty="0"/>
              <a:t>Chrome </a:t>
            </a:r>
            <a:r>
              <a:rPr lang="zh-CN" altLang="en-US" sz="2400" dirty="0"/>
              <a:t>等主流浏览器不支持 </a:t>
            </a:r>
            <a:r>
              <a:rPr lang="en-US" altLang="zh-CN" sz="2400" dirty="0"/>
              <a:t>12 </a:t>
            </a:r>
            <a:r>
              <a:rPr lang="zh-CN" altLang="en-US" sz="2400" dirty="0"/>
              <a:t>像素以下的字体 </a:t>
            </a:r>
            <a:r>
              <a:rPr lang="en-US" altLang="zh-CN" sz="2400" dirty="0"/>
              <a:t>, </a:t>
            </a:r>
            <a:r>
              <a:rPr lang="zh-CN" altLang="en-US" sz="2400" dirty="0"/>
              <a:t>若字号以像素为单位 </a:t>
            </a:r>
            <a:r>
              <a:rPr lang="en-US" altLang="zh-CN" sz="2400" dirty="0"/>
              <a:t>, </a:t>
            </a:r>
            <a:r>
              <a:rPr lang="zh-CN" altLang="en-US" sz="2400" dirty="0"/>
              <a:t>或通过设置其他 单位转换为的像素值不应该小于 </a:t>
            </a:r>
            <a:r>
              <a:rPr lang="en-US" altLang="zh-CN" sz="2400" dirty="0"/>
              <a:t>12 </a:t>
            </a:r>
            <a:r>
              <a:rPr lang="zh-CN" altLang="en-US" sz="2400" dirty="0"/>
              <a:t>像素 。常用的字号单位</a:t>
            </a:r>
            <a:r>
              <a:rPr lang="zh-CN" altLang="en-US" sz="2400" dirty="0" smtClean="0"/>
              <a:t>有：</a:t>
            </a:r>
            <a:endParaRPr lang="zh-CN" altLang="en-US" sz="2400" dirty="0"/>
          </a:p>
          <a:p>
            <a:pPr marL="109728" indent="457200" eaLnBrk="0">
              <a:lnSpc>
                <a:spcPct val="110000"/>
              </a:lnSpc>
              <a:buClr>
                <a:schemeClr val="bg2">
                  <a:lumMod val="50000"/>
                </a:schemeClr>
              </a:buClr>
              <a:buNone/>
            </a:pPr>
            <a:r>
              <a:rPr lang="en-US" altLang="zh-CN" sz="2400" dirty="0" err="1"/>
              <a:t>px</a:t>
            </a:r>
            <a:r>
              <a:rPr lang="en-US" altLang="zh-CN" sz="2400" dirty="0"/>
              <a:t>: </a:t>
            </a:r>
            <a:r>
              <a:rPr lang="zh-CN" altLang="en-US" sz="2400" dirty="0" smtClean="0"/>
              <a:t>像素。</a:t>
            </a:r>
            <a:endParaRPr lang="zh-CN" altLang="en-US" sz="2400" dirty="0"/>
          </a:p>
          <a:p>
            <a:pPr marL="109728" indent="457200" eaLnBrk="0">
              <a:lnSpc>
                <a:spcPct val="110000"/>
              </a:lnSpc>
              <a:buClr>
                <a:schemeClr val="bg2">
                  <a:lumMod val="50000"/>
                </a:schemeClr>
              </a:buClr>
              <a:buNone/>
            </a:pPr>
            <a:r>
              <a:rPr lang="en-US" altLang="zh-CN" sz="2400" dirty="0" err="1"/>
              <a:t>em</a:t>
            </a:r>
            <a:r>
              <a:rPr lang="en-US" altLang="zh-CN" sz="2400" dirty="0"/>
              <a:t>: </a:t>
            </a:r>
            <a:r>
              <a:rPr lang="zh-CN" altLang="en-US" sz="2400" dirty="0"/>
              <a:t>和父元素成比例关系 </a:t>
            </a:r>
            <a:r>
              <a:rPr lang="en-US" altLang="zh-CN" sz="2400" dirty="0"/>
              <a:t>, </a:t>
            </a:r>
            <a:r>
              <a:rPr lang="zh-CN" altLang="en-US" sz="2400" dirty="0"/>
              <a:t>比如父元素 </a:t>
            </a:r>
            <a:r>
              <a:rPr lang="en-US" altLang="zh-CN" sz="2400" dirty="0"/>
              <a:t>16 </a:t>
            </a:r>
            <a:r>
              <a:rPr lang="zh-CN" altLang="en-US" sz="2400" dirty="0"/>
              <a:t>像素 </a:t>
            </a:r>
            <a:r>
              <a:rPr lang="en-US" altLang="zh-CN" sz="2400" dirty="0"/>
              <a:t>, </a:t>
            </a:r>
            <a:r>
              <a:rPr lang="zh-CN" altLang="en-US" sz="2400" dirty="0"/>
              <a:t>设置子元素为 </a:t>
            </a:r>
            <a:r>
              <a:rPr lang="en-US" altLang="zh-CN" sz="2400" dirty="0"/>
              <a:t>2em, </a:t>
            </a:r>
            <a:r>
              <a:rPr lang="zh-CN" altLang="en-US" sz="2400" dirty="0"/>
              <a:t>就表示子元素 字体大小为 </a:t>
            </a:r>
            <a:r>
              <a:rPr lang="en-US" altLang="zh-CN" sz="2400" dirty="0"/>
              <a:t>32 </a:t>
            </a:r>
            <a:r>
              <a:rPr lang="en-US" altLang="zh-CN" sz="2400" dirty="0" err="1"/>
              <a:t>px</a:t>
            </a:r>
            <a:r>
              <a:rPr lang="zh-CN" altLang="en-US" sz="2400" dirty="0"/>
              <a:t>。</a:t>
            </a:r>
          </a:p>
          <a:p>
            <a:pPr marL="109728" indent="457200" eaLnBrk="0">
              <a:lnSpc>
                <a:spcPct val="110000"/>
              </a:lnSpc>
              <a:buClr>
                <a:schemeClr val="bg2">
                  <a:lumMod val="50000"/>
                </a:schemeClr>
              </a:buClr>
              <a:buNone/>
            </a:pPr>
            <a:r>
              <a:rPr lang="en-US" altLang="zh-CN" sz="2400" dirty="0"/>
              <a:t>rem: </a:t>
            </a:r>
            <a:r>
              <a:rPr lang="zh-CN" altLang="en-US" sz="2400" dirty="0"/>
              <a:t>类似于 </a:t>
            </a:r>
            <a:r>
              <a:rPr lang="en-US" altLang="zh-CN" sz="2400" dirty="0" err="1"/>
              <a:t>em</a:t>
            </a:r>
            <a:r>
              <a:rPr lang="en-US" altLang="zh-CN" sz="2400" dirty="0"/>
              <a:t>, </a:t>
            </a:r>
            <a:r>
              <a:rPr lang="zh-CN" altLang="en-US" sz="2400" dirty="0"/>
              <a:t>但是 </a:t>
            </a:r>
            <a:r>
              <a:rPr lang="en-US" altLang="zh-CN" sz="2400" dirty="0"/>
              <a:t>rem </a:t>
            </a:r>
            <a:r>
              <a:rPr lang="zh-CN" altLang="en-US" sz="2400" dirty="0"/>
              <a:t>是相对于根元素而言的。</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495915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2.4.2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显 示 与 定 位</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539552" y="1628800"/>
            <a:ext cx="7704856" cy="4248472"/>
          </a:xfrm>
        </p:spPr>
        <p:txBody>
          <a:bodyPr>
            <a:noAutofit/>
          </a:bodyPr>
          <a:lstStyle/>
          <a:p>
            <a:pPr marL="109728" indent="457200" eaLnBrk="0">
              <a:lnSpc>
                <a:spcPct val="150000"/>
              </a:lnSpc>
              <a:buClr>
                <a:schemeClr val="bg2">
                  <a:lumMod val="50000"/>
                </a:schemeClr>
              </a:buClr>
              <a:buNone/>
            </a:pPr>
            <a:r>
              <a:rPr lang="zh-CN" altLang="en-US" sz="2400" dirty="0"/>
              <a:t>在 </a:t>
            </a:r>
            <a:r>
              <a:rPr lang="en-US" altLang="zh-CN" sz="2400" dirty="0"/>
              <a:t>HTML </a:t>
            </a:r>
            <a:r>
              <a:rPr lang="zh-CN" altLang="en-US" sz="2400" dirty="0"/>
              <a:t>中 </a:t>
            </a:r>
            <a:r>
              <a:rPr lang="en-US" altLang="zh-CN" sz="2400" dirty="0"/>
              <a:t>, </a:t>
            </a:r>
            <a:r>
              <a:rPr lang="zh-CN" altLang="en-US" sz="2400" dirty="0"/>
              <a:t>元素会按照标准的“ 文档流” 布局方式进行布局 </a:t>
            </a:r>
            <a:r>
              <a:rPr lang="en-US" altLang="zh-CN" sz="2400" dirty="0"/>
              <a:t>, </a:t>
            </a:r>
            <a:r>
              <a:rPr lang="zh-CN" altLang="en-US" sz="2400" dirty="0"/>
              <a:t>即“ 从左到右 </a:t>
            </a:r>
            <a:r>
              <a:rPr lang="en-US" altLang="zh-CN" sz="2400" dirty="0"/>
              <a:t>, </a:t>
            </a:r>
            <a:r>
              <a:rPr lang="zh-CN" altLang="en-US" sz="2400" dirty="0"/>
              <a:t>从 上到下” 的方式进行布局 </a:t>
            </a:r>
            <a:r>
              <a:rPr lang="en-US" altLang="zh-CN" sz="2400" dirty="0"/>
              <a:t>, </a:t>
            </a:r>
            <a:r>
              <a:rPr lang="zh-CN" altLang="en-US" sz="2400" dirty="0"/>
              <a:t>而通过 </a:t>
            </a:r>
            <a:r>
              <a:rPr lang="en-US" altLang="zh-CN" sz="2400" dirty="0"/>
              <a:t>CSS </a:t>
            </a:r>
            <a:r>
              <a:rPr lang="zh-CN" altLang="en-US" sz="2400" dirty="0"/>
              <a:t>里面的部分定位和显示方式的设置可以使元素脱离 “文档流”</a:t>
            </a:r>
            <a:r>
              <a:rPr lang="en-US" altLang="zh-CN" sz="2400" dirty="0"/>
              <a:t>, </a:t>
            </a:r>
            <a:r>
              <a:rPr lang="zh-CN" altLang="en-US" sz="2400" dirty="0"/>
              <a:t>采用特殊的布局方式进行布局 </a:t>
            </a:r>
            <a:r>
              <a:rPr lang="en-US" altLang="zh-CN" sz="2400" dirty="0"/>
              <a:t>, </a:t>
            </a:r>
            <a:r>
              <a:rPr lang="zh-CN" altLang="en-US" sz="2400" dirty="0"/>
              <a:t>或者在页面中进行“ 隐藏”</a:t>
            </a:r>
            <a:r>
              <a:rPr lang="en-US" altLang="zh-CN" sz="2400" dirty="0"/>
              <a:t>, </a:t>
            </a:r>
            <a:r>
              <a:rPr lang="zh-CN" altLang="en-US" sz="2400" dirty="0"/>
              <a:t>而“ 隐藏” 在 </a:t>
            </a:r>
            <a:r>
              <a:rPr lang="en-US" altLang="zh-CN" sz="2400" dirty="0"/>
              <a:t>CSS </a:t>
            </a:r>
            <a:r>
              <a:rPr lang="zh-CN" altLang="en-US" sz="2400" dirty="0"/>
              <a:t>中又有两种定义方式 </a:t>
            </a:r>
            <a:r>
              <a:rPr lang="en-US" altLang="zh-CN" sz="2400" dirty="0"/>
              <a:t>, </a:t>
            </a:r>
            <a:r>
              <a:rPr lang="zh-CN" altLang="en-US" sz="2400" dirty="0"/>
              <a:t>一种可以脱离  “ 文档流”</a:t>
            </a:r>
            <a:r>
              <a:rPr lang="en-US" altLang="zh-CN" sz="2400" dirty="0"/>
              <a:t>, </a:t>
            </a:r>
            <a:r>
              <a:rPr lang="zh-CN" altLang="en-US" sz="2400" dirty="0"/>
              <a:t>一种仍然存在于  “ 文档流” 的布 局中。</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934700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2.4.2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显 示 与 定 位</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51520" y="1628800"/>
            <a:ext cx="8640960" cy="4320480"/>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显示</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1.</a:t>
            </a:r>
            <a:r>
              <a:rPr lang="zh-CN" altLang="en-US" sz="2400" dirty="0"/>
              <a:t>元素</a:t>
            </a:r>
            <a:r>
              <a:rPr lang="zh-CN" altLang="en-US" sz="2400" dirty="0" smtClean="0"/>
              <a:t>显示方式</a:t>
            </a:r>
            <a:endParaRPr lang="en-US" altLang="zh-CN" sz="2400" dirty="0" smtClean="0"/>
          </a:p>
          <a:p>
            <a:pPr marL="109728" indent="457200" eaLnBrk="0">
              <a:lnSpc>
                <a:spcPct val="110000"/>
              </a:lnSpc>
              <a:buClr>
                <a:schemeClr val="bg2">
                  <a:lumMod val="50000"/>
                </a:schemeClr>
              </a:buClr>
              <a:buNone/>
            </a:pPr>
            <a:r>
              <a:rPr lang="en-US" altLang="zh-CN" sz="2000" dirty="0"/>
              <a:t>display </a:t>
            </a:r>
            <a:r>
              <a:rPr lang="zh-CN" altLang="en-US" sz="2000" dirty="0"/>
              <a:t>属性规定元素的显示方式 。元素类型可分为块级元素  </a:t>
            </a:r>
            <a:r>
              <a:rPr lang="en-US" altLang="zh-CN" sz="2000" dirty="0"/>
              <a:t>(block) </a:t>
            </a:r>
            <a:r>
              <a:rPr lang="zh-CN" altLang="en-US" sz="2000" dirty="0"/>
              <a:t>、行内元素  </a:t>
            </a:r>
            <a:r>
              <a:rPr lang="en-US" altLang="zh-CN" sz="2000" dirty="0"/>
              <a:t>(</a:t>
            </a:r>
            <a:r>
              <a:rPr lang="en-US" altLang="zh-CN" sz="2000" dirty="0" smtClean="0"/>
              <a:t>in-line</a:t>
            </a:r>
            <a:r>
              <a:rPr lang="en-US" altLang="zh-CN" sz="2000" dirty="0"/>
              <a:t>)  </a:t>
            </a:r>
            <a:r>
              <a:rPr lang="zh-CN" altLang="en-US" sz="2000" dirty="0"/>
              <a:t>以及行内块元素  </a:t>
            </a:r>
            <a:r>
              <a:rPr lang="en-US" altLang="zh-CN" sz="2000" dirty="0"/>
              <a:t>( inline-block) , </a:t>
            </a:r>
            <a:r>
              <a:rPr lang="zh-CN" altLang="en-US" sz="2000" dirty="0"/>
              <a:t>各类型的元素在呈现方式上也不尽相同 。</a:t>
            </a:r>
            <a:r>
              <a:rPr lang="en-US" altLang="zh-CN" sz="2000" dirty="0"/>
              <a:t>HTML </a:t>
            </a:r>
            <a:r>
              <a:rPr lang="zh-CN" altLang="en-US" sz="2000" dirty="0"/>
              <a:t>文 档中自带的标签元素的“ 显示类型”  已经被定义 </a:t>
            </a:r>
            <a:r>
              <a:rPr lang="en-US" altLang="zh-CN" sz="2000" dirty="0"/>
              <a:t>, </a:t>
            </a:r>
            <a:r>
              <a:rPr lang="zh-CN" altLang="en-US" sz="2000" dirty="0"/>
              <a:t>如果考虑到布局需要 </a:t>
            </a:r>
            <a:r>
              <a:rPr lang="en-US" altLang="zh-CN" sz="2000" dirty="0"/>
              <a:t>, </a:t>
            </a:r>
            <a:r>
              <a:rPr lang="zh-CN" altLang="en-US" sz="2000" dirty="0"/>
              <a:t>有的时候我们会 强制的将“ 显示类型”  进行转换 </a:t>
            </a:r>
            <a:r>
              <a:rPr lang="en-US" altLang="zh-CN" sz="2000" dirty="0"/>
              <a:t>, </a:t>
            </a:r>
            <a:r>
              <a:rPr lang="zh-CN" altLang="en-US" sz="2000" dirty="0"/>
              <a:t>在进行转换后 </a:t>
            </a:r>
            <a:r>
              <a:rPr lang="en-US" altLang="zh-CN" sz="2000" dirty="0"/>
              <a:t>, </a:t>
            </a:r>
            <a:r>
              <a:rPr lang="zh-CN" altLang="en-US" sz="2000" dirty="0"/>
              <a:t>该元素的功能和特性  </a:t>
            </a:r>
            <a:r>
              <a:rPr lang="en-US" altLang="zh-CN" sz="2000" dirty="0"/>
              <a:t>( </a:t>
            </a:r>
            <a:r>
              <a:rPr lang="zh-CN" altLang="en-US" sz="2000" dirty="0"/>
              <a:t>如将</a:t>
            </a:r>
            <a:r>
              <a:rPr lang="en-US" altLang="zh-CN" sz="2000" dirty="0"/>
              <a:t>&lt;div&gt;</a:t>
            </a:r>
            <a:r>
              <a:rPr lang="zh-CN" altLang="en-US" sz="2000" dirty="0"/>
              <a:t>标签 转换为“ </a:t>
            </a:r>
            <a:r>
              <a:rPr lang="en-US" altLang="zh-CN" sz="2000" dirty="0"/>
              <a:t>inline-block”  </a:t>
            </a:r>
            <a:r>
              <a:rPr lang="zh-CN" altLang="en-US" sz="2000" dirty="0"/>
              <a:t>之后 </a:t>
            </a:r>
            <a:r>
              <a:rPr lang="en-US" altLang="zh-CN" sz="2000" dirty="0"/>
              <a:t>, </a:t>
            </a:r>
            <a:r>
              <a:rPr lang="zh-CN" altLang="en-US" sz="2000" dirty="0"/>
              <a:t>也不能嵌套在</a:t>
            </a:r>
            <a:r>
              <a:rPr lang="en-US" altLang="zh-CN" sz="2000" dirty="0"/>
              <a:t>&lt;p &gt;</a:t>
            </a:r>
            <a:r>
              <a:rPr lang="zh-CN" altLang="en-US" sz="2000" dirty="0"/>
              <a:t>里和转换为“ </a:t>
            </a:r>
            <a:r>
              <a:rPr lang="en-US" altLang="zh-CN" sz="2000" dirty="0"/>
              <a:t>block”  </a:t>
            </a:r>
            <a:r>
              <a:rPr lang="zh-CN" altLang="en-US" sz="2000" dirty="0"/>
              <a:t>的</a:t>
            </a:r>
            <a:r>
              <a:rPr lang="en-US" altLang="zh-CN" sz="2000" dirty="0"/>
              <a:t>&lt;span &gt;</a:t>
            </a:r>
            <a:r>
              <a:rPr lang="zh-CN" altLang="en-US" sz="2000" dirty="0"/>
              <a:t>里</a:t>
            </a:r>
            <a:r>
              <a:rPr lang="en-US" altLang="zh-CN" sz="2000" dirty="0"/>
              <a:t>)  </a:t>
            </a:r>
            <a:r>
              <a:rPr lang="zh-CN" altLang="en-US" sz="2000" dirty="0"/>
              <a:t>也不 会产生变化 。所以在元素页面布局的时候 </a:t>
            </a:r>
            <a:r>
              <a:rPr lang="en-US" altLang="zh-CN" sz="2000" dirty="0"/>
              <a:t>, </a:t>
            </a:r>
            <a:r>
              <a:rPr lang="zh-CN" altLang="en-US" sz="2000" dirty="0"/>
              <a:t>若对“ 行内元素”“行内块级元素”  和“ 块级 元素”  已经理解得比较透彻了 </a:t>
            </a:r>
            <a:r>
              <a:rPr lang="en-US" altLang="zh-CN" sz="2000" dirty="0"/>
              <a:t>, </a:t>
            </a:r>
            <a:r>
              <a:rPr lang="zh-CN" altLang="en-US" sz="2000" dirty="0"/>
              <a:t>根据需要完全可以大胆地对“ 显示类型”  进行转换</a:t>
            </a:r>
            <a:r>
              <a:rPr lang="zh-CN" altLang="en-US" sz="2000" dirty="0" smtClean="0"/>
              <a:t>。</a:t>
            </a:r>
            <a:endParaRPr lang="zh-CN" altLang="en-US"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10805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2.4.2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显 示 与 定 位</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0588" y="1340768"/>
            <a:ext cx="4320480" cy="1656184"/>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显示</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1.</a:t>
            </a:r>
            <a:r>
              <a:rPr lang="zh-CN" altLang="en-US" sz="2400" dirty="0"/>
              <a:t>元素</a:t>
            </a:r>
            <a:r>
              <a:rPr lang="zh-CN" altLang="en-US" sz="2400" dirty="0" smtClean="0"/>
              <a:t>显示方式</a:t>
            </a:r>
            <a:endParaRPr lang="en-US" altLang="zh-CN" sz="2400" dirty="0" smtClean="0"/>
          </a:p>
          <a:p>
            <a:pPr marL="109728" indent="457200" eaLnBrk="0">
              <a:lnSpc>
                <a:spcPct val="110000"/>
              </a:lnSpc>
              <a:buClr>
                <a:schemeClr val="bg2">
                  <a:lumMod val="50000"/>
                </a:schemeClr>
              </a:buClr>
              <a:buNone/>
            </a:pPr>
            <a:r>
              <a:rPr lang="zh-CN" altLang="en-US" sz="2400" dirty="0"/>
              <a:t>该属性可以设置以下</a:t>
            </a:r>
            <a:r>
              <a:rPr lang="zh-CN" altLang="en-US" sz="2400" dirty="0" smtClean="0"/>
              <a:t>值：</a:t>
            </a:r>
            <a:endParaRPr lang="zh-CN" altLang="en-US"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137" y="1484783"/>
            <a:ext cx="5249863"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3847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2.4.2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显 示 与 定 位</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0588" y="1196752"/>
            <a:ext cx="8799884" cy="3024336"/>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显示</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2.</a:t>
            </a:r>
            <a:r>
              <a:rPr lang="zh-CN" altLang="en-US" sz="2400" dirty="0"/>
              <a:t>元素</a:t>
            </a:r>
            <a:r>
              <a:rPr lang="zh-CN" altLang="en-US" sz="2400" dirty="0" smtClean="0"/>
              <a:t>可见性</a:t>
            </a:r>
            <a:endParaRPr lang="en-US" altLang="zh-CN" sz="2400" dirty="0" smtClean="0"/>
          </a:p>
          <a:p>
            <a:pPr marL="109728" indent="457200" eaLnBrk="0">
              <a:lnSpc>
                <a:spcPct val="110000"/>
              </a:lnSpc>
              <a:buClr>
                <a:schemeClr val="bg2">
                  <a:lumMod val="50000"/>
                </a:schemeClr>
              </a:buClr>
              <a:buNone/>
            </a:pPr>
            <a:r>
              <a:rPr lang="en-US" altLang="zh-CN" sz="2400" dirty="0"/>
              <a:t>visibility </a:t>
            </a:r>
            <a:r>
              <a:rPr lang="zh-CN" altLang="en-US" sz="2400" dirty="0"/>
              <a:t>用于设置元素是否可见 </a:t>
            </a:r>
            <a:r>
              <a:rPr lang="en-US" altLang="zh-CN" sz="2400" dirty="0"/>
              <a:t>, </a:t>
            </a:r>
            <a:r>
              <a:rPr lang="zh-CN" altLang="en-US" sz="2400" dirty="0"/>
              <a:t>该属性即使元素不可见 </a:t>
            </a:r>
            <a:r>
              <a:rPr lang="en-US" altLang="zh-CN" sz="2400" dirty="0"/>
              <a:t>, </a:t>
            </a:r>
            <a:r>
              <a:rPr lang="zh-CN" altLang="en-US" sz="2400" dirty="0"/>
              <a:t>也不会脱离文档流 </a:t>
            </a:r>
            <a:r>
              <a:rPr lang="en-US" altLang="zh-CN" sz="2400" dirty="0"/>
              <a:t>, </a:t>
            </a:r>
            <a:r>
              <a:rPr lang="zh-CN" altLang="en-US" sz="2400" dirty="0"/>
              <a:t>仍会 占据空间 </a:t>
            </a:r>
            <a:r>
              <a:rPr lang="en-US" altLang="zh-CN" sz="2400" dirty="0"/>
              <a:t>, </a:t>
            </a:r>
            <a:r>
              <a:rPr lang="zh-CN" altLang="en-US" sz="2400" dirty="0"/>
              <a:t>该属性可以设置以下</a:t>
            </a:r>
            <a:r>
              <a:rPr lang="zh-CN" altLang="en-US" sz="2400" dirty="0" smtClean="0"/>
              <a:t>值</a:t>
            </a:r>
            <a:r>
              <a:rPr lang="zh-CN" altLang="en-US" sz="2400" dirty="0"/>
              <a:t>：</a:t>
            </a:r>
            <a:endParaRPr lang="en-US" altLang="zh-CN" sz="2400" dirty="0"/>
          </a:p>
          <a:p>
            <a:pPr marL="109728" indent="457200" eaLnBrk="0">
              <a:lnSpc>
                <a:spcPct val="110000"/>
              </a:lnSpc>
              <a:buClr>
                <a:schemeClr val="bg2">
                  <a:lumMod val="50000"/>
                </a:schemeClr>
              </a:buClr>
              <a:buNone/>
            </a:pPr>
            <a:r>
              <a:rPr lang="en-US" altLang="zh-CN" sz="2400" dirty="0"/>
              <a:t>visible:  ( </a:t>
            </a:r>
            <a:r>
              <a:rPr lang="zh-CN" altLang="en-US" sz="2400" dirty="0"/>
              <a:t>默认</a:t>
            </a:r>
            <a:r>
              <a:rPr lang="en-US" altLang="zh-CN" sz="2400" dirty="0"/>
              <a:t>) , </a:t>
            </a:r>
            <a:r>
              <a:rPr lang="zh-CN" altLang="en-US" sz="2400" dirty="0"/>
              <a:t>元素可见。</a:t>
            </a:r>
          </a:p>
          <a:p>
            <a:pPr marL="109728" indent="457200" eaLnBrk="0">
              <a:lnSpc>
                <a:spcPct val="110000"/>
              </a:lnSpc>
              <a:buClr>
                <a:schemeClr val="bg2">
                  <a:lumMod val="50000"/>
                </a:schemeClr>
              </a:buClr>
              <a:buNone/>
            </a:pPr>
            <a:r>
              <a:rPr lang="en-US" altLang="zh-CN" sz="2400" dirty="0"/>
              <a:t>hidden: </a:t>
            </a:r>
            <a:r>
              <a:rPr lang="zh-CN" altLang="en-US" sz="2400" dirty="0"/>
              <a:t>元素不可见 </a:t>
            </a:r>
            <a:r>
              <a:rPr lang="en-US" altLang="zh-CN" sz="2400" dirty="0"/>
              <a:t>, </a:t>
            </a:r>
            <a:r>
              <a:rPr lang="zh-CN" altLang="en-US" sz="2400" dirty="0"/>
              <a:t>仍会占据空间。</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内容占位符 4"/>
          <p:cNvSpPr txBox="1">
            <a:spLocks/>
          </p:cNvSpPr>
          <p:nvPr/>
        </p:nvSpPr>
        <p:spPr>
          <a:xfrm>
            <a:off x="20588" y="4373488"/>
            <a:ext cx="8799884" cy="2367880"/>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eaLnBrk="0">
              <a:lnSpc>
                <a:spcPct val="110000"/>
              </a:lnSpc>
              <a:spcBef>
                <a:spcPts val="1000"/>
              </a:spcBef>
              <a:spcAft>
                <a:spcPts val="1000"/>
              </a:spcAft>
              <a:buClr>
                <a:schemeClr val="bg2">
                  <a:lumMod val="50000"/>
                </a:schemeClr>
              </a:buClr>
              <a:buNone/>
            </a:pPr>
            <a:r>
              <a:rPr lang="en-US" altLang="zh-CN" sz="2400" dirty="0" smtClean="0"/>
              <a:t>3.</a:t>
            </a:r>
            <a:r>
              <a:rPr lang="zh-CN" altLang="en-US" sz="2400" dirty="0"/>
              <a:t>元素</a:t>
            </a:r>
            <a:r>
              <a:rPr lang="zh-CN" altLang="en-US" sz="2400" dirty="0" smtClean="0"/>
              <a:t>不透明度</a:t>
            </a:r>
            <a:endParaRPr lang="en-US" altLang="zh-CN" sz="2400" dirty="0" smtClean="0"/>
          </a:p>
          <a:p>
            <a:pPr marL="109728" indent="457200" eaLnBrk="0">
              <a:lnSpc>
                <a:spcPct val="110000"/>
              </a:lnSpc>
              <a:buClr>
                <a:schemeClr val="bg2">
                  <a:lumMod val="50000"/>
                </a:schemeClr>
              </a:buClr>
              <a:buNone/>
            </a:pPr>
            <a:r>
              <a:rPr lang="en-US" altLang="zh-CN" sz="2400" dirty="0"/>
              <a:t>opacity </a:t>
            </a:r>
            <a:r>
              <a:rPr lang="zh-CN" altLang="en-US" sz="2400" dirty="0"/>
              <a:t>用于设置元素的不透明度 </a:t>
            </a:r>
            <a:r>
              <a:rPr lang="en-US" altLang="zh-CN" sz="2400" dirty="0"/>
              <a:t>, </a:t>
            </a:r>
            <a:r>
              <a:rPr lang="zh-CN" altLang="en-US" sz="2400" dirty="0"/>
              <a:t>该属性的值范围为 </a:t>
            </a:r>
            <a:r>
              <a:rPr lang="en-US" altLang="zh-CN" sz="2400" dirty="0"/>
              <a:t>: 0 ~ 1, </a:t>
            </a:r>
            <a:r>
              <a:rPr lang="zh-CN" altLang="en-US" sz="2400" dirty="0"/>
              <a:t>可以保留两位小数 </a:t>
            </a:r>
            <a:r>
              <a:rPr lang="en-US" altLang="zh-CN" sz="2400" dirty="0"/>
              <a:t>, </a:t>
            </a:r>
            <a:r>
              <a:rPr lang="zh-CN" altLang="en-US" sz="2400" dirty="0"/>
              <a:t>设值时可以省略 </a:t>
            </a:r>
            <a:r>
              <a:rPr lang="en-US" altLang="zh-CN" sz="2400" dirty="0"/>
              <a:t>0, </a:t>
            </a:r>
            <a:r>
              <a:rPr lang="zh-CN" altLang="en-US" sz="2400" dirty="0"/>
              <a:t>如 </a:t>
            </a:r>
            <a:r>
              <a:rPr lang="en-US" altLang="zh-CN" sz="2400" dirty="0"/>
              <a:t>: . 5 </a:t>
            </a:r>
            <a:r>
              <a:rPr lang="zh-CN" altLang="en-US" sz="2400" dirty="0"/>
              <a:t>或 </a:t>
            </a:r>
            <a:r>
              <a:rPr lang="en-US" altLang="zh-CN" sz="2400" dirty="0"/>
              <a:t>. 75</a:t>
            </a:r>
            <a:r>
              <a:rPr lang="zh-CN" altLang="en-US" sz="2400" dirty="0"/>
              <a:t>。</a:t>
            </a:r>
            <a:r>
              <a:rPr lang="en-US" altLang="zh-CN" sz="2400" dirty="0"/>
              <a:t>0 (</a:t>
            </a:r>
            <a:r>
              <a:rPr lang="zh-CN" altLang="en-US" sz="2400" dirty="0"/>
              <a:t>相当于 </a:t>
            </a:r>
            <a:r>
              <a:rPr lang="en-US" altLang="zh-CN" sz="2400" dirty="0"/>
              <a:t>visibility : hidden;) </a:t>
            </a:r>
            <a:r>
              <a:rPr lang="zh-CN" altLang="en-US" sz="2400" dirty="0"/>
              <a:t>表示完全透明 </a:t>
            </a:r>
            <a:r>
              <a:rPr lang="en-US" altLang="zh-CN" sz="2400" dirty="0"/>
              <a:t>, 1 (</a:t>
            </a:r>
            <a:r>
              <a:rPr lang="zh-CN" altLang="en-US" sz="2400" dirty="0"/>
              <a:t>默 认</a:t>
            </a:r>
            <a:r>
              <a:rPr lang="en-US" altLang="zh-CN" sz="2400" dirty="0"/>
              <a:t>) </a:t>
            </a:r>
            <a:r>
              <a:rPr lang="zh-CN" altLang="en-US" sz="2400" dirty="0"/>
              <a:t>表示完全不透明。</a:t>
            </a:r>
          </a:p>
        </p:txBody>
      </p:sp>
    </p:spTree>
    <p:extLst>
      <p:ext uri="{BB962C8B-B14F-4D97-AF65-F5344CB8AC3E}">
        <p14:creationId xmlns:p14="http://schemas.microsoft.com/office/powerpoint/2010/main" val="1344902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2.4.2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显 示 与 定 位</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0588" y="1196752"/>
            <a:ext cx="3399284" cy="424847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显示</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4.</a:t>
            </a:r>
            <a:r>
              <a:rPr lang="zh-CN" altLang="en-US" sz="2400" dirty="0"/>
              <a:t>鼠标指针类型</a:t>
            </a:r>
            <a:endParaRPr lang="en-US" altLang="zh-CN" sz="2400" dirty="0" smtClean="0"/>
          </a:p>
          <a:p>
            <a:pPr marL="109728" indent="457200" eaLnBrk="0">
              <a:lnSpc>
                <a:spcPct val="110000"/>
              </a:lnSpc>
              <a:buClr>
                <a:schemeClr val="bg2">
                  <a:lumMod val="50000"/>
                </a:schemeClr>
              </a:buClr>
              <a:buNone/>
            </a:pPr>
            <a:r>
              <a:rPr lang="en-US" altLang="zh-CN" sz="2400" dirty="0"/>
              <a:t>cursor </a:t>
            </a:r>
            <a:r>
              <a:rPr lang="zh-CN" altLang="en-US" sz="2400" dirty="0"/>
              <a:t>属性规定要显示的鼠标指针的类型  </a:t>
            </a:r>
            <a:r>
              <a:rPr lang="en-US" altLang="zh-CN" sz="2400" dirty="0"/>
              <a:t>(</a:t>
            </a:r>
            <a:r>
              <a:rPr lang="zh-CN" altLang="en-US" sz="2400" dirty="0"/>
              <a:t>形状</a:t>
            </a:r>
            <a:r>
              <a:rPr lang="en-US" altLang="zh-CN" sz="2400" dirty="0"/>
              <a:t>) </a:t>
            </a:r>
            <a:r>
              <a:rPr lang="zh-CN" altLang="en-US" sz="2400" dirty="0"/>
              <a:t>。该属性具备以下值 </a:t>
            </a:r>
            <a:r>
              <a:rPr lang="zh-CN" altLang="en-US" sz="2400" dirty="0" smtClean="0"/>
              <a:t>：</a:t>
            </a:r>
            <a:endParaRPr lang="zh-CN" altLang="en-US"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700807"/>
            <a:ext cx="5311775"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268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2.1.1 CSS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介 绍</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9512" y="1340768"/>
            <a:ext cx="3168352" cy="576064"/>
          </a:xfrm>
        </p:spPr>
        <p:txBody>
          <a:bodyPr>
            <a:noAutofit/>
          </a:bodyPr>
          <a:lstStyle/>
          <a:p>
            <a:pPr marL="109728" indent="457200" eaLnBrk="0">
              <a:lnSpc>
                <a:spcPct val="110000"/>
              </a:lnSpc>
              <a:buNone/>
            </a:pPr>
            <a:r>
              <a:rPr lang="zh-CN" altLang="zh-CN" sz="2400" dirty="0"/>
              <a:t>基本结构</a:t>
            </a:r>
            <a:r>
              <a:rPr lang="zh-CN" altLang="zh-CN" sz="2400" dirty="0" smtClean="0"/>
              <a:t>如下</a:t>
            </a:r>
            <a:r>
              <a:rPr lang="zh-CN" altLang="en-US" sz="2400" dirty="0" smtClean="0"/>
              <a:t>：</a:t>
            </a: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 Box 3"/>
          <p:cNvSpPr txBox="1">
            <a:spLocks noChangeArrowheads="1"/>
          </p:cNvSpPr>
          <p:nvPr/>
        </p:nvSpPr>
        <p:spPr bwMode="auto">
          <a:xfrm>
            <a:off x="899592" y="1988840"/>
            <a:ext cx="7776864" cy="4536504"/>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360000" marR="0" lvl="0" indent="0" algn="l" defTabSz="914400" rtl="0" eaLnBrk="1" fontAlgn="base" latinLnBrk="0" hangingPunct="1">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/*div</a:t>
            </a:r>
            <a:r>
              <a:rPr kumimoji="0" lang="zh-CN" altLang="en-US" sz="2400" b="0" i="0" u="none" strike="noStrike" cap="none" normalizeH="0" baseline="0" dirty="0" smtClean="0">
                <a:ln>
                  <a:noFill/>
                </a:ln>
                <a:solidFill>
                  <a:srgbClr val="000000"/>
                </a:solidFill>
                <a:effectLst/>
                <a:latin typeface="Arial" pitchFamily="34" charset="0"/>
                <a:ea typeface="宋体" pitchFamily="2" charset="-122"/>
                <a:cs typeface="微软雅黑" pitchFamily="34" charset="-122"/>
              </a:rPr>
              <a:t>选择符</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36000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width</a:t>
            </a:r>
            <a:r>
              <a:rPr kumimoji="0" lang="zh-CN" altLang="en-US" sz="2400" b="0" i="0" u="none" strike="noStrike" cap="none" normalizeH="0" baseline="0" dirty="0" smtClean="0">
                <a:ln>
                  <a:noFill/>
                </a:ln>
                <a:solidFill>
                  <a:srgbClr val="000000"/>
                </a:solidFill>
                <a:effectLst/>
                <a:latin typeface="Arial" pitchFamily="34" charset="0"/>
                <a:ea typeface="宋体" pitchFamily="2" charset="-122"/>
                <a:cs typeface="微软雅黑" pitchFamily="34" charset="-122"/>
              </a:rPr>
              <a:t>、</a:t>
            </a: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height</a:t>
            </a:r>
            <a:r>
              <a:rPr kumimoji="0" lang="zh-CN" altLang="en-US" sz="2400" b="0" i="0" u="none" strike="noStrike" cap="none" normalizeH="0" baseline="0" dirty="0" smtClean="0">
                <a:ln>
                  <a:noFill/>
                </a:ln>
                <a:solidFill>
                  <a:srgbClr val="000000"/>
                </a:solidFill>
                <a:effectLst/>
                <a:latin typeface="Arial" pitchFamily="34" charset="0"/>
                <a:ea typeface="宋体" pitchFamily="2" charset="-122"/>
                <a:cs typeface="微软雅黑" pitchFamily="34" charset="-122"/>
              </a:rPr>
              <a:t>样式属性</a:t>
            </a: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480px</a:t>
            </a:r>
            <a:r>
              <a:rPr kumimoji="0" lang="zh-CN" altLang="en-US" sz="2400" b="0" i="0" u="none" strike="noStrike" cap="none" normalizeH="0" baseline="0" dirty="0" smtClean="0">
                <a:ln>
                  <a:noFill/>
                </a:ln>
                <a:solidFill>
                  <a:srgbClr val="000000"/>
                </a:solidFill>
                <a:effectLst/>
                <a:latin typeface="Arial" pitchFamily="34" charset="0"/>
                <a:ea typeface="宋体" pitchFamily="2" charset="-122"/>
                <a:cs typeface="微软雅黑" pitchFamily="34" charset="-122"/>
              </a:rPr>
              <a:t>、</a:t>
            </a: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320px</a:t>
            </a:r>
            <a:r>
              <a:rPr kumimoji="0" lang="zh-CN" altLang="en-US" sz="2400" b="0" i="0" u="none" strike="noStrike" cap="none" normalizeH="0" baseline="0" dirty="0" smtClean="0">
                <a:ln>
                  <a:noFill/>
                </a:ln>
                <a:solidFill>
                  <a:srgbClr val="000000"/>
                </a:solidFill>
                <a:effectLst/>
                <a:latin typeface="Arial" pitchFamily="34" charset="0"/>
                <a:ea typeface="宋体" pitchFamily="2" charset="-122"/>
                <a:cs typeface="微软雅黑" pitchFamily="34" charset="-122"/>
              </a:rPr>
              <a:t>样式属性值</a:t>
            </a:r>
            <a:r>
              <a:rPr kumimoji="0" lang="zh-CN" altLang="en-US"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36000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/div{</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36000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      width:</a:t>
            </a:r>
          </a:p>
          <a:p>
            <a:pPr marL="36000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480px;</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36000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      height:</a:t>
            </a:r>
          </a:p>
          <a:p>
            <a:pPr marL="36000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320px;</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36000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9675392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2.4.2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显 示 与 定 位</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0588" y="1196752"/>
            <a:ext cx="8583860" cy="424847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浮动</a:t>
            </a:r>
            <a:endParaRPr lang="en-US" altLang="zh-CN" sz="2800" b="1" dirty="0"/>
          </a:p>
          <a:p>
            <a:pPr marL="109728" indent="457200" eaLnBrk="0">
              <a:lnSpc>
                <a:spcPct val="110000"/>
              </a:lnSpc>
              <a:buClr>
                <a:schemeClr val="bg2">
                  <a:lumMod val="50000"/>
                </a:schemeClr>
              </a:buClr>
              <a:buNone/>
            </a:pPr>
            <a:r>
              <a:rPr lang="en-US" altLang="zh-CN" sz="2400" dirty="0"/>
              <a:t>float </a:t>
            </a:r>
            <a:r>
              <a:rPr lang="zh-CN" altLang="en-US" sz="2400" dirty="0"/>
              <a:t>属性可以使元素脱离文档流 </a:t>
            </a:r>
            <a:r>
              <a:rPr lang="en-US" altLang="zh-CN" sz="2400" dirty="0"/>
              <a:t>, </a:t>
            </a:r>
            <a:r>
              <a:rPr lang="zh-CN" altLang="en-US" sz="2400" dirty="0"/>
              <a:t>在父容器中进行浮动 </a:t>
            </a:r>
            <a:r>
              <a:rPr lang="en-US" altLang="zh-CN" sz="2400" dirty="0"/>
              <a:t>, </a:t>
            </a:r>
            <a:r>
              <a:rPr lang="zh-CN" altLang="en-US" sz="2400" dirty="0"/>
              <a:t>停靠到父元素的内容边界或 其他浮动元素的边框 </a:t>
            </a:r>
            <a:r>
              <a:rPr lang="en-US" altLang="zh-CN" sz="2400" dirty="0"/>
              <a:t>, </a:t>
            </a:r>
            <a:r>
              <a:rPr lang="zh-CN" altLang="en-US" sz="2400" dirty="0"/>
              <a:t>浮动的元素会忽略元素间的空格 </a:t>
            </a:r>
            <a:r>
              <a:rPr lang="en-US" altLang="zh-CN" sz="2400" dirty="0"/>
              <a:t>, </a:t>
            </a:r>
            <a:r>
              <a:rPr lang="zh-CN" altLang="en-US" sz="2400" dirty="0"/>
              <a:t>让同样具有该属性的元素“ 紧 密” 地排列在一起 。该属性有三个允许的值 </a:t>
            </a:r>
            <a:r>
              <a:rPr lang="zh-CN" altLang="en-US" sz="2400" dirty="0" smtClean="0"/>
              <a:t>：</a:t>
            </a:r>
            <a:endParaRPr lang="en-US" altLang="zh-CN" sz="2400" dirty="0"/>
          </a:p>
          <a:p>
            <a:pPr marL="109728" indent="457200" eaLnBrk="0">
              <a:lnSpc>
                <a:spcPct val="110000"/>
              </a:lnSpc>
              <a:buClr>
                <a:schemeClr val="bg2">
                  <a:lumMod val="50000"/>
                </a:schemeClr>
              </a:buClr>
              <a:buNone/>
            </a:pPr>
            <a:r>
              <a:rPr lang="en-US" altLang="zh-CN" sz="2400" dirty="0"/>
              <a:t>none : </a:t>
            </a:r>
            <a:r>
              <a:rPr lang="zh-CN" altLang="en-US" sz="2400" dirty="0"/>
              <a:t>默认 </a:t>
            </a:r>
            <a:r>
              <a:rPr lang="en-US" altLang="zh-CN" sz="2400" dirty="0"/>
              <a:t>, </a:t>
            </a:r>
            <a:r>
              <a:rPr lang="zh-CN" altLang="en-US" sz="2400" dirty="0"/>
              <a:t>元素不进行浮动。</a:t>
            </a:r>
          </a:p>
          <a:p>
            <a:pPr marL="109728" indent="457200" eaLnBrk="0">
              <a:lnSpc>
                <a:spcPct val="110000"/>
              </a:lnSpc>
              <a:buClr>
                <a:schemeClr val="bg2">
                  <a:lumMod val="50000"/>
                </a:schemeClr>
              </a:buClr>
              <a:buNone/>
            </a:pPr>
            <a:r>
              <a:rPr lang="en-US" altLang="zh-CN" sz="2400" dirty="0"/>
              <a:t>left : </a:t>
            </a:r>
            <a:r>
              <a:rPr lang="zh-CN" altLang="en-US" sz="2400" dirty="0"/>
              <a:t>元素从左到右进行浮动。</a:t>
            </a:r>
          </a:p>
          <a:p>
            <a:pPr marL="109728" indent="457200" eaLnBrk="0">
              <a:lnSpc>
                <a:spcPct val="110000"/>
              </a:lnSpc>
              <a:buClr>
                <a:schemeClr val="bg2">
                  <a:lumMod val="50000"/>
                </a:schemeClr>
              </a:buClr>
              <a:buNone/>
            </a:pPr>
            <a:r>
              <a:rPr lang="en-US" altLang="zh-CN" sz="2400" dirty="0"/>
              <a:t>right : </a:t>
            </a:r>
            <a:r>
              <a:rPr lang="zh-CN" altLang="en-US" sz="2400" dirty="0"/>
              <a:t>元素从右到左进行浮动。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002193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2.4.2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显 示 与 定 位</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0588" y="1196752"/>
            <a:ext cx="8583860" cy="5040560"/>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定位</a:t>
            </a:r>
            <a:endParaRPr lang="en-US" altLang="zh-CN" sz="2800" b="1" dirty="0"/>
          </a:p>
          <a:p>
            <a:pPr marL="109728" indent="457200" eaLnBrk="0">
              <a:lnSpc>
                <a:spcPct val="110000"/>
              </a:lnSpc>
              <a:buClr>
                <a:schemeClr val="bg2">
                  <a:lumMod val="50000"/>
                </a:schemeClr>
              </a:buClr>
              <a:buNone/>
            </a:pPr>
            <a:r>
              <a:rPr lang="zh-CN" altLang="en-US" sz="2400" dirty="0"/>
              <a:t>在 </a:t>
            </a:r>
            <a:r>
              <a:rPr lang="en-US" altLang="zh-CN" sz="2400" dirty="0"/>
              <a:t>HTML </a:t>
            </a:r>
            <a:r>
              <a:rPr lang="zh-CN" altLang="en-US" sz="2400" dirty="0"/>
              <a:t>中 </a:t>
            </a:r>
            <a:r>
              <a:rPr lang="en-US" altLang="zh-CN" sz="2400" dirty="0"/>
              <a:t>, </a:t>
            </a:r>
            <a:r>
              <a:rPr lang="zh-CN" altLang="en-US" sz="2400" dirty="0"/>
              <a:t>元素的布局可以通过 </a:t>
            </a:r>
            <a:r>
              <a:rPr lang="en-US" altLang="zh-CN" sz="2400" dirty="0"/>
              <a:t>CSS </a:t>
            </a:r>
            <a:r>
              <a:rPr lang="zh-CN" altLang="en-US" sz="2400" dirty="0"/>
              <a:t>的浮动属性 </a:t>
            </a:r>
            <a:r>
              <a:rPr lang="en-US" altLang="zh-CN" sz="2400" dirty="0"/>
              <a:t>float </a:t>
            </a:r>
            <a:r>
              <a:rPr lang="zh-CN" altLang="en-US" sz="2400" dirty="0"/>
              <a:t>和外间距属性 </a:t>
            </a:r>
            <a:r>
              <a:rPr lang="en-US" altLang="zh-CN" sz="2400" dirty="0"/>
              <a:t>margin , </a:t>
            </a:r>
            <a:r>
              <a:rPr lang="zh-CN" altLang="en-US" sz="2400" dirty="0"/>
              <a:t>甚至是 内间距属性 </a:t>
            </a:r>
            <a:r>
              <a:rPr lang="en-US" altLang="zh-CN" sz="2400" dirty="0"/>
              <a:t>padding </a:t>
            </a:r>
            <a:r>
              <a:rPr lang="zh-CN" altLang="en-US" sz="2400" dirty="0"/>
              <a:t>去实现 </a:t>
            </a:r>
            <a:r>
              <a:rPr lang="en-US" altLang="zh-CN" sz="2400" dirty="0"/>
              <a:t>, </a:t>
            </a:r>
            <a:r>
              <a:rPr lang="zh-CN" altLang="en-US" sz="2400" dirty="0"/>
              <a:t>但是这些布局方式都存在着各种各样的局限性 </a:t>
            </a:r>
            <a:r>
              <a:rPr lang="en-US" altLang="zh-CN" sz="2400" dirty="0"/>
              <a:t>, </a:t>
            </a:r>
            <a:r>
              <a:rPr lang="zh-CN" altLang="en-US" sz="2400" dirty="0"/>
              <a:t>这个时候定 位属性 </a:t>
            </a:r>
            <a:r>
              <a:rPr lang="en-US" altLang="zh-CN" sz="2400" dirty="0"/>
              <a:t>position </a:t>
            </a:r>
            <a:r>
              <a:rPr lang="zh-CN" altLang="en-US" sz="2400" dirty="0"/>
              <a:t>的出现绝对是对元素布局的一个非常好的补充 </a:t>
            </a:r>
            <a:r>
              <a:rPr lang="en-US" altLang="zh-CN" sz="2400" dirty="0"/>
              <a:t>,  </a:t>
            </a:r>
            <a:r>
              <a:rPr lang="zh-CN" altLang="en-US" sz="2400" dirty="0"/>
              <a:t>而且该属性对所有显示类 型的元素适用。</a:t>
            </a:r>
          </a:p>
          <a:p>
            <a:pPr marL="109728" indent="457200" eaLnBrk="0">
              <a:lnSpc>
                <a:spcPct val="110000"/>
              </a:lnSpc>
              <a:buClr>
                <a:schemeClr val="bg2">
                  <a:lumMod val="50000"/>
                </a:schemeClr>
              </a:buClr>
              <a:buNone/>
            </a:pPr>
            <a:r>
              <a:rPr lang="zh-CN" altLang="en-US" sz="2400" dirty="0"/>
              <a:t>该属性主要有以下值</a:t>
            </a:r>
            <a:r>
              <a:rPr lang="en-US" altLang="zh-CN" sz="2400" dirty="0"/>
              <a:t>:</a:t>
            </a:r>
          </a:p>
          <a:p>
            <a:pPr marL="109728" indent="457200" eaLnBrk="0">
              <a:lnSpc>
                <a:spcPct val="110000"/>
              </a:lnSpc>
              <a:buClr>
                <a:schemeClr val="bg2">
                  <a:lumMod val="50000"/>
                </a:schemeClr>
              </a:buClr>
              <a:buNone/>
            </a:pPr>
            <a:r>
              <a:rPr lang="en-US" altLang="zh-CN" sz="2400" dirty="0"/>
              <a:t>static: </a:t>
            </a:r>
            <a:r>
              <a:rPr lang="zh-CN" altLang="en-US" sz="2400" dirty="0"/>
              <a:t>默认值 </a:t>
            </a:r>
            <a:r>
              <a:rPr lang="en-US" altLang="zh-CN" sz="2400" dirty="0"/>
              <a:t>, </a:t>
            </a:r>
            <a:r>
              <a:rPr lang="zh-CN" altLang="en-US" sz="2400" dirty="0"/>
              <a:t>采用元素默认的定位方式。</a:t>
            </a:r>
          </a:p>
          <a:p>
            <a:pPr marL="109728" indent="457200" eaLnBrk="0">
              <a:lnSpc>
                <a:spcPct val="110000"/>
              </a:lnSpc>
              <a:buClr>
                <a:schemeClr val="bg2">
                  <a:lumMod val="50000"/>
                </a:schemeClr>
              </a:buClr>
              <a:buNone/>
            </a:pPr>
            <a:r>
              <a:rPr lang="en-US" altLang="zh-CN" sz="2400" dirty="0"/>
              <a:t>relative: </a:t>
            </a:r>
            <a:r>
              <a:rPr lang="zh-CN" altLang="en-US" sz="2400" dirty="0"/>
              <a:t>相对定位</a:t>
            </a:r>
          </a:p>
          <a:p>
            <a:pPr marL="109728" indent="457200" eaLnBrk="0">
              <a:lnSpc>
                <a:spcPct val="110000"/>
              </a:lnSpc>
              <a:buClr>
                <a:schemeClr val="bg2">
                  <a:lumMod val="50000"/>
                </a:schemeClr>
              </a:buClr>
              <a:buNone/>
            </a:pPr>
            <a:r>
              <a:rPr lang="en-US" altLang="zh-CN" sz="2400" dirty="0"/>
              <a:t>absolute: </a:t>
            </a:r>
            <a:r>
              <a:rPr lang="zh-CN" altLang="en-US" sz="2400" dirty="0"/>
              <a:t>绝对定位</a:t>
            </a:r>
          </a:p>
          <a:p>
            <a:pPr marL="109728" indent="457200" eaLnBrk="0">
              <a:lnSpc>
                <a:spcPct val="110000"/>
              </a:lnSpc>
              <a:buClr>
                <a:schemeClr val="bg2">
                  <a:lumMod val="50000"/>
                </a:schemeClr>
              </a:buClr>
              <a:buNone/>
            </a:pPr>
            <a:r>
              <a:rPr lang="en-US" altLang="zh-CN" sz="2400" dirty="0"/>
              <a:t>fixed:  </a:t>
            </a:r>
            <a:r>
              <a:rPr lang="zh-CN" altLang="en-US" sz="2400" dirty="0"/>
              <a:t>固定定位</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3503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2.4.2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显 示 与 定 位</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0588" y="1196752"/>
            <a:ext cx="8799884" cy="5544616"/>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定位</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a:t>1</a:t>
            </a:r>
            <a:r>
              <a:rPr lang="en-US" altLang="zh-CN" sz="2400" dirty="0" smtClean="0"/>
              <a:t>.</a:t>
            </a:r>
            <a:r>
              <a:rPr lang="zh-CN" altLang="en-US" sz="2400" dirty="0"/>
              <a:t>相对定位</a:t>
            </a:r>
            <a:endParaRPr lang="en-US" altLang="zh-CN" sz="2400" dirty="0" smtClean="0"/>
          </a:p>
          <a:p>
            <a:pPr marL="109728" indent="457200" eaLnBrk="0">
              <a:lnSpc>
                <a:spcPct val="110000"/>
              </a:lnSpc>
              <a:buClr>
                <a:schemeClr val="bg2">
                  <a:lumMod val="50000"/>
                </a:schemeClr>
              </a:buClr>
              <a:buNone/>
            </a:pPr>
            <a:r>
              <a:rPr lang="zh-CN" altLang="en-US" sz="2400" dirty="0"/>
              <a:t>当一个元素的 </a:t>
            </a:r>
            <a:r>
              <a:rPr lang="en-US" altLang="zh-CN" sz="2400" dirty="0"/>
              <a:t>position </a:t>
            </a:r>
            <a:r>
              <a:rPr lang="zh-CN" altLang="en-US" sz="2400" dirty="0"/>
              <a:t>属性的值为 </a:t>
            </a:r>
            <a:r>
              <a:rPr lang="en-US" altLang="zh-CN" sz="2400" dirty="0"/>
              <a:t>relative </a:t>
            </a:r>
            <a:r>
              <a:rPr lang="zh-CN" altLang="en-US" sz="2400" dirty="0"/>
              <a:t>时 </a:t>
            </a:r>
            <a:r>
              <a:rPr lang="en-US" altLang="zh-CN" sz="2400" dirty="0"/>
              <a:t>, </a:t>
            </a:r>
            <a:r>
              <a:rPr lang="zh-CN" altLang="en-US" sz="2400" dirty="0"/>
              <a:t>元素对其原始位置进行“ 相对定位”</a:t>
            </a:r>
            <a:r>
              <a:rPr lang="en-US" altLang="zh-CN" sz="2400" dirty="0"/>
              <a:t>, </a:t>
            </a:r>
            <a:r>
              <a:rPr lang="zh-CN" altLang="en-US" sz="2400" dirty="0"/>
              <a:t>但元素在“文档流”  中所占据的位置仍然保留。</a:t>
            </a:r>
          </a:p>
          <a:p>
            <a:pPr marL="109728" indent="457200" eaLnBrk="0">
              <a:lnSpc>
                <a:spcPct val="110000"/>
              </a:lnSpc>
              <a:buClr>
                <a:schemeClr val="bg2">
                  <a:lumMod val="50000"/>
                </a:schemeClr>
              </a:buClr>
              <a:buNone/>
            </a:pPr>
            <a:r>
              <a:rPr lang="zh-CN" altLang="en-US" sz="2400" dirty="0" smtClean="0"/>
              <a:t>总结：</a:t>
            </a:r>
            <a:endParaRPr lang="en-US" altLang="zh-CN" sz="2400" dirty="0"/>
          </a:p>
          <a:p>
            <a:pPr marL="109728" indent="457200" eaLnBrk="0">
              <a:lnSpc>
                <a:spcPct val="110000"/>
              </a:lnSpc>
              <a:buClr>
                <a:schemeClr val="bg2">
                  <a:lumMod val="50000"/>
                </a:schemeClr>
              </a:buClr>
              <a:buNone/>
            </a:pPr>
            <a:r>
              <a:rPr lang="zh-CN" altLang="en-US" sz="2400" dirty="0"/>
              <a:t>开启元素的相对定位后 </a:t>
            </a:r>
            <a:r>
              <a:rPr lang="en-US" altLang="zh-CN" sz="2400" dirty="0"/>
              <a:t>, </a:t>
            </a:r>
            <a:r>
              <a:rPr lang="zh-CN" altLang="en-US" sz="2400" dirty="0"/>
              <a:t>如果不设置偏移量元素不会发生任何</a:t>
            </a:r>
            <a:r>
              <a:rPr lang="zh-CN" altLang="en-US" sz="2400" dirty="0" smtClean="0"/>
              <a:t>变化。</a:t>
            </a:r>
            <a:endParaRPr lang="zh-CN" altLang="en-US" sz="2400" dirty="0"/>
          </a:p>
          <a:p>
            <a:pPr marL="109728" indent="457200" eaLnBrk="0">
              <a:lnSpc>
                <a:spcPct val="110000"/>
              </a:lnSpc>
              <a:buClr>
                <a:schemeClr val="bg2">
                  <a:lumMod val="50000"/>
                </a:schemeClr>
              </a:buClr>
              <a:buNone/>
            </a:pPr>
            <a:r>
              <a:rPr lang="zh-CN" altLang="en-US" sz="2400" dirty="0"/>
              <a:t>相对定位元素相对于其自身在文档流中的位置来</a:t>
            </a:r>
            <a:r>
              <a:rPr lang="zh-CN" altLang="en-US" sz="2400" dirty="0" smtClean="0"/>
              <a:t>定位。</a:t>
            </a:r>
            <a:endParaRPr lang="zh-CN" altLang="en-US" sz="2400" dirty="0"/>
          </a:p>
          <a:p>
            <a:pPr marL="109728" indent="457200" eaLnBrk="0">
              <a:lnSpc>
                <a:spcPct val="110000"/>
              </a:lnSpc>
              <a:buClr>
                <a:schemeClr val="bg2">
                  <a:lumMod val="50000"/>
                </a:schemeClr>
              </a:buClr>
              <a:buNone/>
            </a:pPr>
            <a:r>
              <a:rPr lang="zh-CN" altLang="en-US" sz="2400" dirty="0"/>
              <a:t>相对定位的元素不会脱离文档</a:t>
            </a:r>
            <a:r>
              <a:rPr lang="zh-CN" altLang="en-US" sz="2400" dirty="0" smtClean="0"/>
              <a:t>流。</a:t>
            </a:r>
            <a:endParaRPr lang="zh-CN" altLang="en-US" sz="2400" dirty="0"/>
          </a:p>
          <a:p>
            <a:pPr marL="109728" indent="457200" eaLnBrk="0">
              <a:lnSpc>
                <a:spcPct val="110000"/>
              </a:lnSpc>
              <a:buClr>
                <a:schemeClr val="bg2">
                  <a:lumMod val="50000"/>
                </a:schemeClr>
              </a:buClr>
              <a:buNone/>
            </a:pPr>
            <a:r>
              <a:rPr lang="zh-CN" altLang="en-US" sz="2400" dirty="0"/>
              <a:t>相对定位不会改变元素的性质 </a:t>
            </a:r>
            <a:r>
              <a:rPr lang="en-US" altLang="zh-CN" sz="2400" dirty="0"/>
              <a:t>, </a:t>
            </a:r>
            <a:r>
              <a:rPr lang="zh-CN" altLang="en-US" sz="2400" dirty="0"/>
              <a:t>块元素还是块元素 </a:t>
            </a:r>
            <a:r>
              <a:rPr lang="en-US" altLang="zh-CN" sz="2400" dirty="0"/>
              <a:t>,  </a:t>
            </a:r>
            <a:r>
              <a:rPr lang="zh-CN" altLang="en-US" sz="2400" dirty="0"/>
              <a:t>内联元素还是内联元素 相对定位的元素会提升一个</a:t>
            </a:r>
            <a:r>
              <a:rPr lang="zh-CN" altLang="en-US" sz="2400" dirty="0" smtClean="0"/>
              <a:t>层级。</a:t>
            </a:r>
            <a:endParaRPr lang="zh-CN" altLang="en-US"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702438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2.4.2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显 示 与 定 位</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0588" y="1196752"/>
            <a:ext cx="8799884" cy="5661248"/>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定位</a:t>
            </a:r>
            <a:endParaRPr lang="en-US" altLang="zh-CN" sz="2800" b="1" dirty="0"/>
          </a:p>
          <a:p>
            <a:pPr marL="109728" indent="0" eaLnBrk="0">
              <a:lnSpc>
                <a:spcPct val="110000"/>
              </a:lnSpc>
              <a:spcBef>
                <a:spcPts val="1000"/>
              </a:spcBef>
              <a:spcAft>
                <a:spcPts val="1000"/>
              </a:spcAft>
              <a:buClr>
                <a:schemeClr val="bg2">
                  <a:lumMod val="50000"/>
                </a:schemeClr>
              </a:buClr>
              <a:buNone/>
            </a:pPr>
            <a:r>
              <a:rPr lang="en-US" altLang="zh-CN" sz="2400" dirty="0" smtClean="0"/>
              <a:t>2.</a:t>
            </a:r>
            <a:r>
              <a:rPr lang="zh-CN" altLang="en-US" sz="2400" dirty="0" smtClean="0"/>
              <a:t>绝对</a:t>
            </a:r>
            <a:r>
              <a:rPr lang="zh-CN" altLang="en-US" sz="2400" dirty="0"/>
              <a:t>定位</a:t>
            </a:r>
            <a:endParaRPr lang="en-US" altLang="zh-CN" sz="2400" dirty="0" smtClean="0"/>
          </a:p>
          <a:p>
            <a:pPr marL="109728" indent="457200" eaLnBrk="0">
              <a:lnSpc>
                <a:spcPct val="110000"/>
              </a:lnSpc>
              <a:buClr>
                <a:schemeClr val="bg2">
                  <a:lumMod val="50000"/>
                </a:schemeClr>
              </a:buClr>
              <a:buNone/>
            </a:pPr>
            <a:r>
              <a:rPr lang="zh-CN" altLang="en-US" sz="2000" dirty="0"/>
              <a:t>当一个元素的 </a:t>
            </a:r>
            <a:r>
              <a:rPr lang="en-US" altLang="zh-CN" sz="2000" dirty="0"/>
              <a:t>position </a:t>
            </a:r>
            <a:r>
              <a:rPr lang="zh-CN" altLang="en-US" sz="2000" dirty="0"/>
              <a:t>属性的值为 </a:t>
            </a:r>
            <a:r>
              <a:rPr lang="en-US" altLang="zh-CN" sz="2000" dirty="0"/>
              <a:t>absolute </a:t>
            </a:r>
            <a:r>
              <a:rPr lang="zh-CN" altLang="en-US" sz="2000" dirty="0"/>
              <a:t>时 </a:t>
            </a:r>
            <a:r>
              <a:rPr lang="en-US" altLang="zh-CN" sz="2000" dirty="0"/>
              <a:t>, </a:t>
            </a:r>
            <a:r>
              <a:rPr lang="zh-CN" altLang="en-US" sz="2000" dirty="0"/>
              <a:t>元素对其原始位置进行“ 绝对定位”。 在 </a:t>
            </a:r>
            <a:r>
              <a:rPr lang="en-US" altLang="zh-CN" sz="2000" dirty="0" err="1"/>
              <a:t>css</a:t>
            </a:r>
            <a:r>
              <a:rPr lang="en-US" altLang="zh-CN" sz="2000" dirty="0"/>
              <a:t> </a:t>
            </a:r>
            <a:r>
              <a:rPr lang="zh-CN" altLang="en-US" sz="2000" dirty="0"/>
              <a:t>中 </a:t>
            </a:r>
            <a:r>
              <a:rPr lang="en-US" altLang="zh-CN" sz="2000" dirty="0"/>
              <a:t>, </a:t>
            </a:r>
            <a:r>
              <a:rPr lang="zh-CN" altLang="en-US" sz="2000" dirty="0"/>
              <a:t>绝对定位是使元素的位置与文档流无关的定位方式 。设置为绝对定位的元素框 从文档流完全删除 </a:t>
            </a:r>
            <a:r>
              <a:rPr lang="en-US" altLang="zh-CN" sz="2000" dirty="0"/>
              <a:t>, </a:t>
            </a:r>
            <a:r>
              <a:rPr lang="zh-CN" altLang="en-US" sz="2000" dirty="0"/>
              <a:t>并相对于其包含块定位</a:t>
            </a:r>
            <a:r>
              <a:rPr lang="en-US" altLang="zh-CN" sz="2000" dirty="0"/>
              <a:t>; </a:t>
            </a:r>
            <a:r>
              <a:rPr lang="zh-CN" altLang="en-US" sz="2000" dirty="0"/>
              <a:t>默认情况下 </a:t>
            </a:r>
            <a:r>
              <a:rPr lang="en-US" altLang="zh-CN" sz="2000" dirty="0"/>
              <a:t>, </a:t>
            </a:r>
            <a:r>
              <a:rPr lang="zh-CN" altLang="en-US" sz="2000" dirty="0"/>
              <a:t>绝对定位的位置是相对于浏览 器而言 </a:t>
            </a:r>
            <a:r>
              <a:rPr lang="en-US" altLang="zh-CN" sz="2000" dirty="0"/>
              <a:t>, </a:t>
            </a:r>
            <a:r>
              <a:rPr lang="zh-CN" altLang="en-US" sz="2000" dirty="0"/>
              <a:t>配合 </a:t>
            </a:r>
            <a:r>
              <a:rPr lang="en-US" altLang="zh-CN" sz="2000" dirty="0"/>
              <a:t>top </a:t>
            </a:r>
            <a:r>
              <a:rPr lang="zh-CN" altLang="en-US" sz="2000" dirty="0"/>
              <a:t>、</a:t>
            </a:r>
            <a:r>
              <a:rPr lang="en-US" altLang="zh-CN" sz="2000" dirty="0"/>
              <a:t>right </a:t>
            </a:r>
            <a:r>
              <a:rPr lang="zh-CN" altLang="en-US" sz="2000" dirty="0"/>
              <a:t>、</a:t>
            </a:r>
            <a:r>
              <a:rPr lang="en-US" altLang="zh-CN" sz="2000" dirty="0"/>
              <a:t>bottom </a:t>
            </a:r>
            <a:r>
              <a:rPr lang="zh-CN" altLang="en-US" sz="2000" dirty="0"/>
              <a:t>、</a:t>
            </a:r>
            <a:r>
              <a:rPr lang="en-US" altLang="zh-CN" sz="2000" dirty="0"/>
              <a:t>left </a:t>
            </a:r>
            <a:r>
              <a:rPr lang="zh-CN" altLang="en-US" sz="2000" dirty="0"/>
              <a:t>进行定位</a:t>
            </a:r>
            <a:r>
              <a:rPr lang="zh-CN" altLang="en-US" sz="2000" dirty="0" smtClean="0"/>
              <a:t>。</a:t>
            </a:r>
            <a:endParaRPr lang="en-US" altLang="zh-CN" sz="2000" dirty="0" smtClean="0"/>
          </a:p>
          <a:p>
            <a:pPr marL="109728" indent="457200" eaLnBrk="0">
              <a:lnSpc>
                <a:spcPct val="110000"/>
              </a:lnSpc>
              <a:buClr>
                <a:schemeClr val="bg2">
                  <a:lumMod val="50000"/>
                </a:schemeClr>
              </a:buClr>
              <a:buNone/>
            </a:pPr>
            <a:endParaRPr lang="en-US" altLang="zh-CN" sz="2000" dirty="0" smtClean="0"/>
          </a:p>
          <a:p>
            <a:pPr marL="109728" indent="0" eaLnBrk="0">
              <a:buNone/>
            </a:pPr>
            <a:r>
              <a:rPr lang="en-US" altLang="zh-CN" sz="2400" dirty="0"/>
              <a:t>3.  </a:t>
            </a:r>
            <a:r>
              <a:rPr lang="zh-CN" altLang="zh-CN" sz="2400" dirty="0"/>
              <a:t>固定定位</a:t>
            </a:r>
          </a:p>
          <a:p>
            <a:pPr marL="109728" indent="457200" eaLnBrk="0">
              <a:buNone/>
            </a:pPr>
            <a:r>
              <a:rPr lang="zh-CN" altLang="zh-CN" sz="2000" dirty="0"/>
              <a:t>当一个元素的 </a:t>
            </a:r>
            <a:r>
              <a:rPr lang="en-US" altLang="zh-CN" sz="2000" dirty="0"/>
              <a:t>position </a:t>
            </a:r>
            <a:r>
              <a:rPr lang="zh-CN" altLang="zh-CN" sz="2000" dirty="0"/>
              <a:t>属性的值为 </a:t>
            </a:r>
            <a:r>
              <a:rPr lang="en-US" altLang="zh-CN" sz="2000" dirty="0"/>
              <a:t>fixed </a:t>
            </a:r>
            <a:r>
              <a:rPr lang="zh-CN" altLang="zh-CN" sz="2000" dirty="0"/>
              <a:t>时</a:t>
            </a:r>
            <a:r>
              <a:rPr lang="en-US" altLang="zh-CN" sz="2000" dirty="0"/>
              <a:t> , </a:t>
            </a:r>
            <a:r>
              <a:rPr lang="zh-CN" altLang="zh-CN" sz="2000" dirty="0"/>
              <a:t>那它会相对于浏览器边界进行定位</a:t>
            </a:r>
            <a:r>
              <a:rPr lang="en-US" altLang="zh-CN" sz="2000" dirty="0"/>
              <a:t> , </a:t>
            </a:r>
            <a:r>
              <a:rPr lang="zh-CN" altLang="zh-CN" sz="2000" dirty="0"/>
              <a:t>并且 当页面存在滚动条的时候</a:t>
            </a:r>
            <a:r>
              <a:rPr lang="en-US" altLang="zh-CN" sz="2000" dirty="0"/>
              <a:t> ,  </a:t>
            </a:r>
            <a:r>
              <a:rPr lang="zh-CN" altLang="zh-CN" sz="2000" dirty="0"/>
              <a:t>页面的滚动也不会对其和浏览器边界之间的相对位置产生影 响</a:t>
            </a:r>
            <a:r>
              <a:rPr lang="en-US" altLang="zh-CN" sz="2000" dirty="0"/>
              <a:t> , </a:t>
            </a:r>
            <a:r>
              <a:rPr lang="zh-CN" altLang="zh-CN" sz="2000" dirty="0"/>
              <a:t>就像是</a:t>
            </a:r>
            <a:r>
              <a:rPr lang="en-US" altLang="zh-CN" sz="2000" dirty="0"/>
              <a:t>“</a:t>
            </a:r>
            <a:r>
              <a:rPr lang="zh-CN" altLang="zh-CN" sz="2000" dirty="0"/>
              <a:t>漂浮</a:t>
            </a:r>
            <a:r>
              <a:rPr lang="en-US" altLang="zh-CN" sz="2000" dirty="0"/>
              <a:t>”  </a:t>
            </a:r>
            <a:r>
              <a:rPr lang="zh-CN" altLang="zh-CN" sz="2000" dirty="0"/>
              <a:t>在一个固定的地方一样</a:t>
            </a:r>
            <a:r>
              <a:rPr lang="en-US" altLang="zh-CN" sz="2000" dirty="0"/>
              <a:t> , </a:t>
            </a:r>
            <a:r>
              <a:rPr lang="zh-CN" altLang="zh-CN" sz="2000" dirty="0"/>
              <a:t>所且该定位方式也会脱离</a:t>
            </a:r>
            <a:r>
              <a:rPr lang="en-US" altLang="zh-CN" sz="2000" dirty="0"/>
              <a:t>“ </a:t>
            </a:r>
            <a:r>
              <a:rPr lang="zh-CN" altLang="zh-CN" sz="2000" dirty="0"/>
              <a:t>文档流</a:t>
            </a:r>
            <a:r>
              <a:rPr lang="en-US" altLang="zh-CN" sz="2000" dirty="0"/>
              <a:t>”,  </a:t>
            </a:r>
            <a:r>
              <a:rPr lang="zh-CN" altLang="zh-CN" sz="2000" dirty="0"/>
              <a:t>它和 文档内的元素都不会有任何布局上的互相干扰。</a:t>
            </a:r>
          </a:p>
          <a:p>
            <a:pPr marL="109728" indent="457200" eaLnBrk="0">
              <a:lnSpc>
                <a:spcPct val="110000"/>
              </a:lnSpc>
              <a:buClr>
                <a:schemeClr val="bg2">
                  <a:lumMod val="50000"/>
                </a:schemeClr>
              </a:buClr>
              <a:buNone/>
            </a:pPr>
            <a:endParaRPr lang="zh-CN" altLang="en-US"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367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2.4.3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元 素 背 景</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2058" y="1700808"/>
            <a:ext cx="8799884" cy="4104456"/>
          </a:xfrm>
        </p:spPr>
        <p:txBody>
          <a:bodyPr>
            <a:noAutofit/>
          </a:bodyPr>
          <a:lstStyle/>
          <a:p>
            <a:pPr marL="109728" indent="0" eaLnBrk="0">
              <a:lnSpc>
                <a:spcPct val="110000"/>
              </a:lnSpc>
              <a:spcBef>
                <a:spcPts val="1000"/>
              </a:spcBef>
              <a:spcAft>
                <a:spcPts val="1000"/>
              </a:spcAft>
              <a:buClr>
                <a:schemeClr val="bg2">
                  <a:lumMod val="50000"/>
                </a:schemeClr>
              </a:buClr>
              <a:buNone/>
            </a:pPr>
            <a:r>
              <a:rPr lang="en-US" altLang="zh-CN" sz="2400" dirty="0" smtClean="0"/>
              <a:t>1.</a:t>
            </a:r>
            <a:r>
              <a:rPr lang="zh-CN" altLang="en-US" sz="2400" dirty="0"/>
              <a:t>背景</a:t>
            </a:r>
            <a:r>
              <a:rPr lang="zh-CN" altLang="en-US" sz="2400" dirty="0" smtClean="0"/>
              <a:t>颜色</a:t>
            </a:r>
            <a:endParaRPr lang="en-US" altLang="zh-CN" sz="2400" dirty="0" smtClean="0"/>
          </a:p>
          <a:p>
            <a:pPr marL="109728" indent="457200" eaLnBrk="0">
              <a:lnSpc>
                <a:spcPct val="110000"/>
              </a:lnSpc>
              <a:buClr>
                <a:schemeClr val="bg2">
                  <a:lumMod val="50000"/>
                </a:schemeClr>
              </a:buClr>
              <a:buNone/>
            </a:pPr>
            <a:r>
              <a:rPr lang="en-US" altLang="zh-CN" sz="2400" dirty="0"/>
              <a:t>background-color </a:t>
            </a:r>
            <a:r>
              <a:rPr lang="zh-CN" altLang="en-US" sz="2400" dirty="0"/>
              <a:t>属性主要用于设置元素的背景颜色 </a:t>
            </a:r>
            <a:r>
              <a:rPr lang="en-US" altLang="zh-CN" sz="2400" dirty="0"/>
              <a:t>, </a:t>
            </a:r>
            <a:r>
              <a:rPr lang="zh-CN" altLang="en-US" sz="2400" dirty="0"/>
              <a:t>可以使用的颜色为 </a:t>
            </a:r>
            <a:r>
              <a:rPr lang="en-US" altLang="zh-CN" sz="2400" dirty="0"/>
              <a:t>Web </a:t>
            </a:r>
            <a:r>
              <a:rPr lang="zh-CN" altLang="en-US" sz="2400" dirty="0"/>
              <a:t>技术中 的常用颜色模式</a:t>
            </a:r>
            <a:r>
              <a:rPr lang="en-US" altLang="zh-CN" sz="2400" dirty="0"/>
              <a:t>:“</a:t>
            </a:r>
            <a:r>
              <a:rPr lang="zh-CN" altLang="en-US" sz="2400" dirty="0"/>
              <a:t>颜色英文单词”“</a:t>
            </a:r>
            <a:r>
              <a:rPr lang="en-US" altLang="zh-CN" sz="2400" dirty="0"/>
              <a:t>HEX”“</a:t>
            </a:r>
            <a:r>
              <a:rPr lang="en-US" altLang="zh-CN" sz="2400" dirty="0" err="1"/>
              <a:t>RGBa</a:t>
            </a:r>
            <a:r>
              <a:rPr lang="en-US" altLang="zh-CN" sz="2400" dirty="0"/>
              <a:t>”“</a:t>
            </a:r>
            <a:r>
              <a:rPr lang="en-US" altLang="zh-CN" sz="2400" dirty="0" err="1"/>
              <a:t>HSLa</a:t>
            </a:r>
            <a:r>
              <a:rPr lang="en-US" altLang="zh-CN" sz="2400" dirty="0"/>
              <a:t>”</a:t>
            </a:r>
            <a:r>
              <a:rPr lang="zh-CN" altLang="en-US" sz="2400" dirty="0" smtClean="0"/>
              <a:t>。</a:t>
            </a:r>
            <a:endParaRPr lang="en-US" altLang="zh-CN" sz="2400" dirty="0" smtClean="0"/>
          </a:p>
          <a:p>
            <a:pPr marL="109728" indent="457200" eaLnBrk="0">
              <a:lnSpc>
                <a:spcPct val="110000"/>
              </a:lnSpc>
              <a:buClr>
                <a:schemeClr val="bg2">
                  <a:lumMod val="50000"/>
                </a:schemeClr>
              </a:buClr>
              <a:buNone/>
            </a:pPr>
            <a:endParaRPr lang="en-US" altLang="zh-CN" sz="2000" dirty="0" smtClean="0"/>
          </a:p>
          <a:p>
            <a:pPr marL="109728" indent="0" eaLnBrk="0">
              <a:buNone/>
            </a:pPr>
            <a:r>
              <a:rPr lang="en-US" altLang="zh-CN" sz="2400" dirty="0" smtClean="0"/>
              <a:t>2.</a:t>
            </a:r>
            <a:r>
              <a:rPr lang="zh-CN" altLang="en-US" sz="2400" dirty="0" smtClean="0"/>
              <a:t>背景图片</a:t>
            </a:r>
            <a:endParaRPr lang="zh-CN" altLang="zh-CN" sz="2400" dirty="0"/>
          </a:p>
          <a:p>
            <a:pPr marL="109728" indent="457200" eaLnBrk="0">
              <a:buNone/>
            </a:pPr>
            <a:r>
              <a:rPr lang="en-US" altLang="zh-CN" sz="2400" dirty="0"/>
              <a:t>background-image </a:t>
            </a:r>
            <a:r>
              <a:rPr lang="zh-CN" altLang="en-US" sz="2400" dirty="0"/>
              <a:t>用于设置背景图片 </a:t>
            </a:r>
            <a:r>
              <a:rPr lang="en-US" altLang="zh-CN" sz="2400" dirty="0"/>
              <a:t>,  </a:t>
            </a:r>
            <a:r>
              <a:rPr lang="zh-CN" altLang="en-US" sz="2400" dirty="0"/>
              <a:t>在实际运用的过程中需要注意的是背景</a:t>
            </a:r>
            <a:r>
              <a:rPr lang="zh-CN" altLang="en-US" sz="2400" dirty="0" smtClean="0"/>
              <a:t>图片</a:t>
            </a:r>
            <a:r>
              <a:rPr lang="en-US" altLang="zh-CN" sz="2400" dirty="0"/>
              <a:t>“ background-image”  </a:t>
            </a:r>
            <a:r>
              <a:rPr lang="zh-CN" altLang="zh-CN" sz="2400" dirty="0"/>
              <a:t>是可以和背景色</a:t>
            </a:r>
            <a:r>
              <a:rPr lang="en-US" altLang="zh-CN" sz="2400" dirty="0"/>
              <a:t>“ background-color”  </a:t>
            </a:r>
            <a:r>
              <a:rPr lang="zh-CN" altLang="zh-CN" sz="2400" dirty="0"/>
              <a:t>共存的。</a:t>
            </a:r>
            <a:endParaRPr lang="zh-CN" altLang="en-US"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127645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2.4.3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元 素 背 景</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2058" y="1700808"/>
            <a:ext cx="8799884" cy="4896544"/>
          </a:xfrm>
        </p:spPr>
        <p:txBody>
          <a:bodyPr>
            <a:noAutofit/>
          </a:bodyPr>
          <a:lstStyle/>
          <a:p>
            <a:pPr marL="109728" indent="0" eaLnBrk="0">
              <a:lnSpc>
                <a:spcPct val="110000"/>
              </a:lnSpc>
              <a:spcBef>
                <a:spcPts val="1000"/>
              </a:spcBef>
              <a:spcAft>
                <a:spcPts val="1000"/>
              </a:spcAft>
              <a:buClr>
                <a:schemeClr val="bg2">
                  <a:lumMod val="50000"/>
                </a:schemeClr>
              </a:buClr>
              <a:buNone/>
            </a:pPr>
            <a:r>
              <a:rPr lang="en-US" altLang="zh-CN" sz="2400" dirty="0" smtClean="0"/>
              <a:t>3.</a:t>
            </a:r>
            <a:r>
              <a:rPr lang="zh-CN" altLang="en-US" sz="2400" dirty="0" smtClean="0"/>
              <a:t>背景重复</a:t>
            </a:r>
            <a:endParaRPr lang="en-US" altLang="zh-CN" sz="2400" dirty="0" smtClean="0"/>
          </a:p>
          <a:p>
            <a:pPr marL="109728" indent="457200" eaLnBrk="0">
              <a:lnSpc>
                <a:spcPct val="110000"/>
              </a:lnSpc>
              <a:buClr>
                <a:schemeClr val="bg2">
                  <a:lumMod val="50000"/>
                </a:schemeClr>
              </a:buClr>
              <a:buNone/>
            </a:pPr>
            <a:r>
              <a:rPr lang="en-US" altLang="zh-CN" sz="2400" dirty="0"/>
              <a:t>background-repeat </a:t>
            </a:r>
            <a:r>
              <a:rPr lang="zh-CN" altLang="en-US" sz="2400" dirty="0"/>
              <a:t>用于设置背景图片的重复方式 。当一张背景图片宽或高小于其元素 容器 </a:t>
            </a:r>
            <a:r>
              <a:rPr lang="en-US" altLang="zh-CN" sz="2400" dirty="0"/>
              <a:t>, </a:t>
            </a:r>
            <a:r>
              <a:rPr lang="zh-CN" altLang="en-US" sz="2400" dirty="0"/>
              <a:t>或用 </a:t>
            </a:r>
            <a:r>
              <a:rPr lang="en-US" altLang="zh-CN" sz="2400" dirty="0"/>
              <a:t>background-size  ( </a:t>
            </a:r>
            <a:r>
              <a:rPr lang="zh-CN" altLang="en-US" sz="2400" dirty="0"/>
              <a:t>后面会讲到</a:t>
            </a:r>
            <a:r>
              <a:rPr lang="en-US" altLang="zh-CN" sz="2400" dirty="0"/>
              <a:t>)  </a:t>
            </a:r>
            <a:r>
              <a:rPr lang="zh-CN" altLang="en-US" sz="2400" dirty="0"/>
              <a:t>设置宽高小于元素容器的宽高时 </a:t>
            </a:r>
            <a:r>
              <a:rPr lang="en-US" altLang="zh-CN" sz="2400" dirty="0"/>
              <a:t>,  </a:t>
            </a:r>
            <a:r>
              <a:rPr lang="zh-CN" altLang="en-US" sz="2400" dirty="0"/>
              <a:t>背景图片默 认会以“ 平铺”  的方式排满整个元素的背景 </a:t>
            </a:r>
            <a:r>
              <a:rPr lang="en-US" altLang="zh-CN" sz="2400" dirty="0"/>
              <a:t>,  </a:t>
            </a:r>
            <a:r>
              <a:rPr lang="zh-CN" altLang="en-US" sz="2400" dirty="0"/>
              <a:t>而该属性正式用于控制图像重复排列方式 的 </a:t>
            </a:r>
            <a:r>
              <a:rPr lang="en-US" altLang="zh-CN" sz="2400" dirty="0"/>
              <a:t>, </a:t>
            </a:r>
            <a:r>
              <a:rPr lang="zh-CN" altLang="en-US" sz="2400" dirty="0"/>
              <a:t>它有以下值 </a:t>
            </a:r>
            <a:r>
              <a:rPr lang="en-US" altLang="zh-CN" sz="2400" dirty="0"/>
              <a:t>:</a:t>
            </a:r>
          </a:p>
          <a:p>
            <a:pPr marL="109728" indent="457200" eaLnBrk="0">
              <a:lnSpc>
                <a:spcPct val="110000"/>
              </a:lnSpc>
              <a:buClr>
                <a:schemeClr val="bg2">
                  <a:lumMod val="50000"/>
                </a:schemeClr>
              </a:buClr>
              <a:buNone/>
            </a:pPr>
            <a:r>
              <a:rPr lang="en-US" altLang="zh-CN" sz="2400" dirty="0"/>
              <a:t>repeat : </a:t>
            </a:r>
            <a:r>
              <a:rPr lang="zh-CN" altLang="en-US" sz="2400" dirty="0"/>
              <a:t>默认 </a:t>
            </a:r>
            <a:r>
              <a:rPr lang="en-US" altLang="zh-CN" sz="2400" dirty="0"/>
              <a:t>,  </a:t>
            </a:r>
            <a:r>
              <a:rPr lang="zh-CN" altLang="en-US" sz="2400" dirty="0"/>
              <a:t>以“ 平铺”  的方式排列图片</a:t>
            </a:r>
          </a:p>
          <a:p>
            <a:pPr marL="109728" indent="457200" eaLnBrk="0">
              <a:lnSpc>
                <a:spcPct val="110000"/>
              </a:lnSpc>
              <a:buClr>
                <a:schemeClr val="bg2">
                  <a:lumMod val="50000"/>
                </a:schemeClr>
              </a:buClr>
              <a:buNone/>
            </a:pPr>
            <a:r>
              <a:rPr lang="en-US" altLang="zh-CN" sz="2400" dirty="0"/>
              <a:t>repeat-x :  </a:t>
            </a:r>
            <a:r>
              <a:rPr lang="zh-CN" altLang="en-US" sz="2400" dirty="0"/>
              <a:t>只在水平方向  </a:t>
            </a:r>
            <a:r>
              <a:rPr lang="en-US" altLang="zh-CN" sz="2400" dirty="0"/>
              <a:t>( X </a:t>
            </a:r>
            <a:r>
              <a:rPr lang="zh-CN" altLang="en-US" sz="2400" dirty="0"/>
              <a:t>轴方向</a:t>
            </a:r>
            <a:r>
              <a:rPr lang="en-US" altLang="zh-CN" sz="2400" dirty="0"/>
              <a:t>)  </a:t>
            </a:r>
            <a:r>
              <a:rPr lang="zh-CN" altLang="en-US" sz="2400" dirty="0"/>
              <a:t>进行重复</a:t>
            </a:r>
          </a:p>
          <a:p>
            <a:pPr marL="109728" indent="457200" eaLnBrk="0">
              <a:lnSpc>
                <a:spcPct val="110000"/>
              </a:lnSpc>
              <a:buClr>
                <a:schemeClr val="bg2">
                  <a:lumMod val="50000"/>
                </a:schemeClr>
              </a:buClr>
              <a:buNone/>
            </a:pPr>
            <a:r>
              <a:rPr lang="en-US" altLang="zh-CN" sz="2400" dirty="0"/>
              <a:t>repeat-y :  </a:t>
            </a:r>
            <a:r>
              <a:rPr lang="zh-CN" altLang="en-US" sz="2400" dirty="0"/>
              <a:t>只在垂直方向  </a:t>
            </a:r>
            <a:r>
              <a:rPr lang="en-US" altLang="zh-CN" sz="2400" dirty="0"/>
              <a:t>( Y </a:t>
            </a:r>
            <a:r>
              <a:rPr lang="zh-CN" altLang="en-US" sz="2400" dirty="0"/>
              <a:t>轴方向</a:t>
            </a:r>
            <a:r>
              <a:rPr lang="en-US" altLang="zh-CN" sz="2400" dirty="0"/>
              <a:t>)  </a:t>
            </a:r>
            <a:r>
              <a:rPr lang="zh-CN" altLang="en-US" sz="2400" dirty="0"/>
              <a:t>进行重复</a:t>
            </a:r>
          </a:p>
          <a:p>
            <a:pPr marL="109728" indent="457200" eaLnBrk="0">
              <a:lnSpc>
                <a:spcPct val="110000"/>
              </a:lnSpc>
              <a:buClr>
                <a:schemeClr val="bg2">
                  <a:lumMod val="50000"/>
                </a:schemeClr>
              </a:buClr>
              <a:buNone/>
            </a:pPr>
            <a:r>
              <a:rPr lang="en-US" altLang="zh-CN" sz="2400" dirty="0"/>
              <a:t>no-repeat : </a:t>
            </a:r>
            <a:r>
              <a:rPr lang="zh-CN" altLang="en-US" sz="2400" dirty="0"/>
              <a:t>使背景图片不重复</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557802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2.4.3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元 素 背 景</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2058" y="1700808"/>
            <a:ext cx="8799884" cy="4896544"/>
          </a:xfrm>
        </p:spPr>
        <p:txBody>
          <a:bodyPr>
            <a:noAutofit/>
          </a:bodyPr>
          <a:lstStyle/>
          <a:p>
            <a:pPr marL="109728" indent="0" eaLnBrk="0">
              <a:lnSpc>
                <a:spcPct val="110000"/>
              </a:lnSpc>
              <a:spcBef>
                <a:spcPts val="1000"/>
              </a:spcBef>
              <a:spcAft>
                <a:spcPts val="1000"/>
              </a:spcAft>
              <a:buClr>
                <a:schemeClr val="bg2">
                  <a:lumMod val="50000"/>
                </a:schemeClr>
              </a:buClr>
              <a:buNone/>
            </a:pPr>
            <a:r>
              <a:rPr lang="en-US" altLang="zh-CN" sz="2400" dirty="0" smtClean="0"/>
              <a:t>4.</a:t>
            </a:r>
            <a:r>
              <a:rPr lang="zh-CN" altLang="en-US" sz="2400" dirty="0" smtClean="0"/>
              <a:t>背景尺寸</a:t>
            </a:r>
            <a:endParaRPr lang="en-US" altLang="zh-CN" sz="2400" dirty="0" smtClean="0"/>
          </a:p>
          <a:p>
            <a:pPr marL="109728" indent="457200" eaLnBrk="0">
              <a:lnSpc>
                <a:spcPct val="110000"/>
              </a:lnSpc>
              <a:buClr>
                <a:schemeClr val="bg2">
                  <a:lumMod val="50000"/>
                </a:schemeClr>
              </a:buClr>
              <a:buNone/>
            </a:pPr>
            <a:r>
              <a:rPr lang="en-US" altLang="zh-CN" sz="2000" dirty="0"/>
              <a:t>background-size </a:t>
            </a:r>
            <a:r>
              <a:rPr lang="zh-CN" altLang="en-US" sz="2000" dirty="0"/>
              <a:t>属性用于设置背景图片的大小 </a:t>
            </a:r>
            <a:r>
              <a:rPr lang="en-US" altLang="zh-CN" sz="2000" dirty="0"/>
              <a:t>,  </a:t>
            </a:r>
            <a:r>
              <a:rPr lang="zh-CN" altLang="en-US" sz="2000" dirty="0"/>
              <a:t>主要可以通过四种类型的单位设置 </a:t>
            </a:r>
            <a:r>
              <a:rPr lang="en-US" altLang="zh-CN" sz="2000" dirty="0"/>
              <a:t>:</a:t>
            </a:r>
          </a:p>
          <a:p>
            <a:pPr marL="109728" indent="457200" eaLnBrk="0">
              <a:lnSpc>
                <a:spcPct val="110000"/>
              </a:lnSpc>
              <a:buClr>
                <a:schemeClr val="bg2">
                  <a:lumMod val="50000"/>
                </a:schemeClr>
              </a:buClr>
              <a:buNone/>
            </a:pPr>
            <a:r>
              <a:rPr lang="zh-CN" altLang="en-US" sz="2000" dirty="0"/>
              <a:t>像素值 </a:t>
            </a:r>
            <a:r>
              <a:rPr lang="en-US" altLang="zh-CN" sz="2000" dirty="0"/>
              <a:t>: </a:t>
            </a:r>
            <a:r>
              <a:rPr lang="zh-CN" altLang="en-US" sz="2000" dirty="0"/>
              <a:t>可以通过像素“ </a:t>
            </a:r>
            <a:r>
              <a:rPr lang="en-US" altLang="zh-CN" sz="2000" dirty="0" err="1"/>
              <a:t>px</a:t>
            </a:r>
            <a:r>
              <a:rPr lang="en-US" altLang="zh-CN" sz="2000" dirty="0"/>
              <a:t>    </a:t>
            </a:r>
            <a:r>
              <a:rPr lang="zh-CN" altLang="en-US" sz="2000" dirty="0"/>
              <a:t>精确地设置背景图片的大小 </a:t>
            </a:r>
            <a:r>
              <a:rPr lang="zh-CN" altLang="en-US" sz="2000" dirty="0" smtClean="0"/>
              <a:t>。</a:t>
            </a:r>
            <a:endParaRPr lang="zh-CN" altLang="en-US" sz="2000" dirty="0"/>
          </a:p>
          <a:p>
            <a:pPr marL="109728" indent="457200" eaLnBrk="0">
              <a:lnSpc>
                <a:spcPct val="110000"/>
              </a:lnSpc>
              <a:buClr>
                <a:schemeClr val="bg2">
                  <a:lumMod val="50000"/>
                </a:schemeClr>
              </a:buClr>
              <a:buNone/>
            </a:pPr>
            <a:r>
              <a:rPr lang="zh-CN" altLang="en-US" sz="2000" dirty="0"/>
              <a:t>百分比值 </a:t>
            </a:r>
            <a:r>
              <a:rPr lang="en-US" altLang="zh-CN" sz="2000" dirty="0"/>
              <a:t>: </a:t>
            </a:r>
            <a:r>
              <a:rPr lang="zh-CN" altLang="en-US" sz="2000" dirty="0"/>
              <a:t>用“ 百分比”  作为值 </a:t>
            </a:r>
            <a:r>
              <a:rPr lang="en-US" altLang="zh-CN" sz="2000" dirty="0"/>
              <a:t>,  </a:t>
            </a:r>
            <a:r>
              <a:rPr lang="zh-CN" altLang="en-US" sz="2000" dirty="0"/>
              <a:t>结构和用“ 像素值 ”  一致 </a:t>
            </a:r>
            <a:r>
              <a:rPr lang="en-US" altLang="zh-CN" sz="2000" dirty="0"/>
              <a:t>,  </a:t>
            </a:r>
            <a:r>
              <a:rPr lang="zh-CN" altLang="en-US" sz="2000" dirty="0"/>
              <a:t>也是两个值 </a:t>
            </a:r>
            <a:r>
              <a:rPr lang="en-US" altLang="zh-CN" sz="2000" dirty="0"/>
              <a:t>, </a:t>
            </a:r>
            <a:r>
              <a:rPr lang="zh-CN" altLang="en-US" sz="2000" dirty="0"/>
              <a:t>第一个 值是相对于元素宽度的百分比值 </a:t>
            </a:r>
            <a:r>
              <a:rPr lang="en-US" altLang="zh-CN" sz="2000" dirty="0"/>
              <a:t>, </a:t>
            </a:r>
            <a:r>
              <a:rPr lang="zh-CN" altLang="en-US" sz="2000" dirty="0"/>
              <a:t>第二个值是相对于元素高度的百分比 </a:t>
            </a:r>
            <a:r>
              <a:rPr lang="zh-CN" altLang="en-US" sz="2000" dirty="0" smtClean="0"/>
              <a:t>。</a:t>
            </a:r>
            <a:endParaRPr lang="zh-CN" altLang="en-US" sz="2000" dirty="0"/>
          </a:p>
          <a:p>
            <a:pPr marL="109728" indent="457200" eaLnBrk="0">
              <a:lnSpc>
                <a:spcPct val="110000"/>
              </a:lnSpc>
              <a:buClr>
                <a:schemeClr val="bg2">
                  <a:lumMod val="50000"/>
                </a:schemeClr>
              </a:buClr>
              <a:buNone/>
            </a:pPr>
            <a:r>
              <a:rPr lang="en-US" altLang="zh-CN" sz="2000" dirty="0"/>
              <a:t>Contain :  </a:t>
            </a:r>
            <a:r>
              <a:rPr lang="zh-CN" altLang="en-US" sz="2000" dirty="0"/>
              <a:t>自动将背景图像填满元素的其中一边 </a:t>
            </a:r>
            <a:r>
              <a:rPr lang="en-US" altLang="zh-CN" sz="2000" dirty="0"/>
              <a:t>,  </a:t>
            </a:r>
            <a:r>
              <a:rPr lang="zh-CN" altLang="en-US" sz="2000" dirty="0"/>
              <a:t>图像的比例保持不变。</a:t>
            </a:r>
          </a:p>
          <a:p>
            <a:pPr marL="109728" indent="457200" eaLnBrk="0">
              <a:lnSpc>
                <a:spcPct val="110000"/>
              </a:lnSpc>
              <a:buClr>
                <a:schemeClr val="bg2">
                  <a:lumMod val="50000"/>
                </a:schemeClr>
              </a:buClr>
              <a:buNone/>
            </a:pPr>
            <a:r>
              <a:rPr lang="en-US" altLang="zh-CN" sz="2000" dirty="0"/>
              <a:t>Cover : </a:t>
            </a:r>
            <a:r>
              <a:rPr lang="zh-CN" altLang="en-US" sz="2000" dirty="0"/>
              <a:t>在保持图像原始比例的情况下 </a:t>
            </a:r>
            <a:r>
              <a:rPr lang="en-US" altLang="zh-CN" sz="2000" dirty="0"/>
              <a:t>, </a:t>
            </a:r>
            <a:r>
              <a:rPr lang="zh-CN" altLang="en-US" sz="2000" dirty="0"/>
              <a:t>将元素的背景区域完全覆盖 </a:t>
            </a:r>
            <a:r>
              <a:rPr lang="en-US" altLang="zh-CN" sz="2000" dirty="0"/>
              <a:t>, </a:t>
            </a:r>
            <a:r>
              <a:rPr lang="zh-CN" altLang="en-US" sz="2000" dirty="0"/>
              <a:t>超出元素宽高的部 分会自动被裁剪 </a:t>
            </a:r>
            <a:r>
              <a:rPr lang="en-US" altLang="zh-CN" sz="2000" dirty="0"/>
              <a:t>, </a:t>
            </a:r>
            <a:r>
              <a:rPr lang="zh-CN" altLang="en-US" sz="2000" dirty="0"/>
              <a:t>是一种比较“智能   的背景图片大小设置方式 </a:t>
            </a:r>
            <a:r>
              <a:rPr lang="en-US" altLang="zh-CN" sz="2000" dirty="0"/>
              <a:t>, </a:t>
            </a:r>
            <a:r>
              <a:rPr lang="zh-CN" altLang="en-US" sz="2000" dirty="0"/>
              <a:t>通过配合“ </a:t>
            </a:r>
            <a:r>
              <a:rPr lang="en-US" altLang="zh-CN" sz="2000" dirty="0"/>
              <a:t>background-</a:t>
            </a:r>
            <a:r>
              <a:rPr lang="en-US" altLang="zh-CN" sz="2000" dirty="0" err="1"/>
              <a:t>posi</a:t>
            </a:r>
            <a:r>
              <a:rPr lang="en-US" altLang="zh-CN" sz="2000" dirty="0"/>
              <a:t>- </a:t>
            </a:r>
            <a:r>
              <a:rPr lang="en-US" altLang="zh-CN" sz="2000" dirty="0" err="1"/>
              <a:t>tion</a:t>
            </a:r>
            <a:r>
              <a:rPr lang="en-US" altLang="zh-CN" sz="2000" dirty="0"/>
              <a:t>”  </a:t>
            </a:r>
            <a:r>
              <a:rPr lang="zh-CN" altLang="en-US" sz="2000" dirty="0"/>
              <a:t>属性使用可以将开发者认为背景图像中“更重要”  的部分通过定位显示出来。</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9487009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2.4.3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元 素 背 景</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2058" y="1340768"/>
            <a:ext cx="8799884" cy="4896544"/>
          </a:xfrm>
        </p:spPr>
        <p:txBody>
          <a:bodyPr>
            <a:noAutofit/>
          </a:bodyPr>
          <a:lstStyle/>
          <a:p>
            <a:pPr marL="109728" indent="0" eaLnBrk="0">
              <a:lnSpc>
                <a:spcPct val="110000"/>
              </a:lnSpc>
              <a:spcBef>
                <a:spcPts val="1000"/>
              </a:spcBef>
              <a:spcAft>
                <a:spcPts val="1000"/>
              </a:spcAft>
              <a:buClr>
                <a:schemeClr val="bg2">
                  <a:lumMod val="50000"/>
                </a:schemeClr>
              </a:buClr>
              <a:buNone/>
            </a:pPr>
            <a:r>
              <a:rPr lang="en-US" altLang="zh-CN" sz="2400" dirty="0" smtClean="0"/>
              <a:t>5.</a:t>
            </a:r>
            <a:r>
              <a:rPr lang="zh-CN" altLang="en-US" sz="2400" dirty="0" smtClean="0"/>
              <a:t>背景定位</a:t>
            </a:r>
            <a:endParaRPr lang="en-US" altLang="zh-CN" sz="2400" dirty="0" smtClean="0"/>
          </a:p>
          <a:p>
            <a:pPr marL="109728" indent="457200" eaLnBrk="0">
              <a:lnSpc>
                <a:spcPct val="110000"/>
              </a:lnSpc>
              <a:buClr>
                <a:schemeClr val="bg2">
                  <a:lumMod val="50000"/>
                </a:schemeClr>
              </a:buClr>
              <a:buNone/>
            </a:pPr>
            <a:r>
              <a:rPr lang="en-US" altLang="zh-CN" sz="2000" dirty="0"/>
              <a:t>background-position </a:t>
            </a:r>
            <a:r>
              <a:rPr lang="zh-CN" altLang="en-US" sz="2000" dirty="0"/>
              <a:t>属性用于设置背景图片在元素内出现的位置。</a:t>
            </a:r>
          </a:p>
          <a:p>
            <a:pPr marL="109728" indent="457200" eaLnBrk="0">
              <a:lnSpc>
                <a:spcPct val="110000"/>
              </a:lnSpc>
              <a:buClr>
                <a:schemeClr val="bg2">
                  <a:lumMod val="50000"/>
                </a:schemeClr>
              </a:buClr>
              <a:buNone/>
            </a:pPr>
            <a:r>
              <a:rPr lang="zh-CN" altLang="en-US" sz="2000" dirty="0"/>
              <a:t>该属性的值有三种形式 </a:t>
            </a:r>
            <a:r>
              <a:rPr lang="en-US" altLang="zh-CN" sz="2000" dirty="0"/>
              <a:t>:</a:t>
            </a:r>
          </a:p>
          <a:p>
            <a:pPr marL="109728" indent="457200" eaLnBrk="0">
              <a:lnSpc>
                <a:spcPct val="110000"/>
              </a:lnSpc>
              <a:buClr>
                <a:schemeClr val="bg2">
                  <a:lumMod val="50000"/>
                </a:schemeClr>
              </a:buClr>
              <a:buNone/>
            </a:pPr>
            <a:r>
              <a:rPr lang="zh-CN" altLang="en-US" sz="2000" dirty="0"/>
              <a:t>方位英文单词 </a:t>
            </a:r>
            <a:r>
              <a:rPr lang="en-US" altLang="zh-CN" sz="2000" dirty="0"/>
              <a:t>: </a:t>
            </a:r>
            <a:r>
              <a:rPr lang="zh-CN" altLang="en-US" sz="2000" dirty="0"/>
              <a:t>可以有“ </a:t>
            </a:r>
            <a:r>
              <a:rPr lang="en-US" altLang="zh-CN" sz="2000" dirty="0"/>
              <a:t>left”“ right”“ top”“ bottom”  </a:t>
            </a:r>
            <a:r>
              <a:rPr lang="zh-CN" altLang="en-US" sz="2000" dirty="0"/>
              <a:t>和“ </a:t>
            </a:r>
            <a:r>
              <a:rPr lang="en-US" altLang="zh-CN" sz="2000" dirty="0"/>
              <a:t>center”</a:t>
            </a:r>
            <a:r>
              <a:rPr lang="zh-CN" altLang="en-US" sz="2000" dirty="0"/>
              <a:t>。用法如“ </a:t>
            </a:r>
            <a:r>
              <a:rPr lang="en-US" altLang="zh-CN" sz="2000" dirty="0"/>
              <a:t>left 	top    ( </a:t>
            </a:r>
            <a:r>
              <a:rPr lang="zh-CN" altLang="en-US" sz="2000" dirty="0"/>
              <a:t>默认</a:t>
            </a:r>
            <a:r>
              <a:rPr lang="en-US" altLang="zh-CN" sz="2000" dirty="0"/>
              <a:t>) , </a:t>
            </a:r>
            <a:r>
              <a:rPr lang="zh-CN" altLang="en-US" sz="2000" dirty="0"/>
              <a:t>设置背景图在元素内的“ 左上方  </a:t>
            </a:r>
            <a:r>
              <a:rPr lang="en-US" altLang="zh-CN" sz="2000" dirty="0"/>
              <a:t>;“ right bottom  , </a:t>
            </a:r>
            <a:r>
              <a:rPr lang="zh-CN" altLang="en-US" sz="2000" dirty="0"/>
              <a:t>设置背景图在元素内的 “ 右下方”</a:t>
            </a:r>
            <a:r>
              <a:rPr lang="en-US" altLang="zh-CN" sz="2000" dirty="0"/>
              <a:t>;“ center </a:t>
            </a:r>
            <a:r>
              <a:rPr lang="en-US" altLang="zh-CN" sz="2000" dirty="0" err="1"/>
              <a:t>center</a:t>
            </a:r>
            <a:r>
              <a:rPr lang="en-US" altLang="zh-CN" sz="2000" dirty="0"/>
              <a:t>”, </a:t>
            </a:r>
            <a:r>
              <a:rPr lang="zh-CN" altLang="en-US" sz="2000" dirty="0"/>
              <a:t>设置背景图在元素的“ 中心”。</a:t>
            </a:r>
          </a:p>
          <a:p>
            <a:pPr marL="109728" indent="457200" eaLnBrk="0">
              <a:lnSpc>
                <a:spcPct val="110000"/>
              </a:lnSpc>
              <a:buClr>
                <a:schemeClr val="bg2">
                  <a:lumMod val="50000"/>
                </a:schemeClr>
              </a:buClr>
              <a:buNone/>
            </a:pPr>
            <a:r>
              <a:rPr lang="zh-CN" altLang="en-US" sz="2000" dirty="0"/>
              <a:t>百分比单位 </a:t>
            </a:r>
            <a:r>
              <a:rPr lang="en-US" altLang="zh-CN" sz="2000" dirty="0"/>
              <a:t>: </a:t>
            </a:r>
            <a:r>
              <a:rPr lang="zh-CN" altLang="en-US" sz="2000" dirty="0"/>
              <a:t>用法如“ </a:t>
            </a:r>
            <a:r>
              <a:rPr lang="en-US" altLang="zh-CN" sz="2000" dirty="0"/>
              <a:t>0% 50%”, </a:t>
            </a:r>
            <a:r>
              <a:rPr lang="zh-CN" altLang="en-US" sz="2000" dirty="0"/>
              <a:t>设置背景图在元素内“ 水平方向”  的“ 左方”</a:t>
            </a:r>
            <a:r>
              <a:rPr lang="en-US" altLang="zh-CN" sz="2000" dirty="0"/>
              <a:t>, </a:t>
            </a:r>
            <a:r>
              <a:rPr lang="zh-CN" altLang="en-US" sz="2000" dirty="0"/>
              <a:t>垂 直方向的“ 中心  </a:t>
            </a:r>
            <a:r>
              <a:rPr lang="en-US" altLang="zh-CN" sz="2000" dirty="0"/>
              <a:t>;“ 50% 50%  , </a:t>
            </a:r>
            <a:r>
              <a:rPr lang="zh-CN" altLang="en-US" sz="2000" dirty="0"/>
              <a:t>设置背景图在元素内的“ 中心  </a:t>
            </a:r>
            <a:r>
              <a:rPr lang="en-US" altLang="zh-CN" sz="2000" dirty="0"/>
              <a:t>;  “ 100% 100%  , </a:t>
            </a:r>
            <a:r>
              <a:rPr lang="zh-CN" altLang="en-US" sz="2000" dirty="0"/>
              <a:t>设置 背景图在元素内的“ 右下方”。</a:t>
            </a:r>
          </a:p>
          <a:p>
            <a:pPr marL="109728" indent="457200" eaLnBrk="0">
              <a:lnSpc>
                <a:spcPct val="110000"/>
              </a:lnSpc>
              <a:buClr>
                <a:schemeClr val="bg2">
                  <a:lumMod val="50000"/>
                </a:schemeClr>
              </a:buClr>
              <a:buNone/>
            </a:pPr>
            <a:r>
              <a:rPr lang="zh-CN" altLang="en-US" sz="2000" dirty="0"/>
              <a:t>像素单位 </a:t>
            </a:r>
            <a:r>
              <a:rPr lang="en-US" altLang="zh-CN" sz="2000" dirty="0"/>
              <a:t>:  </a:t>
            </a:r>
            <a:r>
              <a:rPr lang="zh-CN" altLang="en-US" sz="2000" dirty="0"/>
              <a:t>背 景 图 的  “ 左 上 角 ”  相 对 于 元 素  “ 左 上 角 ”  偏 移 的 距 离 </a:t>
            </a:r>
            <a:r>
              <a:rPr lang="en-US" altLang="zh-CN" sz="2000" dirty="0"/>
              <a:t>,  </a:t>
            </a:r>
            <a:r>
              <a:rPr lang="zh-CN" altLang="en-US" sz="2000" dirty="0"/>
              <a:t>如  “ </a:t>
            </a:r>
            <a:r>
              <a:rPr lang="en-US" altLang="zh-CN" sz="2000" dirty="0"/>
              <a:t>10px 20px  , </a:t>
            </a:r>
            <a:r>
              <a:rPr lang="zh-CN" altLang="en-US" sz="2000" dirty="0"/>
              <a:t>设置背景图“ 水平向右   偏移 </a:t>
            </a:r>
            <a:r>
              <a:rPr lang="en-US" altLang="zh-CN" sz="2000" dirty="0"/>
              <a:t>10 </a:t>
            </a:r>
            <a:r>
              <a:rPr lang="zh-CN" altLang="en-US" sz="2000" dirty="0"/>
              <a:t>像素 </a:t>
            </a:r>
            <a:r>
              <a:rPr lang="en-US" altLang="zh-CN" sz="2000" dirty="0"/>
              <a:t>,“ </a:t>
            </a:r>
            <a:r>
              <a:rPr lang="zh-CN" altLang="en-US" sz="2000" dirty="0"/>
              <a:t>垂直向下   偏移 </a:t>
            </a:r>
            <a:r>
              <a:rPr lang="en-US" altLang="zh-CN" sz="2000" dirty="0"/>
              <a:t>20 </a:t>
            </a:r>
            <a:r>
              <a:rPr lang="zh-CN" altLang="en-US" sz="2000" dirty="0" smtClean="0"/>
              <a:t>像素。</a:t>
            </a:r>
            <a:endParaRPr lang="zh-CN" altLang="en-US"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9628316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2.4.3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元 素 背 景</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2058" y="1556792"/>
            <a:ext cx="8799884" cy="4104456"/>
          </a:xfrm>
        </p:spPr>
        <p:txBody>
          <a:bodyPr>
            <a:noAutofit/>
          </a:bodyPr>
          <a:lstStyle/>
          <a:p>
            <a:pPr marL="109728" indent="0" eaLnBrk="0">
              <a:lnSpc>
                <a:spcPct val="110000"/>
              </a:lnSpc>
              <a:spcBef>
                <a:spcPts val="1000"/>
              </a:spcBef>
              <a:spcAft>
                <a:spcPts val="1000"/>
              </a:spcAft>
              <a:buClr>
                <a:schemeClr val="bg2">
                  <a:lumMod val="50000"/>
                </a:schemeClr>
              </a:buClr>
              <a:buNone/>
            </a:pPr>
            <a:r>
              <a:rPr lang="en-US" altLang="zh-CN" sz="2400" dirty="0" smtClean="0"/>
              <a:t>6.</a:t>
            </a:r>
            <a:r>
              <a:rPr lang="zh-CN" altLang="en-US" sz="2400" dirty="0" smtClean="0"/>
              <a:t>背景固定</a:t>
            </a:r>
            <a:endParaRPr lang="en-US" altLang="zh-CN" sz="2400" dirty="0" smtClean="0"/>
          </a:p>
          <a:p>
            <a:pPr marL="109728" indent="457200" eaLnBrk="0">
              <a:lnSpc>
                <a:spcPct val="110000"/>
              </a:lnSpc>
              <a:buClr>
                <a:schemeClr val="bg2">
                  <a:lumMod val="50000"/>
                </a:schemeClr>
              </a:buClr>
              <a:buNone/>
            </a:pPr>
            <a:r>
              <a:rPr lang="en-US" altLang="zh-CN" sz="2400" dirty="0"/>
              <a:t>background-attachment </a:t>
            </a:r>
            <a:r>
              <a:rPr lang="zh-CN" altLang="en-US" sz="2400" dirty="0"/>
              <a:t>属性用于固定背景图 </a:t>
            </a:r>
            <a:r>
              <a:rPr lang="en-US" altLang="zh-CN" sz="2400" dirty="0"/>
              <a:t>, </a:t>
            </a:r>
            <a:r>
              <a:rPr lang="zh-CN" altLang="en-US" sz="2400" dirty="0"/>
              <a:t>其主要有两个值 </a:t>
            </a:r>
            <a:r>
              <a:rPr lang="zh-CN" altLang="en-US" sz="2400" dirty="0" smtClean="0"/>
              <a:t>：</a:t>
            </a:r>
            <a:endParaRPr lang="en-US" altLang="zh-CN" sz="2400" dirty="0"/>
          </a:p>
          <a:p>
            <a:pPr marL="109728" indent="457200" eaLnBrk="0">
              <a:lnSpc>
                <a:spcPct val="110000"/>
              </a:lnSpc>
              <a:buClr>
                <a:schemeClr val="bg2">
                  <a:lumMod val="50000"/>
                </a:schemeClr>
              </a:buClr>
              <a:buNone/>
            </a:pPr>
            <a:r>
              <a:rPr lang="en-US" altLang="zh-CN" sz="2400" dirty="0" smtClean="0"/>
              <a:t>Fixed</a:t>
            </a:r>
            <a:r>
              <a:rPr lang="zh-CN" altLang="en-US" sz="2400" dirty="0" smtClean="0"/>
              <a:t>：页面</a:t>
            </a:r>
            <a:r>
              <a:rPr lang="zh-CN" altLang="en-US" sz="2400" dirty="0"/>
              <a:t>出现滚动条后就算页面滚动 </a:t>
            </a:r>
            <a:r>
              <a:rPr lang="en-US" altLang="zh-CN" sz="2400" dirty="0"/>
              <a:t>, </a:t>
            </a:r>
            <a:r>
              <a:rPr lang="zh-CN" altLang="en-US" sz="2400" dirty="0"/>
              <a:t>背景图也会固定在原来的位置不会跟随页面滚动</a:t>
            </a:r>
            <a:r>
              <a:rPr lang="zh-CN" altLang="en-US" sz="2400" dirty="0" smtClean="0"/>
              <a:t>。</a:t>
            </a:r>
            <a:endParaRPr lang="zh-CN" altLang="en-US" sz="2400" dirty="0"/>
          </a:p>
          <a:p>
            <a:pPr marL="109728" indent="457200" eaLnBrk="0">
              <a:lnSpc>
                <a:spcPct val="110000"/>
              </a:lnSpc>
              <a:buClr>
                <a:schemeClr val="bg2">
                  <a:lumMod val="50000"/>
                </a:schemeClr>
              </a:buClr>
              <a:buNone/>
            </a:pPr>
            <a:r>
              <a:rPr lang="en-US" altLang="zh-CN" sz="2400" dirty="0" smtClean="0"/>
              <a:t>scroll</a:t>
            </a:r>
            <a:r>
              <a:rPr lang="zh-CN" altLang="en-US" sz="2400" dirty="0" smtClean="0"/>
              <a:t>：默认</a:t>
            </a:r>
            <a:r>
              <a:rPr lang="zh-CN" altLang="en-US" sz="2400" dirty="0"/>
              <a:t>值 </a:t>
            </a:r>
            <a:r>
              <a:rPr lang="en-US" altLang="zh-CN" sz="2400" dirty="0"/>
              <a:t>,  </a:t>
            </a:r>
            <a:r>
              <a:rPr lang="zh-CN" altLang="en-US" sz="2400" dirty="0"/>
              <a:t>当页面滚动的时候 </a:t>
            </a:r>
            <a:r>
              <a:rPr lang="en-US" altLang="zh-CN" sz="2400" dirty="0"/>
              <a:t>, </a:t>
            </a:r>
            <a:r>
              <a:rPr lang="zh-CN" altLang="en-US" sz="2400" dirty="0"/>
              <a:t>背景图也跟随页面同步滚动。</a:t>
            </a:r>
          </a:p>
          <a:p>
            <a:pPr marL="109728" indent="457200" eaLnBrk="0">
              <a:lnSpc>
                <a:spcPct val="110000"/>
              </a:lnSpc>
              <a:buClr>
                <a:schemeClr val="bg2">
                  <a:lumMod val="50000"/>
                </a:schemeClr>
              </a:buClr>
              <a:buNone/>
            </a:pPr>
            <a:endParaRPr lang="en-US" altLang="zh-CN" sz="20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510720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2.4.3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元 素 背 景</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2058" y="1556792"/>
            <a:ext cx="8799884" cy="1512168"/>
          </a:xfrm>
        </p:spPr>
        <p:txBody>
          <a:bodyPr>
            <a:noAutofit/>
          </a:bodyPr>
          <a:lstStyle/>
          <a:p>
            <a:pPr marL="109728" indent="0" eaLnBrk="0">
              <a:lnSpc>
                <a:spcPct val="110000"/>
              </a:lnSpc>
              <a:spcBef>
                <a:spcPts val="1000"/>
              </a:spcBef>
              <a:spcAft>
                <a:spcPts val="1000"/>
              </a:spcAft>
              <a:buClr>
                <a:schemeClr val="bg2">
                  <a:lumMod val="50000"/>
                </a:schemeClr>
              </a:buClr>
              <a:buNone/>
            </a:pPr>
            <a:r>
              <a:rPr lang="en-US" altLang="zh-CN" sz="2400" dirty="0" smtClean="0"/>
              <a:t>7.</a:t>
            </a:r>
            <a:r>
              <a:rPr lang="zh-CN" altLang="en-US" sz="2400" dirty="0"/>
              <a:t>背景组合</a:t>
            </a:r>
            <a:r>
              <a:rPr lang="zh-CN" altLang="en-US" sz="2400" dirty="0" smtClean="0"/>
              <a:t>值</a:t>
            </a:r>
            <a:endParaRPr lang="en-US" altLang="zh-CN" sz="2400" dirty="0" smtClean="0"/>
          </a:p>
          <a:p>
            <a:pPr marL="109728" indent="457200" eaLnBrk="0">
              <a:lnSpc>
                <a:spcPct val="110000"/>
              </a:lnSpc>
              <a:buClr>
                <a:schemeClr val="bg2">
                  <a:lumMod val="50000"/>
                </a:schemeClr>
              </a:buClr>
              <a:buNone/>
            </a:pPr>
            <a:r>
              <a:rPr lang="zh-CN" altLang="en-US" sz="2400" dirty="0"/>
              <a:t>在实际的开发过程中为了节省代码量 </a:t>
            </a:r>
            <a:r>
              <a:rPr lang="en-US" altLang="zh-CN" sz="2400" dirty="0"/>
              <a:t>, </a:t>
            </a:r>
            <a:r>
              <a:rPr lang="zh-CN" altLang="en-US" sz="2400" dirty="0"/>
              <a:t>减小维护难度 </a:t>
            </a:r>
            <a:r>
              <a:rPr lang="en-US" altLang="zh-CN" sz="2400" dirty="0"/>
              <a:t>, </a:t>
            </a:r>
            <a:r>
              <a:rPr lang="zh-CN" altLang="en-US" sz="2400" dirty="0"/>
              <a:t>我们通常会采用组合值的写法 去设置背景 </a:t>
            </a:r>
            <a:r>
              <a:rPr lang="en-US" altLang="zh-CN" sz="2400" dirty="0"/>
              <a:t>, </a:t>
            </a:r>
            <a:r>
              <a:rPr lang="zh-CN" altLang="en-US" sz="2400" dirty="0"/>
              <a:t>通常是下面这种</a:t>
            </a:r>
            <a:r>
              <a:rPr lang="zh-CN" altLang="en-US" sz="2400" dirty="0" smtClean="0"/>
              <a:t>模式：</a:t>
            </a:r>
            <a:endParaRPr lang="zh-CN" altLang="en-US" sz="2400" dirty="0"/>
          </a:p>
          <a:p>
            <a:pPr marL="109728" indent="457200" eaLnBrk="0">
              <a:lnSpc>
                <a:spcPct val="110000"/>
              </a:lnSpc>
              <a:buClr>
                <a:schemeClr val="bg2">
                  <a:lumMod val="50000"/>
                </a:schemeClr>
              </a:buClr>
              <a:buNone/>
            </a:pPr>
            <a:endParaRPr lang="en-US" altLang="zh-CN" sz="20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 Box 1"/>
          <p:cNvSpPr txBox="1">
            <a:spLocks noChangeArrowheads="1"/>
          </p:cNvSpPr>
          <p:nvPr/>
        </p:nvSpPr>
        <p:spPr bwMode="auto">
          <a:xfrm>
            <a:off x="323528" y="3356992"/>
            <a:ext cx="8496944" cy="576064"/>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Arial" pitchFamily="34" charset="0"/>
                <a:ea typeface="Courier New" pitchFamily="49" charset="0"/>
                <a:cs typeface="宋体" pitchFamily="2" charset="-122"/>
              </a:rPr>
              <a:t>background: color image repeat attachment position/size;</a:t>
            </a:r>
            <a:endParaRPr kumimoji="0" lang="en-US" altLang="zh-CN" sz="4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58938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2.1.2 CSS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的 引 入 方 式</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87524" y="1542244"/>
            <a:ext cx="8208912" cy="2592288"/>
          </a:xfrm>
        </p:spPr>
        <p:txBody>
          <a:bodyPr>
            <a:noAutofit/>
          </a:bodyPr>
          <a:lstStyle/>
          <a:p>
            <a:pPr marL="109728" indent="457200" eaLnBrk="0">
              <a:lnSpc>
                <a:spcPct val="110000"/>
              </a:lnSpc>
              <a:spcAft>
                <a:spcPts val="1000"/>
              </a:spcAft>
              <a:buNone/>
            </a:pPr>
            <a:r>
              <a:rPr lang="zh-CN" altLang="en-US" sz="2400" dirty="0"/>
              <a:t>使用样式表主要</a:t>
            </a:r>
            <a:r>
              <a:rPr lang="zh-CN" altLang="en-US" sz="2400" dirty="0" smtClean="0"/>
              <a:t>有</a:t>
            </a:r>
            <a:r>
              <a:rPr lang="en-US" altLang="zh-CN" sz="2400" dirty="0" smtClean="0"/>
              <a:t>4</a:t>
            </a:r>
            <a:r>
              <a:rPr lang="zh-CN" altLang="en-US" sz="2400" dirty="0" smtClean="0"/>
              <a:t>种方式</a:t>
            </a:r>
            <a:r>
              <a:rPr lang="en-US" altLang="zh-CN" sz="2400" dirty="0" smtClean="0"/>
              <a:t>,</a:t>
            </a:r>
            <a:r>
              <a:rPr lang="zh-CN" altLang="en-US" sz="2400" dirty="0" smtClean="0"/>
              <a:t>即“行内样式”、“内嵌样式”、“外链样式”、“导入式”。</a:t>
            </a:r>
            <a:endParaRPr lang="en-US" altLang="zh-CN" sz="2400" dirty="0" smtClean="0"/>
          </a:p>
          <a:p>
            <a:pPr eaLnBrk="0">
              <a:lnSpc>
                <a:spcPct val="110000"/>
              </a:lnSpc>
              <a:buClr>
                <a:schemeClr val="bg2">
                  <a:lumMod val="50000"/>
                </a:schemeClr>
              </a:buClr>
              <a:buFont typeface="Wingdings" pitchFamily="2" charset="2"/>
              <a:buChar char="l"/>
            </a:pPr>
            <a:r>
              <a:rPr lang="zh-CN" altLang="en-US" sz="2800" dirty="0" smtClean="0"/>
              <a:t>行内样式</a:t>
            </a:r>
            <a:endParaRPr lang="en-US" altLang="zh-CN" sz="2800" dirty="0"/>
          </a:p>
          <a:p>
            <a:pPr marL="109728" indent="457200" eaLnBrk="0">
              <a:lnSpc>
                <a:spcPct val="110000"/>
              </a:lnSpc>
              <a:buClr>
                <a:schemeClr val="bg2">
                  <a:lumMod val="50000"/>
                </a:schemeClr>
              </a:buClr>
              <a:buNone/>
            </a:pPr>
            <a:r>
              <a:rPr lang="zh-CN" altLang="zh-CN" sz="2400" dirty="0"/>
              <a:t>是将</a:t>
            </a:r>
            <a:r>
              <a:rPr lang="en-US" altLang="zh-CN" sz="2400" dirty="0" smtClean="0"/>
              <a:t>“style”</a:t>
            </a:r>
            <a:r>
              <a:rPr lang="zh-CN" altLang="zh-CN" sz="2400" dirty="0"/>
              <a:t>作为一个标签的</a:t>
            </a:r>
            <a:r>
              <a:rPr lang="zh-CN" altLang="zh-CN" sz="2400" dirty="0" smtClean="0"/>
              <a:t>属性</a:t>
            </a:r>
            <a:r>
              <a:rPr lang="en-US" altLang="zh-CN" sz="2400" dirty="0" smtClean="0"/>
              <a:t>,</a:t>
            </a:r>
            <a:r>
              <a:rPr lang="zh-CN" altLang="zh-CN" sz="2400" dirty="0" smtClean="0"/>
              <a:t>然后</a:t>
            </a:r>
            <a:r>
              <a:rPr lang="zh-CN" altLang="zh-CN" sz="2400" dirty="0"/>
              <a:t>通过它的值来设置</a:t>
            </a:r>
            <a:r>
              <a:rPr lang="zh-CN" altLang="zh-CN" sz="2400" dirty="0" smtClean="0"/>
              <a:t>样式</a:t>
            </a:r>
            <a:r>
              <a:rPr lang="zh-CN" altLang="en-US" sz="2400" dirty="0" smtClean="0"/>
              <a:t>。</a:t>
            </a:r>
            <a:r>
              <a:rPr lang="zh-CN" altLang="zh-CN" sz="2400" dirty="0" smtClean="0"/>
              <a:t>写法如下</a:t>
            </a:r>
            <a:r>
              <a:rPr lang="zh-CN" altLang="en-US" sz="2400" dirty="0" smtClean="0"/>
              <a:t>：</a:t>
            </a:r>
            <a:endParaRPr lang="en-US" altLang="zh-CN" sz="2400" dirty="0" smtClean="0"/>
          </a:p>
          <a:p>
            <a:pPr eaLnBrk="0">
              <a:lnSpc>
                <a:spcPct val="110000"/>
              </a:lnSpc>
              <a:buClr>
                <a:schemeClr val="bg2">
                  <a:lumMod val="50000"/>
                </a:schemeClr>
              </a:buClr>
              <a:buFont typeface="Wingdings" pitchFamily="2" charset="2"/>
              <a:buChar char="l"/>
            </a:pPr>
            <a:endParaRPr lang="en-US" altLang="zh-CN" sz="2400" dirty="0"/>
          </a:p>
          <a:p>
            <a:pPr marL="109728" indent="0" eaLnBrk="0">
              <a:lnSpc>
                <a:spcPct val="110000"/>
              </a:lnSpc>
              <a:buClr>
                <a:schemeClr val="bg2">
                  <a:lumMod val="50000"/>
                </a:schemeClr>
              </a:buClr>
              <a:buNone/>
            </a:pPr>
            <a:endParaRPr lang="en-US" altLang="zh-CN"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3"/>
          <p:cNvSpPr txBox="1">
            <a:spLocks noChangeArrowheads="1"/>
          </p:cNvSpPr>
          <p:nvPr/>
        </p:nvSpPr>
        <p:spPr bwMode="auto">
          <a:xfrm>
            <a:off x="1115616" y="4113076"/>
            <a:ext cx="6840760" cy="1224136"/>
          </a:xfrm>
          <a:prstGeom prst="rect">
            <a:avLst/>
          </a:prstGeom>
          <a:solidFill>
            <a:srgbClr val="D4EF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36000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&lt;body&gt;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36000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     &lt;</a:t>
            </a:r>
            <a:r>
              <a:rPr kumimoji="0" lang="en-US" altLang="zh-CN" sz="2400" b="0" i="0" u="none" strike="noStrike" cap="none" normalizeH="0" baseline="0" dirty="0" err="1" smtClean="0">
                <a:ln>
                  <a:noFill/>
                </a:ln>
                <a:solidFill>
                  <a:srgbClr val="000000"/>
                </a:solidFill>
                <a:effectLst/>
                <a:latin typeface="Arial" pitchFamily="34" charset="0"/>
                <a:ea typeface="Courier New" pitchFamily="49" charset="0"/>
                <a:cs typeface="宋体" pitchFamily="2" charset="-122"/>
              </a:rPr>
              <a:t>divstyle</a:t>
            </a: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="width:400px; </a:t>
            </a:r>
            <a:r>
              <a:rPr kumimoji="0" lang="en-US" altLang="zh-CN" sz="2400" b="0" i="0" u="none" strike="noStrike" cap="none" normalizeH="0" baseline="0" dirty="0" err="1" smtClean="0">
                <a:ln>
                  <a:noFill/>
                </a:ln>
                <a:solidFill>
                  <a:srgbClr val="000000"/>
                </a:solidFill>
                <a:effectLst/>
                <a:latin typeface="Arial" pitchFamily="34" charset="0"/>
                <a:ea typeface="Courier New" pitchFamily="49" charset="0"/>
                <a:cs typeface="宋体" pitchFamily="2" charset="-122"/>
              </a:rPr>
              <a:t>color:red</a:t>
            </a: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"&gt;&lt;/div&gt;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36000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Arial" pitchFamily="34" charset="0"/>
                <a:ea typeface="Courier New" pitchFamily="49" charset="0"/>
                <a:cs typeface="宋体" pitchFamily="2" charset="-122"/>
              </a:rPr>
              <a:t>&lt;body&gt;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190102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2.4.4 Flex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布 局</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2058" y="1556792"/>
            <a:ext cx="8799884" cy="1512168"/>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en-US" altLang="zh-CN" sz="2400" dirty="0"/>
              <a:t>Flex </a:t>
            </a:r>
            <a:r>
              <a:rPr lang="zh-CN" altLang="en-US" sz="2400" dirty="0"/>
              <a:t>是 </a:t>
            </a:r>
            <a:r>
              <a:rPr lang="en-US" altLang="zh-CN" sz="2400" dirty="0"/>
              <a:t>Flexible Box </a:t>
            </a:r>
            <a:r>
              <a:rPr lang="zh-CN" altLang="en-US" sz="2400" dirty="0"/>
              <a:t>的缩写 </a:t>
            </a:r>
            <a:r>
              <a:rPr lang="en-US" altLang="zh-CN" sz="2400" dirty="0"/>
              <a:t>, </a:t>
            </a:r>
            <a:r>
              <a:rPr lang="zh-CN" altLang="en-US" sz="2400" dirty="0"/>
              <a:t>意为“弹性布局”</a:t>
            </a:r>
            <a:r>
              <a:rPr lang="en-US" altLang="zh-CN" sz="2400" dirty="0"/>
              <a:t>, </a:t>
            </a:r>
            <a:r>
              <a:rPr lang="zh-CN" altLang="en-US" sz="2400" dirty="0"/>
              <a:t>用来为盒状模型提供最大的灵活性</a:t>
            </a:r>
            <a:r>
              <a:rPr lang="zh-CN" altLang="en-US" sz="2400" dirty="0" smtClean="0"/>
              <a:t>。</a:t>
            </a:r>
            <a:endParaRPr lang="en-US" altLang="zh-CN" sz="2400" dirty="0" smtClean="0"/>
          </a:p>
          <a:p>
            <a:pPr marL="109728" indent="457200" eaLnBrk="0">
              <a:lnSpc>
                <a:spcPct val="110000"/>
              </a:lnSpc>
              <a:spcBef>
                <a:spcPts val="1000"/>
              </a:spcBef>
              <a:spcAft>
                <a:spcPts val="1000"/>
              </a:spcAft>
              <a:buClr>
                <a:schemeClr val="bg2">
                  <a:lumMod val="50000"/>
                </a:schemeClr>
              </a:buClr>
              <a:buNone/>
            </a:pPr>
            <a:r>
              <a:rPr lang="zh-CN" altLang="zh-CN" sz="2400" dirty="0"/>
              <a:t>容器的</a:t>
            </a:r>
            <a:r>
              <a:rPr lang="zh-CN" altLang="zh-CN" sz="2400" dirty="0" smtClean="0"/>
              <a:t>属性</a:t>
            </a:r>
            <a:r>
              <a:rPr lang="zh-CN" altLang="en-US" sz="2000" dirty="0"/>
              <a:t>：</a:t>
            </a: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140968"/>
            <a:ext cx="5786313"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171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a:solidFill>
                  <a:schemeClr val="tx1"/>
                </a:solidFill>
                <a:latin typeface="微软雅黑" panose="020B0503020204020204" pitchFamily="34" charset="-122"/>
                <a:ea typeface="微软雅黑" panose="020B0503020204020204" pitchFamily="34" charset="-122"/>
                <a:cs typeface="+mn-ea"/>
              </a:rPr>
              <a:t>2.4.4 Flex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布 局</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72058" y="1556792"/>
            <a:ext cx="8799884" cy="648072"/>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zh-CN" altLang="zh-CN" sz="2400" dirty="0" smtClean="0"/>
              <a:t>容器</a:t>
            </a:r>
            <a:r>
              <a:rPr lang="zh-CN" altLang="zh-CN" sz="2400" dirty="0"/>
              <a:t>的</a:t>
            </a:r>
            <a:r>
              <a:rPr lang="zh-CN" altLang="zh-CN" sz="2400" dirty="0" smtClean="0"/>
              <a:t>属性</a:t>
            </a:r>
            <a:r>
              <a:rPr lang="zh-CN" altLang="en-US" sz="2000" dirty="0" smtClean="0"/>
              <a:t>：                                                                  </a:t>
            </a:r>
            <a:r>
              <a:rPr lang="zh-CN" altLang="zh-CN" sz="2400" dirty="0" smtClean="0"/>
              <a:t>续</a:t>
            </a:r>
            <a:r>
              <a:rPr lang="zh-CN" altLang="zh-CN" sz="2400" dirty="0"/>
              <a:t>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733959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0476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2.4.5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过 渡 特 效</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611560" y="1988840"/>
            <a:ext cx="7708583" cy="2880320"/>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zh-CN" altLang="en-US" sz="2400" dirty="0"/>
              <a:t>概念</a:t>
            </a:r>
            <a:r>
              <a:rPr lang="en-US" altLang="zh-CN" sz="2400" dirty="0"/>
              <a:t>: </a:t>
            </a:r>
            <a:r>
              <a:rPr lang="zh-CN" altLang="en-US" sz="2400" dirty="0"/>
              <a:t>在 </a:t>
            </a:r>
            <a:r>
              <a:rPr lang="en-US" altLang="zh-CN" sz="2400" dirty="0"/>
              <a:t>CSS </a:t>
            </a:r>
            <a:r>
              <a:rPr lang="zh-CN" altLang="en-US" sz="2400" dirty="0"/>
              <a:t>中用于设置过渡特效的属性是 </a:t>
            </a:r>
            <a:r>
              <a:rPr lang="en-US" altLang="zh-CN" sz="2400" dirty="0"/>
              <a:t>transition , </a:t>
            </a:r>
            <a:r>
              <a:rPr lang="zh-CN" altLang="en-US" sz="2400" dirty="0"/>
              <a:t>该属性允许 </a:t>
            </a:r>
            <a:r>
              <a:rPr lang="en-US" altLang="zh-CN" sz="2400" dirty="0"/>
              <a:t>CSS </a:t>
            </a:r>
            <a:r>
              <a:rPr lang="zh-CN" altLang="en-US" sz="2400" dirty="0"/>
              <a:t>的属性值在一 定的时间区间内平滑地过渡。</a:t>
            </a:r>
          </a:p>
          <a:p>
            <a:pPr marL="109728" indent="457200" eaLnBrk="0">
              <a:lnSpc>
                <a:spcPct val="110000"/>
              </a:lnSpc>
              <a:spcBef>
                <a:spcPts val="1000"/>
              </a:spcBef>
              <a:spcAft>
                <a:spcPts val="1000"/>
              </a:spcAft>
              <a:buClr>
                <a:schemeClr val="bg2">
                  <a:lumMod val="50000"/>
                </a:schemeClr>
              </a:buClr>
              <a:buNone/>
            </a:pPr>
            <a:r>
              <a:rPr lang="zh-CN" altLang="en-US" sz="2400" dirty="0"/>
              <a:t>该属性包含多个分支属性 </a:t>
            </a:r>
            <a:r>
              <a:rPr lang="en-US" altLang="zh-CN" sz="2400" dirty="0"/>
              <a:t>,  </a:t>
            </a:r>
            <a:r>
              <a:rPr lang="zh-CN" altLang="en-US" sz="2400" dirty="0"/>
              <a:t>主要有“ 过渡 </a:t>
            </a:r>
            <a:r>
              <a:rPr lang="en-US" altLang="zh-CN" sz="2400" dirty="0"/>
              <a:t>CSS </a:t>
            </a:r>
            <a:r>
              <a:rPr lang="zh-CN" altLang="en-US" sz="2400" dirty="0"/>
              <a:t>属性名称”“过渡执行时间”“过渡时 间速率曲线”  和“ 过渡的延时执行”  四个主要</a:t>
            </a:r>
            <a:r>
              <a:rPr lang="zh-CN" altLang="en-US" sz="2400" dirty="0" smtClean="0"/>
              <a:t>内容。</a:t>
            </a:r>
            <a:endParaRPr lang="zh-CN" altLang="en-US"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721778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2.4.5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过 渡 特 效</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51520" y="1484784"/>
            <a:ext cx="8712968" cy="5112568"/>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en-US" altLang="zh-CN" sz="2400" dirty="0" err="1"/>
              <a:t>ransition</a:t>
            </a:r>
            <a:r>
              <a:rPr lang="en-US" altLang="zh-CN" sz="2400" dirty="0"/>
              <a:t> </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1. transition-property</a:t>
            </a:r>
          </a:p>
          <a:p>
            <a:pPr marL="109728" indent="457200" eaLnBrk="0">
              <a:lnSpc>
                <a:spcPct val="110000"/>
              </a:lnSpc>
              <a:spcBef>
                <a:spcPts val="1000"/>
              </a:spcBef>
              <a:spcAft>
                <a:spcPts val="1000"/>
              </a:spcAft>
              <a:buClr>
                <a:schemeClr val="bg2">
                  <a:lumMod val="50000"/>
                </a:schemeClr>
              </a:buClr>
              <a:buNone/>
            </a:pPr>
            <a:r>
              <a:rPr lang="zh-CN" altLang="en-US" sz="2000" dirty="0"/>
              <a:t>过渡属性 </a:t>
            </a:r>
            <a:r>
              <a:rPr lang="en-US" altLang="zh-CN" sz="2000" dirty="0"/>
              <a:t>, </a:t>
            </a:r>
            <a:r>
              <a:rPr lang="zh-CN" altLang="en-US" sz="2000" dirty="0"/>
              <a:t>该属性是用来指定当元素其中一个属性改变时执行的过渡动画效果 </a:t>
            </a:r>
            <a:r>
              <a:rPr lang="en-US" altLang="zh-CN" sz="2000" dirty="0"/>
              <a:t>, </a:t>
            </a:r>
            <a:r>
              <a:rPr lang="zh-CN" altLang="en-US" sz="2000" dirty="0"/>
              <a:t>该属 性有三种类型的值</a:t>
            </a:r>
            <a:r>
              <a:rPr lang="en-US" altLang="zh-CN" sz="2000" dirty="0"/>
              <a:t>:</a:t>
            </a:r>
          </a:p>
          <a:p>
            <a:pPr marL="109728" indent="457200" eaLnBrk="0">
              <a:lnSpc>
                <a:spcPct val="110000"/>
              </a:lnSpc>
              <a:spcBef>
                <a:spcPts val="1000"/>
              </a:spcBef>
              <a:spcAft>
                <a:spcPts val="1000"/>
              </a:spcAft>
              <a:buClr>
                <a:schemeClr val="bg2">
                  <a:lumMod val="50000"/>
                </a:schemeClr>
              </a:buClr>
              <a:buNone/>
            </a:pPr>
            <a:r>
              <a:rPr lang="en-US" altLang="zh-CN" sz="2000" dirty="0"/>
              <a:t>none: </a:t>
            </a:r>
            <a:r>
              <a:rPr lang="zh-CN" altLang="en-US" sz="2000" dirty="0"/>
              <a:t>将过渡效果设置为“ 无过渡效果”</a:t>
            </a:r>
            <a:r>
              <a:rPr lang="en-US" altLang="zh-CN" sz="2000" dirty="0"/>
              <a:t>, </a:t>
            </a:r>
            <a:r>
              <a:rPr lang="zh-CN" altLang="en-US" sz="2000" dirty="0"/>
              <a:t>或停止当前过渡效果 。        </a:t>
            </a:r>
            <a:r>
              <a:rPr lang="en-US" altLang="zh-CN" sz="2000" dirty="0"/>
              <a:t>all: </a:t>
            </a:r>
            <a:r>
              <a:rPr lang="zh-CN" altLang="en-US" sz="2000" dirty="0"/>
              <a:t>为所支持的所有 </a:t>
            </a:r>
            <a:r>
              <a:rPr lang="en-US" altLang="zh-CN" sz="2000" dirty="0"/>
              <a:t>CSS </a:t>
            </a:r>
            <a:r>
              <a:rPr lang="zh-CN" altLang="en-US" sz="2000" dirty="0"/>
              <a:t>属性在值变化时执行动画过渡效果  </a:t>
            </a:r>
            <a:r>
              <a:rPr lang="en-US" altLang="zh-CN" sz="2000" dirty="0"/>
              <a:t>( </a:t>
            </a:r>
            <a:r>
              <a:rPr lang="zh-CN" altLang="en-US" sz="2000" dirty="0"/>
              <a:t>默认</a:t>
            </a:r>
            <a:r>
              <a:rPr lang="en-US" altLang="zh-CN" sz="2000" dirty="0"/>
              <a:t>) </a:t>
            </a:r>
            <a:r>
              <a:rPr lang="zh-CN" altLang="en-US" sz="2000" dirty="0"/>
              <a:t>。</a:t>
            </a:r>
          </a:p>
          <a:p>
            <a:pPr marL="109728" indent="457200" eaLnBrk="0">
              <a:lnSpc>
                <a:spcPct val="110000"/>
              </a:lnSpc>
              <a:spcBef>
                <a:spcPts val="1000"/>
              </a:spcBef>
              <a:spcAft>
                <a:spcPts val="1000"/>
              </a:spcAft>
              <a:buClr>
                <a:schemeClr val="bg2">
                  <a:lumMod val="50000"/>
                </a:schemeClr>
              </a:buClr>
              <a:buNone/>
            </a:pPr>
            <a:r>
              <a:rPr lang="en-US" altLang="zh-CN" sz="2400" dirty="0"/>
              <a:t>2. transition-duration</a:t>
            </a:r>
          </a:p>
          <a:p>
            <a:pPr marL="109728" indent="457200" eaLnBrk="0">
              <a:lnSpc>
                <a:spcPct val="110000"/>
              </a:lnSpc>
              <a:spcBef>
                <a:spcPts val="1000"/>
              </a:spcBef>
              <a:spcAft>
                <a:spcPts val="1000"/>
              </a:spcAft>
              <a:buClr>
                <a:schemeClr val="bg2">
                  <a:lumMod val="50000"/>
                </a:schemeClr>
              </a:buClr>
              <a:buNone/>
            </a:pPr>
            <a:r>
              <a:rPr lang="zh-CN" altLang="en-US" sz="2000" dirty="0"/>
              <a:t>过渡持续时间 </a:t>
            </a:r>
            <a:r>
              <a:rPr lang="en-US" altLang="zh-CN" sz="2000" dirty="0"/>
              <a:t>, </a:t>
            </a:r>
            <a:r>
              <a:rPr lang="zh-CN" altLang="en-US" sz="2000" dirty="0"/>
              <a:t>该属性是用于设定一个属性的值过渡被触发开始时到结束时所需要经 历的时间 </a:t>
            </a:r>
            <a:r>
              <a:rPr lang="en-US" altLang="zh-CN" sz="2000" dirty="0"/>
              <a:t>, </a:t>
            </a:r>
            <a:r>
              <a:rPr lang="zh-CN" altLang="en-US" sz="2000" dirty="0"/>
              <a:t>单位为秒  </a:t>
            </a:r>
            <a:r>
              <a:rPr lang="en-US" altLang="zh-CN" sz="2000" dirty="0"/>
              <a:t>( s) , </a:t>
            </a:r>
            <a:r>
              <a:rPr lang="zh-CN" altLang="en-US" sz="2000" dirty="0"/>
              <a:t>如“ </a:t>
            </a:r>
            <a:r>
              <a:rPr lang="en-US" altLang="zh-CN" sz="2000" dirty="0"/>
              <a:t>0. 3 s”  </a:t>
            </a:r>
            <a:r>
              <a:rPr lang="zh-CN" altLang="en-US" sz="2000" dirty="0"/>
              <a:t>或“ </a:t>
            </a:r>
            <a:r>
              <a:rPr lang="en-US" altLang="zh-CN" sz="2000" dirty="0"/>
              <a:t>. 3 s”,  </a:t>
            </a:r>
            <a:r>
              <a:rPr lang="zh-CN" altLang="en-US" sz="2000" dirty="0"/>
              <a:t>它的默认值为“ </a:t>
            </a:r>
            <a:r>
              <a:rPr lang="en-US" altLang="zh-CN" sz="2000" dirty="0"/>
              <a:t>0”, </a:t>
            </a:r>
            <a:r>
              <a:rPr lang="zh-CN" altLang="en-US" sz="2000" dirty="0"/>
              <a:t>单位不能省略 </a:t>
            </a:r>
            <a:r>
              <a:rPr lang="en-US" altLang="zh-CN" sz="2000" dirty="0"/>
              <a:t>, </a:t>
            </a:r>
            <a:r>
              <a:rPr lang="zh-CN" altLang="en-US" sz="2000" dirty="0"/>
              <a:t>否则过渡动画无法执行。</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119109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2.4.5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过 渡 特 效</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712968" cy="5112568"/>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en-US" altLang="zh-CN" sz="2400" dirty="0" err="1"/>
              <a:t>ransition</a:t>
            </a:r>
            <a:r>
              <a:rPr lang="en-US" altLang="zh-CN" sz="2400" dirty="0"/>
              <a:t> </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3. transition-timing-function</a:t>
            </a:r>
          </a:p>
          <a:p>
            <a:pPr marL="109728" indent="457200" eaLnBrk="0">
              <a:spcBef>
                <a:spcPts val="0"/>
              </a:spcBef>
              <a:spcAft>
                <a:spcPts val="1000"/>
              </a:spcAft>
              <a:buClr>
                <a:schemeClr val="bg2">
                  <a:lumMod val="50000"/>
                </a:schemeClr>
              </a:buClr>
              <a:buNone/>
            </a:pPr>
            <a:r>
              <a:rPr lang="zh-CN" altLang="en-US" sz="2000" dirty="0"/>
              <a:t>过渡线性规律  </a:t>
            </a:r>
            <a:r>
              <a:rPr lang="en-US" altLang="zh-CN" sz="2000" dirty="0"/>
              <a:t>( </a:t>
            </a:r>
            <a:r>
              <a:rPr lang="zh-CN" altLang="en-US" sz="2000" dirty="0"/>
              <a:t>又称时间曲线</a:t>
            </a:r>
            <a:r>
              <a:rPr lang="en-US" altLang="zh-CN" sz="2000" dirty="0"/>
              <a:t>) , </a:t>
            </a:r>
            <a:r>
              <a:rPr lang="zh-CN" altLang="en-US" sz="2000" dirty="0"/>
              <a:t>该属性允许你根据时间的推进去改变属性值的变换 速率 </a:t>
            </a:r>
            <a:r>
              <a:rPr lang="en-US" altLang="zh-CN" sz="2000" dirty="0"/>
              <a:t>,  </a:t>
            </a:r>
            <a:r>
              <a:rPr lang="zh-CN" altLang="en-US" sz="2000" dirty="0"/>
              <a:t>目前它可能够设置 </a:t>
            </a:r>
            <a:r>
              <a:rPr lang="en-US" altLang="zh-CN" sz="2000" dirty="0"/>
              <a:t>6 </a:t>
            </a:r>
            <a:r>
              <a:rPr lang="zh-CN" altLang="en-US" sz="2000" dirty="0"/>
              <a:t>个类型的值</a:t>
            </a:r>
            <a:r>
              <a:rPr lang="en-US" altLang="zh-CN" sz="2000" dirty="0"/>
              <a:t>:</a:t>
            </a:r>
          </a:p>
          <a:p>
            <a:pPr marL="109728" indent="457200" eaLnBrk="0">
              <a:spcBef>
                <a:spcPts val="0"/>
              </a:spcBef>
              <a:spcAft>
                <a:spcPts val="1000"/>
              </a:spcAft>
              <a:buClr>
                <a:schemeClr val="bg2">
                  <a:lumMod val="50000"/>
                </a:schemeClr>
              </a:buClr>
              <a:buNone/>
            </a:pPr>
            <a:r>
              <a:rPr lang="en-US" altLang="zh-CN" sz="2000" dirty="0"/>
              <a:t>ease: </a:t>
            </a:r>
            <a:r>
              <a:rPr lang="zh-CN" altLang="en-US" sz="2000" dirty="0"/>
              <a:t>默认值 </a:t>
            </a:r>
            <a:r>
              <a:rPr lang="en-US" altLang="zh-CN" sz="2000" dirty="0"/>
              <a:t>, </a:t>
            </a:r>
            <a:r>
              <a:rPr lang="zh-CN" altLang="en-US" sz="2000" dirty="0"/>
              <a:t>逐渐变</a:t>
            </a:r>
            <a:r>
              <a:rPr lang="zh-CN" altLang="en-US" sz="2000" dirty="0" smtClean="0"/>
              <a:t>慢</a:t>
            </a:r>
            <a:endParaRPr lang="zh-CN" altLang="en-US" sz="2000" dirty="0"/>
          </a:p>
          <a:p>
            <a:pPr marL="109728" indent="457200" eaLnBrk="0">
              <a:spcBef>
                <a:spcPts val="0"/>
              </a:spcBef>
              <a:spcAft>
                <a:spcPts val="1000"/>
              </a:spcAft>
              <a:buClr>
                <a:schemeClr val="bg2">
                  <a:lumMod val="50000"/>
                </a:schemeClr>
              </a:buClr>
              <a:buNone/>
            </a:pPr>
            <a:r>
              <a:rPr lang="en-US" altLang="zh-CN" sz="2000" dirty="0"/>
              <a:t>linear: </a:t>
            </a:r>
            <a:r>
              <a:rPr lang="zh-CN" altLang="en-US" sz="2000" dirty="0"/>
              <a:t>匀速</a:t>
            </a:r>
          </a:p>
          <a:p>
            <a:pPr marL="109728" indent="457200" eaLnBrk="0">
              <a:spcBef>
                <a:spcPts val="0"/>
              </a:spcBef>
              <a:spcAft>
                <a:spcPts val="1000"/>
              </a:spcAft>
              <a:buClr>
                <a:schemeClr val="bg2">
                  <a:lumMod val="50000"/>
                </a:schemeClr>
              </a:buClr>
              <a:buNone/>
            </a:pPr>
            <a:r>
              <a:rPr lang="en-US" altLang="zh-CN" sz="2000" dirty="0"/>
              <a:t>ease-in : </a:t>
            </a:r>
            <a:r>
              <a:rPr lang="zh-CN" altLang="en-US" sz="2000" dirty="0"/>
              <a:t>加速</a:t>
            </a:r>
          </a:p>
          <a:p>
            <a:pPr marL="109728" indent="457200" eaLnBrk="0">
              <a:spcBef>
                <a:spcPts val="0"/>
              </a:spcBef>
              <a:spcAft>
                <a:spcPts val="1000"/>
              </a:spcAft>
              <a:buClr>
                <a:schemeClr val="bg2">
                  <a:lumMod val="50000"/>
                </a:schemeClr>
              </a:buClr>
              <a:buNone/>
            </a:pPr>
            <a:r>
              <a:rPr lang="en-US" altLang="zh-CN" sz="2000" dirty="0"/>
              <a:t>ease-out: </a:t>
            </a:r>
            <a:r>
              <a:rPr lang="zh-CN" altLang="en-US" sz="2000" dirty="0"/>
              <a:t>减速</a:t>
            </a:r>
          </a:p>
          <a:p>
            <a:pPr marL="109728" indent="457200" eaLnBrk="0">
              <a:spcBef>
                <a:spcPts val="0"/>
              </a:spcBef>
              <a:spcAft>
                <a:spcPts val="1000"/>
              </a:spcAft>
              <a:buClr>
                <a:schemeClr val="bg2">
                  <a:lumMod val="50000"/>
                </a:schemeClr>
              </a:buClr>
              <a:buNone/>
            </a:pPr>
            <a:r>
              <a:rPr lang="en-US" altLang="zh-CN" sz="2000" dirty="0"/>
              <a:t>ease-in-out: </a:t>
            </a:r>
            <a:r>
              <a:rPr lang="zh-CN" altLang="en-US" sz="2000" dirty="0"/>
              <a:t>先加速 </a:t>
            </a:r>
            <a:r>
              <a:rPr lang="en-US" altLang="zh-CN" sz="2000" dirty="0"/>
              <a:t>, </a:t>
            </a:r>
            <a:r>
              <a:rPr lang="zh-CN" altLang="en-US" sz="2000" dirty="0"/>
              <a:t>后减速</a:t>
            </a:r>
          </a:p>
          <a:p>
            <a:pPr marL="109728" indent="457200" eaLnBrk="0">
              <a:spcBef>
                <a:spcPts val="0"/>
              </a:spcBef>
              <a:spcAft>
                <a:spcPts val="1000"/>
              </a:spcAft>
              <a:buClr>
                <a:schemeClr val="bg2">
                  <a:lumMod val="50000"/>
                </a:schemeClr>
              </a:buClr>
              <a:buNone/>
            </a:pPr>
            <a:r>
              <a:rPr lang="en-US" altLang="zh-CN" sz="2000" dirty="0"/>
              <a:t>cubic-</a:t>
            </a:r>
            <a:r>
              <a:rPr lang="en-US" altLang="zh-CN" sz="2000" dirty="0" err="1"/>
              <a:t>bezier</a:t>
            </a:r>
            <a:r>
              <a:rPr lang="en-US" altLang="zh-CN" sz="2000" dirty="0"/>
              <a:t> ( [</a:t>
            </a:r>
            <a:r>
              <a:rPr lang="zh-CN" altLang="en-US" sz="2000" dirty="0"/>
              <a:t>参数</a:t>
            </a:r>
            <a:r>
              <a:rPr lang="en-US" altLang="zh-CN" sz="2000" dirty="0"/>
              <a:t>] ) : </a:t>
            </a:r>
            <a:r>
              <a:rPr lang="zh-CN" altLang="en-US" sz="2000" dirty="0"/>
              <a:t>定义一个时间曲线  </a:t>
            </a:r>
            <a:r>
              <a:rPr lang="en-US" altLang="zh-CN" sz="2000" dirty="0"/>
              <a:t>(</a:t>
            </a:r>
            <a:r>
              <a:rPr lang="zh-CN" altLang="en-US" sz="2000" dirty="0"/>
              <a:t>贝塞尔曲线</a:t>
            </a:r>
            <a:r>
              <a:rPr lang="en-US" altLang="zh-CN" sz="2000" dirty="0"/>
              <a:t>) , </a:t>
            </a:r>
            <a:r>
              <a:rPr lang="zh-CN" altLang="en-US" sz="2000" dirty="0"/>
              <a:t>可以为其配置四个</a:t>
            </a:r>
            <a:r>
              <a:rPr lang="zh-CN" altLang="en-US" sz="2000" dirty="0" smtClean="0"/>
              <a:t>参数 </a:t>
            </a:r>
            <a:r>
              <a:rPr lang="en-US" altLang="zh-CN" sz="2000" dirty="0"/>
              <a:t>, </a:t>
            </a:r>
            <a:r>
              <a:rPr lang="zh-CN" altLang="en-US" sz="2000" dirty="0"/>
              <a:t>前两个参数为“ </a:t>
            </a:r>
            <a:r>
              <a:rPr lang="en-US" altLang="zh-CN" sz="2000" dirty="0"/>
              <a:t>x1 ”</a:t>
            </a:r>
            <a:r>
              <a:rPr lang="zh-CN" altLang="en-US" sz="2000" dirty="0"/>
              <a:t>和“ </a:t>
            </a:r>
            <a:r>
              <a:rPr lang="en-US" altLang="zh-CN" sz="2000" dirty="0"/>
              <a:t>x2 ”, </a:t>
            </a:r>
            <a:r>
              <a:rPr lang="zh-CN" altLang="en-US" sz="2000" dirty="0"/>
              <a:t>定义“ 开始控制点”</a:t>
            </a:r>
            <a:r>
              <a:rPr lang="en-US" altLang="zh-CN" sz="2000" dirty="0"/>
              <a:t>, </a:t>
            </a:r>
            <a:r>
              <a:rPr lang="zh-CN" altLang="en-US" sz="2000" dirty="0"/>
              <a:t>后两个参数为“ </a:t>
            </a:r>
            <a:r>
              <a:rPr lang="en-US" altLang="zh-CN" sz="2000" dirty="0"/>
              <a:t>y1 ” </a:t>
            </a:r>
            <a:r>
              <a:rPr lang="zh-CN" altLang="en-US" sz="2000" dirty="0"/>
              <a:t>和“ </a:t>
            </a:r>
            <a:r>
              <a:rPr lang="en-US" altLang="zh-CN" sz="2000" dirty="0"/>
              <a:t>y2 ”, </a:t>
            </a:r>
            <a:r>
              <a:rPr lang="zh-CN" altLang="en-US" sz="2000" dirty="0"/>
              <a:t>定义“ 结束控制点”。</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077295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2.4.5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过 渡 特 效</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712968" cy="5112568"/>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en-US" altLang="zh-CN" sz="2400" dirty="0" err="1"/>
              <a:t>ransition</a:t>
            </a:r>
            <a:r>
              <a:rPr lang="en-US" altLang="zh-CN" sz="2400" dirty="0"/>
              <a:t> </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4. transition-delay</a:t>
            </a:r>
          </a:p>
          <a:p>
            <a:pPr marL="109728" indent="457200" eaLnBrk="0">
              <a:lnSpc>
                <a:spcPct val="110000"/>
              </a:lnSpc>
              <a:spcBef>
                <a:spcPts val="1000"/>
              </a:spcBef>
              <a:spcAft>
                <a:spcPts val="1000"/>
              </a:spcAft>
              <a:buClr>
                <a:schemeClr val="bg2">
                  <a:lumMod val="50000"/>
                </a:schemeClr>
              </a:buClr>
              <a:buNone/>
            </a:pPr>
            <a:r>
              <a:rPr lang="zh-CN" altLang="en-US" sz="2400" dirty="0"/>
              <a:t>过渡延迟 </a:t>
            </a:r>
            <a:r>
              <a:rPr lang="en-US" altLang="zh-CN" sz="2400" dirty="0"/>
              <a:t>, </a:t>
            </a:r>
            <a:r>
              <a:rPr lang="zh-CN" altLang="en-US" sz="2400" dirty="0"/>
              <a:t>该属性规定在用户进行操作后多久开始执行动画 </a:t>
            </a:r>
            <a:r>
              <a:rPr lang="en-US" altLang="zh-CN" sz="2400" dirty="0"/>
              <a:t>, </a:t>
            </a:r>
            <a:r>
              <a:rPr lang="zh-CN" altLang="en-US" sz="2400" dirty="0"/>
              <a:t>也就是延迟执行过渡动 画的时间 </a:t>
            </a:r>
            <a:r>
              <a:rPr lang="en-US" altLang="zh-CN" sz="2400" dirty="0"/>
              <a:t>, </a:t>
            </a:r>
            <a:r>
              <a:rPr lang="zh-CN" altLang="en-US" sz="2400" dirty="0"/>
              <a:t>单位同样是秒“ </a:t>
            </a:r>
            <a:r>
              <a:rPr lang="en-US" altLang="zh-CN" sz="2400" dirty="0"/>
              <a:t>s”, </a:t>
            </a:r>
            <a:r>
              <a:rPr lang="zh-CN" altLang="en-US" sz="2400" dirty="0"/>
              <a:t>写法与“ </a:t>
            </a:r>
            <a:r>
              <a:rPr lang="en-US" altLang="zh-CN" sz="2400" dirty="0"/>
              <a:t>transition-duration” </a:t>
            </a:r>
            <a:r>
              <a:rPr lang="zh-CN" altLang="en-US" sz="2400" dirty="0"/>
              <a:t>一致 </a:t>
            </a:r>
            <a:r>
              <a:rPr lang="en-US" altLang="zh-CN" sz="2400" dirty="0"/>
              <a:t>, </a:t>
            </a:r>
            <a:r>
              <a:rPr lang="zh-CN" altLang="en-US" sz="2400" dirty="0"/>
              <a:t>默认值同样为“</a:t>
            </a:r>
            <a:r>
              <a:rPr lang="en-US" altLang="zh-CN" sz="2400" dirty="0"/>
              <a:t>0”</a:t>
            </a:r>
            <a:r>
              <a:rPr lang="zh-CN" altLang="en-US" sz="2400" dirty="0"/>
              <a:t>。</a:t>
            </a:r>
          </a:p>
          <a:p>
            <a:pPr marL="109728" indent="457200" eaLnBrk="0">
              <a:lnSpc>
                <a:spcPct val="110000"/>
              </a:lnSpc>
              <a:spcBef>
                <a:spcPts val="1000"/>
              </a:spcBef>
              <a:spcAft>
                <a:spcPts val="1000"/>
              </a:spcAft>
              <a:buClr>
                <a:schemeClr val="bg2">
                  <a:lumMod val="50000"/>
                </a:schemeClr>
              </a:buClr>
              <a:buNone/>
            </a:pPr>
            <a:r>
              <a:rPr lang="en-US" altLang="zh-CN" sz="2400" dirty="0"/>
              <a:t>5. transition</a:t>
            </a:r>
          </a:p>
          <a:p>
            <a:pPr marL="109728" indent="457200" eaLnBrk="0">
              <a:lnSpc>
                <a:spcPct val="110000"/>
              </a:lnSpc>
              <a:spcBef>
                <a:spcPts val="1000"/>
              </a:spcBef>
              <a:spcAft>
                <a:spcPts val="1000"/>
              </a:spcAft>
              <a:buClr>
                <a:schemeClr val="bg2">
                  <a:lumMod val="50000"/>
                </a:schemeClr>
              </a:buClr>
              <a:buNone/>
            </a:pPr>
            <a:r>
              <a:rPr lang="zh-CN" altLang="en-US" sz="2400" dirty="0"/>
              <a:t>过渡动画组合值属性 </a:t>
            </a:r>
            <a:r>
              <a:rPr lang="en-US" altLang="zh-CN" sz="2400" dirty="0"/>
              <a:t>, </a:t>
            </a:r>
            <a:r>
              <a:rPr lang="zh-CN" altLang="en-US" sz="2400" dirty="0"/>
              <a:t>其语法形式为</a:t>
            </a:r>
          </a:p>
          <a:p>
            <a:pPr marL="109728" indent="457200" eaLnBrk="0">
              <a:lnSpc>
                <a:spcPct val="110000"/>
              </a:lnSpc>
              <a:spcBef>
                <a:spcPts val="1000"/>
              </a:spcBef>
              <a:spcAft>
                <a:spcPts val="1000"/>
              </a:spcAft>
              <a:buClr>
                <a:schemeClr val="bg2">
                  <a:lumMod val="50000"/>
                </a:schemeClr>
              </a:buClr>
              <a:buNone/>
            </a:pPr>
            <a:r>
              <a:rPr lang="en-US" altLang="zh-CN" sz="2400" dirty="0"/>
              <a:t>transition : property duration timing-function delay;</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901770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2.4.6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变 性 转 化</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712968" cy="3456384"/>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zh-CN" altLang="en-US" sz="2400" dirty="0"/>
              <a:t>在 </a:t>
            </a:r>
            <a:r>
              <a:rPr lang="en-US" altLang="zh-CN" sz="2400" dirty="0"/>
              <a:t>CSS </a:t>
            </a:r>
            <a:r>
              <a:rPr lang="zh-CN" altLang="en-US" sz="2400" dirty="0"/>
              <a:t>中执行变形转换的属性是 </a:t>
            </a:r>
            <a:r>
              <a:rPr lang="en-US" altLang="zh-CN" sz="2400" dirty="0"/>
              <a:t>CSS3 </a:t>
            </a:r>
            <a:r>
              <a:rPr lang="zh-CN" altLang="en-US" sz="2400" dirty="0"/>
              <a:t>属性中的 </a:t>
            </a:r>
            <a:r>
              <a:rPr lang="en-US" altLang="zh-CN" sz="2400" dirty="0"/>
              <a:t>transform, </a:t>
            </a:r>
            <a:r>
              <a:rPr lang="zh-CN" altLang="en-US" sz="2400" dirty="0"/>
              <a:t>能够执行“ 位移”“旋转” “ 缩放”“倾斜”“翻转” 和“ 透视” 等变形转换的设置。</a:t>
            </a:r>
          </a:p>
          <a:p>
            <a:pPr marL="109728" indent="457200" eaLnBrk="0">
              <a:lnSpc>
                <a:spcPct val="110000"/>
              </a:lnSpc>
              <a:spcBef>
                <a:spcPts val="1000"/>
              </a:spcBef>
              <a:spcAft>
                <a:spcPts val="1000"/>
              </a:spcAft>
              <a:buClr>
                <a:schemeClr val="bg2">
                  <a:lumMod val="50000"/>
                </a:schemeClr>
              </a:buClr>
              <a:buNone/>
            </a:pPr>
            <a:r>
              <a:rPr lang="en-US" altLang="zh-CN" sz="2400" dirty="0" smtClean="0"/>
              <a:t>1. </a:t>
            </a:r>
            <a:r>
              <a:rPr lang="en-US" altLang="zh-CN" sz="2400" dirty="0"/>
              <a:t>translate</a:t>
            </a:r>
          </a:p>
          <a:p>
            <a:pPr marL="109728" indent="457200" eaLnBrk="0">
              <a:lnSpc>
                <a:spcPct val="110000"/>
              </a:lnSpc>
              <a:spcBef>
                <a:spcPts val="1000"/>
              </a:spcBef>
              <a:spcAft>
                <a:spcPts val="1000"/>
              </a:spcAft>
              <a:buClr>
                <a:schemeClr val="bg2">
                  <a:lumMod val="50000"/>
                </a:schemeClr>
              </a:buClr>
              <a:buNone/>
            </a:pPr>
            <a:r>
              <a:rPr lang="zh-CN" altLang="en-US" sz="2400" dirty="0"/>
              <a:t>该属性值可以让元素从当前位置根据“ </a:t>
            </a:r>
            <a:r>
              <a:rPr lang="en-US" altLang="zh-CN" sz="2400" dirty="0"/>
              <a:t>left (X </a:t>
            </a:r>
            <a:r>
              <a:rPr lang="zh-CN" altLang="en-US" sz="2400" dirty="0"/>
              <a:t>轴</a:t>
            </a:r>
            <a:r>
              <a:rPr lang="en-US" altLang="zh-CN" sz="2400" dirty="0"/>
              <a:t>) ”</a:t>
            </a:r>
            <a:r>
              <a:rPr lang="zh-CN" altLang="en-US" sz="2400" dirty="0"/>
              <a:t>参数和“ </a:t>
            </a:r>
            <a:r>
              <a:rPr lang="en-US" altLang="zh-CN" sz="2400" dirty="0"/>
              <a:t>top (Y </a:t>
            </a:r>
            <a:r>
              <a:rPr lang="zh-CN" altLang="en-US" sz="2400" dirty="0"/>
              <a:t>轴</a:t>
            </a:r>
            <a:r>
              <a:rPr lang="en-US" altLang="zh-CN" sz="2400" dirty="0"/>
              <a:t>) ”</a:t>
            </a:r>
            <a:r>
              <a:rPr lang="zh-CN" altLang="en-US" sz="2400" dirty="0"/>
              <a:t>参数 的设置在水平和垂直方向进行移动 。该属性值</a:t>
            </a:r>
            <a:r>
              <a:rPr lang="zh-CN" altLang="en-US" sz="2400" dirty="0" smtClean="0"/>
              <a:t>有下</a:t>
            </a:r>
            <a:r>
              <a:rPr lang="zh-CN" altLang="en-US" sz="2400" dirty="0"/>
              <a:t>几种</a:t>
            </a:r>
            <a:r>
              <a:rPr lang="zh-CN" altLang="en-US" sz="2400" dirty="0" smtClean="0"/>
              <a:t>类型：</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2555053108"/>
              </p:ext>
            </p:extLst>
          </p:nvPr>
        </p:nvGraphicFramePr>
        <p:xfrm>
          <a:off x="1962150" y="4725144"/>
          <a:ext cx="6858322" cy="2016224"/>
        </p:xfrm>
        <a:graphic>
          <a:graphicData uri="http://schemas.openxmlformats.org/drawingml/2006/table">
            <a:tbl>
              <a:tblPr firstRow="1" firstCol="1" bandRow="1">
                <a:tableStyleId>{C4B1156A-380E-4F78-BDF5-A606A8083BF9}</a:tableStyleId>
              </a:tblPr>
              <a:tblGrid>
                <a:gridCol w="2364277"/>
                <a:gridCol w="4494045"/>
              </a:tblGrid>
              <a:tr h="509059">
                <a:tc>
                  <a:txBody>
                    <a:bodyPr/>
                    <a:lstStyle/>
                    <a:p>
                      <a:pPr marL="553720" eaLnBrk="0">
                        <a:lnSpc>
                          <a:spcPct val="90000"/>
                        </a:lnSpc>
                        <a:spcBef>
                          <a:spcPts val="655"/>
                        </a:spcBef>
                        <a:spcAft>
                          <a:spcPts val="0"/>
                        </a:spcAft>
                      </a:pPr>
                      <a:r>
                        <a:rPr lang="en-US" sz="1600" spc="-40">
                          <a:effectLst/>
                        </a:rPr>
                        <a:t>translateX</a:t>
                      </a:r>
                      <a:r>
                        <a:rPr lang="en-US" sz="1600" spc="-60">
                          <a:effectLst/>
                        </a:rPr>
                        <a:t> </a:t>
                      </a:r>
                      <a:r>
                        <a:rPr lang="en-US" sz="1600" spc="-40">
                          <a:effectLst/>
                        </a:rPr>
                        <a:t>(x)</a:t>
                      </a:r>
                      <a:endParaRPr lang="zh-CN" sz="1600">
                        <a:solidFill>
                          <a:srgbClr val="000000"/>
                        </a:solidFill>
                        <a:effectLst/>
                        <a:latin typeface="Arial"/>
                        <a:ea typeface="宋体"/>
                      </a:endParaRPr>
                    </a:p>
                  </a:txBody>
                  <a:tcPr marL="0" marR="0" marT="0" marB="0" anchor="ctr"/>
                </a:tc>
                <a:tc>
                  <a:txBody>
                    <a:bodyPr/>
                    <a:lstStyle/>
                    <a:p>
                      <a:pPr marL="1012825" eaLnBrk="0">
                        <a:lnSpc>
                          <a:spcPct val="76000"/>
                        </a:lnSpc>
                        <a:spcBef>
                          <a:spcPts val="570"/>
                        </a:spcBef>
                        <a:spcAft>
                          <a:spcPts val="0"/>
                        </a:spcAft>
                      </a:pPr>
                      <a:r>
                        <a:rPr lang="zh-CN" sz="1600" spc="70">
                          <a:effectLst/>
                        </a:rPr>
                        <a:t>设</a:t>
                      </a:r>
                      <a:r>
                        <a:rPr lang="zh-CN" sz="1600" spc="45">
                          <a:effectLst/>
                        </a:rPr>
                        <a:t>置</a:t>
                      </a:r>
                      <a:r>
                        <a:rPr lang="zh-CN" sz="1600" spc="35">
                          <a:effectLst/>
                        </a:rPr>
                        <a:t>元素在 </a:t>
                      </a:r>
                      <a:r>
                        <a:rPr lang="en-US" sz="1600">
                          <a:effectLst/>
                        </a:rPr>
                        <a:t>X</a:t>
                      </a:r>
                      <a:r>
                        <a:rPr lang="en-US" sz="1600" spc="35">
                          <a:effectLst/>
                        </a:rPr>
                        <a:t> </a:t>
                      </a:r>
                      <a:r>
                        <a:rPr lang="zh-CN" sz="1600" spc="35">
                          <a:effectLst/>
                        </a:rPr>
                        <a:t>轴方向的偏移</a:t>
                      </a:r>
                      <a:endParaRPr lang="zh-CN" sz="1600">
                        <a:solidFill>
                          <a:srgbClr val="000000"/>
                        </a:solidFill>
                        <a:effectLst/>
                        <a:latin typeface="Arial"/>
                        <a:ea typeface="宋体"/>
                      </a:endParaRPr>
                    </a:p>
                  </a:txBody>
                  <a:tcPr marL="0" marR="0" marT="0" marB="0" anchor="ctr"/>
                </a:tc>
              </a:tr>
              <a:tr h="499053">
                <a:tc>
                  <a:txBody>
                    <a:bodyPr/>
                    <a:lstStyle/>
                    <a:p>
                      <a:pPr marL="553720" eaLnBrk="0">
                        <a:lnSpc>
                          <a:spcPct val="90000"/>
                        </a:lnSpc>
                        <a:spcBef>
                          <a:spcPts val="625"/>
                        </a:spcBef>
                        <a:spcAft>
                          <a:spcPts val="0"/>
                        </a:spcAft>
                      </a:pPr>
                      <a:r>
                        <a:rPr lang="en-US" sz="1600" spc="-40">
                          <a:effectLst/>
                        </a:rPr>
                        <a:t>translateY</a:t>
                      </a:r>
                      <a:r>
                        <a:rPr lang="en-US" sz="1600" spc="-60">
                          <a:effectLst/>
                        </a:rPr>
                        <a:t> </a:t>
                      </a:r>
                      <a:r>
                        <a:rPr lang="en-US" sz="1600" spc="-40">
                          <a:effectLst/>
                        </a:rPr>
                        <a:t>(y)</a:t>
                      </a:r>
                      <a:endParaRPr lang="zh-CN" sz="1600">
                        <a:solidFill>
                          <a:srgbClr val="000000"/>
                        </a:solidFill>
                        <a:effectLst/>
                        <a:latin typeface="Arial"/>
                        <a:ea typeface="宋体"/>
                      </a:endParaRPr>
                    </a:p>
                  </a:txBody>
                  <a:tcPr marL="0" marR="0" marT="0" marB="0" anchor="ctr"/>
                </a:tc>
                <a:tc>
                  <a:txBody>
                    <a:bodyPr/>
                    <a:lstStyle/>
                    <a:p>
                      <a:pPr marL="1012825" eaLnBrk="0">
                        <a:lnSpc>
                          <a:spcPct val="76000"/>
                        </a:lnSpc>
                        <a:spcBef>
                          <a:spcPts val="535"/>
                        </a:spcBef>
                        <a:spcAft>
                          <a:spcPts val="0"/>
                        </a:spcAft>
                      </a:pPr>
                      <a:r>
                        <a:rPr lang="zh-CN" sz="1600" spc="70">
                          <a:effectLst/>
                        </a:rPr>
                        <a:t>设</a:t>
                      </a:r>
                      <a:r>
                        <a:rPr lang="zh-CN" sz="1600" spc="45">
                          <a:effectLst/>
                        </a:rPr>
                        <a:t>置</a:t>
                      </a:r>
                      <a:r>
                        <a:rPr lang="zh-CN" sz="1600" spc="35">
                          <a:effectLst/>
                        </a:rPr>
                        <a:t>元素在 </a:t>
                      </a:r>
                      <a:r>
                        <a:rPr lang="en-US" sz="1600">
                          <a:effectLst/>
                        </a:rPr>
                        <a:t>Y</a:t>
                      </a:r>
                      <a:r>
                        <a:rPr lang="en-US" sz="1600" spc="35">
                          <a:effectLst/>
                        </a:rPr>
                        <a:t> </a:t>
                      </a:r>
                      <a:r>
                        <a:rPr lang="zh-CN" sz="1600" spc="35">
                          <a:effectLst/>
                        </a:rPr>
                        <a:t>轴方向的偏移</a:t>
                      </a:r>
                      <a:endParaRPr lang="zh-CN" sz="1600">
                        <a:solidFill>
                          <a:srgbClr val="000000"/>
                        </a:solidFill>
                        <a:effectLst/>
                        <a:latin typeface="Arial"/>
                        <a:ea typeface="宋体"/>
                      </a:endParaRPr>
                    </a:p>
                  </a:txBody>
                  <a:tcPr marL="0" marR="0" marT="0" marB="0" anchor="ctr"/>
                </a:tc>
              </a:tr>
              <a:tr h="499053">
                <a:tc>
                  <a:txBody>
                    <a:bodyPr/>
                    <a:lstStyle/>
                    <a:p>
                      <a:pPr marL="563880" eaLnBrk="0">
                        <a:lnSpc>
                          <a:spcPct val="90000"/>
                        </a:lnSpc>
                        <a:spcBef>
                          <a:spcPts val="635"/>
                        </a:spcBef>
                        <a:spcAft>
                          <a:spcPts val="0"/>
                        </a:spcAft>
                      </a:pPr>
                      <a:r>
                        <a:rPr lang="en-US" sz="1600" spc="-50">
                          <a:effectLst/>
                        </a:rPr>
                        <a:t>translateZ</a:t>
                      </a:r>
                      <a:r>
                        <a:rPr lang="en-US" sz="1600" spc="-75">
                          <a:effectLst/>
                        </a:rPr>
                        <a:t> </a:t>
                      </a:r>
                      <a:r>
                        <a:rPr lang="en-US" sz="1600" spc="-50">
                          <a:effectLst/>
                        </a:rPr>
                        <a:t>(z)</a:t>
                      </a:r>
                      <a:endParaRPr lang="zh-CN" sz="1600">
                        <a:solidFill>
                          <a:srgbClr val="000000"/>
                        </a:solidFill>
                        <a:effectLst/>
                        <a:latin typeface="Arial"/>
                        <a:ea typeface="宋体"/>
                      </a:endParaRPr>
                    </a:p>
                  </a:txBody>
                  <a:tcPr marL="0" marR="0" marT="0" marB="0" anchor="ctr"/>
                </a:tc>
                <a:tc>
                  <a:txBody>
                    <a:bodyPr/>
                    <a:lstStyle/>
                    <a:p>
                      <a:pPr marL="1019175" eaLnBrk="0">
                        <a:lnSpc>
                          <a:spcPct val="76000"/>
                        </a:lnSpc>
                        <a:spcBef>
                          <a:spcPts val="545"/>
                        </a:spcBef>
                        <a:spcAft>
                          <a:spcPts val="0"/>
                        </a:spcAft>
                      </a:pPr>
                      <a:r>
                        <a:rPr lang="zh-CN" sz="1600" spc="40">
                          <a:effectLst/>
                        </a:rPr>
                        <a:t>设</a:t>
                      </a:r>
                      <a:r>
                        <a:rPr lang="zh-CN" sz="1600" spc="30">
                          <a:effectLst/>
                        </a:rPr>
                        <a:t>置元素在 </a:t>
                      </a:r>
                      <a:r>
                        <a:rPr lang="en-US" sz="1600">
                          <a:effectLst/>
                        </a:rPr>
                        <a:t>Z</a:t>
                      </a:r>
                      <a:r>
                        <a:rPr lang="en-US" sz="1600" spc="30">
                          <a:effectLst/>
                        </a:rPr>
                        <a:t> </a:t>
                      </a:r>
                      <a:r>
                        <a:rPr lang="zh-CN" sz="1600" spc="30">
                          <a:effectLst/>
                        </a:rPr>
                        <a:t>轴方向的偏移</a:t>
                      </a:r>
                      <a:endParaRPr lang="zh-CN" sz="1600">
                        <a:solidFill>
                          <a:srgbClr val="000000"/>
                        </a:solidFill>
                        <a:effectLst/>
                        <a:latin typeface="Arial"/>
                        <a:ea typeface="宋体"/>
                      </a:endParaRPr>
                    </a:p>
                  </a:txBody>
                  <a:tcPr marL="0" marR="0" marT="0" marB="0" anchor="ctr"/>
                </a:tc>
              </a:tr>
              <a:tr h="509059">
                <a:tc>
                  <a:txBody>
                    <a:bodyPr/>
                    <a:lstStyle/>
                    <a:p>
                      <a:pPr marL="518160" eaLnBrk="0">
                        <a:lnSpc>
                          <a:spcPct val="87000"/>
                        </a:lnSpc>
                        <a:spcBef>
                          <a:spcPts val="640"/>
                        </a:spcBef>
                        <a:spcAft>
                          <a:spcPts val="0"/>
                        </a:spcAft>
                      </a:pPr>
                      <a:r>
                        <a:rPr lang="en-US" sz="1600" spc="-50">
                          <a:effectLst/>
                        </a:rPr>
                        <a:t>translate</a:t>
                      </a:r>
                      <a:r>
                        <a:rPr lang="en-US" sz="1600" spc="-100">
                          <a:effectLst/>
                        </a:rPr>
                        <a:t> </a:t>
                      </a:r>
                      <a:r>
                        <a:rPr lang="en-US" sz="1600" spc="-55">
                          <a:effectLst/>
                        </a:rPr>
                        <a:t>(</a:t>
                      </a:r>
                      <a:r>
                        <a:rPr lang="en-US" sz="1600" spc="-50">
                          <a:effectLst/>
                        </a:rPr>
                        <a:t>x, y)</a:t>
                      </a:r>
                      <a:endParaRPr lang="zh-CN" sz="1600">
                        <a:solidFill>
                          <a:srgbClr val="000000"/>
                        </a:solidFill>
                        <a:effectLst/>
                        <a:latin typeface="Arial"/>
                        <a:ea typeface="宋体"/>
                      </a:endParaRPr>
                    </a:p>
                  </a:txBody>
                  <a:tcPr marL="0" marR="0" marT="0" marB="0" anchor="ctr"/>
                </a:tc>
                <a:tc>
                  <a:txBody>
                    <a:bodyPr/>
                    <a:lstStyle/>
                    <a:p>
                      <a:pPr marL="729615" eaLnBrk="0">
                        <a:lnSpc>
                          <a:spcPct val="76000"/>
                        </a:lnSpc>
                        <a:spcBef>
                          <a:spcPts val="555"/>
                        </a:spcBef>
                        <a:spcAft>
                          <a:spcPts val="0"/>
                        </a:spcAft>
                      </a:pPr>
                      <a:r>
                        <a:rPr lang="zh-CN" sz="1600" spc="30" dirty="0">
                          <a:effectLst/>
                        </a:rPr>
                        <a:t>同时设置元素在 </a:t>
                      </a:r>
                      <a:r>
                        <a:rPr lang="en-US" sz="1600" dirty="0">
                          <a:effectLst/>
                        </a:rPr>
                        <a:t>X</a:t>
                      </a:r>
                      <a:r>
                        <a:rPr lang="en-US" sz="1600" spc="30" dirty="0">
                          <a:effectLst/>
                        </a:rPr>
                        <a:t> </a:t>
                      </a:r>
                      <a:r>
                        <a:rPr lang="zh-CN" sz="1600" spc="30" dirty="0">
                          <a:effectLst/>
                        </a:rPr>
                        <a:t>轴和 </a:t>
                      </a:r>
                      <a:r>
                        <a:rPr lang="en-US" sz="1600" dirty="0">
                          <a:effectLst/>
                        </a:rPr>
                        <a:t>Y</a:t>
                      </a:r>
                      <a:r>
                        <a:rPr lang="en-US" sz="1600" spc="30" dirty="0">
                          <a:effectLst/>
                        </a:rPr>
                        <a:t> </a:t>
                      </a:r>
                      <a:r>
                        <a:rPr lang="zh-CN" sz="1600" spc="30" dirty="0">
                          <a:effectLst/>
                        </a:rPr>
                        <a:t>轴方向的偏</a:t>
                      </a:r>
                      <a:r>
                        <a:rPr lang="zh-CN" sz="1600" spc="20" dirty="0">
                          <a:effectLst/>
                        </a:rPr>
                        <a:t>移</a:t>
                      </a:r>
                      <a:endParaRPr lang="zh-CN" sz="1600" dirty="0">
                        <a:solidFill>
                          <a:srgbClr val="000000"/>
                        </a:solidFill>
                        <a:effectLst/>
                        <a:latin typeface="Arial"/>
                        <a:ea typeface="宋体"/>
                      </a:endParaRPr>
                    </a:p>
                  </a:txBody>
                  <a:tcPr marL="0" marR="0" marT="0" marB="0" anchor="ctr"/>
                </a:tc>
              </a:tr>
            </a:tbl>
          </a:graphicData>
        </a:graphic>
      </p:graphicFrame>
    </p:spTree>
    <p:extLst>
      <p:ext uri="{BB962C8B-B14F-4D97-AF65-F5344CB8AC3E}">
        <p14:creationId xmlns:p14="http://schemas.microsoft.com/office/powerpoint/2010/main" val="40598849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2.4.6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变 性 转 化</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712968" cy="3456384"/>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en-US" altLang="zh-CN" sz="2400" dirty="0" smtClean="0"/>
              <a:t>2. </a:t>
            </a:r>
            <a:r>
              <a:rPr lang="en-US" altLang="zh-CN" sz="2400" dirty="0"/>
              <a:t>rotate </a:t>
            </a:r>
            <a:r>
              <a:rPr lang="en-US" altLang="zh-CN" sz="2400" dirty="0" smtClean="0"/>
              <a:t>∗</a:t>
            </a:r>
            <a:endParaRPr lang="en-US" altLang="zh-CN" sz="2400" dirty="0"/>
          </a:p>
          <a:p>
            <a:pPr marL="109728" indent="457200" eaLnBrk="0">
              <a:lnSpc>
                <a:spcPct val="110000"/>
              </a:lnSpc>
              <a:spcBef>
                <a:spcPts val="1000"/>
              </a:spcBef>
              <a:spcAft>
                <a:spcPts val="1000"/>
              </a:spcAft>
              <a:buClr>
                <a:schemeClr val="bg2">
                  <a:lumMod val="50000"/>
                </a:schemeClr>
              </a:buClr>
              <a:buNone/>
            </a:pPr>
            <a:r>
              <a:rPr lang="zh-CN" altLang="en-US" sz="2400" dirty="0"/>
              <a:t>该属性值会让元素以当前元素的中心  </a:t>
            </a:r>
            <a:r>
              <a:rPr lang="en-US" altLang="zh-CN" sz="2400" dirty="0"/>
              <a:t>(X =width/2, Y = height/2) </a:t>
            </a:r>
            <a:r>
              <a:rPr lang="zh-CN" altLang="en-US" sz="2400" dirty="0"/>
              <a:t>进行旋转  </a:t>
            </a:r>
            <a:r>
              <a:rPr lang="en-US" altLang="zh-CN" sz="2400" dirty="0"/>
              <a:t>(</a:t>
            </a:r>
            <a:r>
              <a:rPr lang="zh-CN" altLang="en-US" sz="2400" dirty="0"/>
              <a:t>若不对 “ </a:t>
            </a:r>
            <a:r>
              <a:rPr lang="en-US" altLang="zh-CN" sz="2400" dirty="0"/>
              <a:t>transform-origin” </a:t>
            </a:r>
            <a:r>
              <a:rPr lang="zh-CN" altLang="en-US" sz="2400" dirty="0"/>
              <a:t>进行设置</a:t>
            </a:r>
            <a:r>
              <a:rPr lang="en-US" altLang="zh-CN" sz="2400" dirty="0"/>
              <a:t>) , </a:t>
            </a:r>
            <a:r>
              <a:rPr lang="zh-CN" altLang="en-US" sz="2400" dirty="0"/>
              <a:t>旋转的角度为参数所设定的值 </a:t>
            </a:r>
            <a:r>
              <a:rPr lang="en-US" altLang="zh-CN" sz="2400" dirty="0"/>
              <a:t>, “ </a:t>
            </a:r>
            <a:r>
              <a:rPr lang="zh-CN" altLang="en-US" sz="2400" dirty="0"/>
              <a:t>正数” 是顺时针 </a:t>
            </a:r>
            <a:r>
              <a:rPr lang="en-US" altLang="zh-CN" sz="2400" dirty="0"/>
              <a:t>, “ </a:t>
            </a:r>
            <a:r>
              <a:rPr lang="zh-CN" altLang="en-US" sz="2400" dirty="0"/>
              <a:t>负 数” 是逆时针 </a:t>
            </a:r>
            <a:r>
              <a:rPr lang="en-US" altLang="zh-CN" sz="2400" dirty="0"/>
              <a:t>, </a:t>
            </a:r>
            <a:r>
              <a:rPr lang="zh-CN" altLang="en-US" sz="2400" dirty="0"/>
              <a:t>单位为“ </a:t>
            </a:r>
            <a:r>
              <a:rPr lang="en-US" altLang="zh-CN" sz="2400" dirty="0" err="1"/>
              <a:t>deg</a:t>
            </a:r>
            <a:r>
              <a:rPr lang="en-US" altLang="zh-CN" sz="2400" dirty="0"/>
              <a:t>”</a:t>
            </a:r>
            <a:r>
              <a:rPr lang="zh-CN" altLang="en-US" sz="2400" dirty="0"/>
              <a:t>。</a:t>
            </a:r>
          </a:p>
          <a:p>
            <a:pPr marL="109728" indent="457200" eaLnBrk="0">
              <a:lnSpc>
                <a:spcPct val="110000"/>
              </a:lnSpc>
              <a:spcBef>
                <a:spcPts val="1000"/>
              </a:spcBef>
              <a:spcAft>
                <a:spcPts val="1000"/>
              </a:spcAft>
              <a:buClr>
                <a:schemeClr val="bg2">
                  <a:lumMod val="50000"/>
                </a:schemeClr>
              </a:buClr>
              <a:buNone/>
            </a:pPr>
            <a:r>
              <a:rPr lang="zh-CN" altLang="en-US" sz="2400" dirty="0"/>
              <a:t>该属性有三种</a:t>
            </a:r>
            <a:r>
              <a:rPr lang="zh-CN" altLang="en-US" sz="2400" dirty="0" smtClean="0"/>
              <a:t>类型：</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499222109"/>
              </p:ext>
            </p:extLst>
          </p:nvPr>
        </p:nvGraphicFramePr>
        <p:xfrm>
          <a:off x="827584" y="4725144"/>
          <a:ext cx="7992888" cy="1507165"/>
        </p:xfrm>
        <a:graphic>
          <a:graphicData uri="http://schemas.openxmlformats.org/drawingml/2006/table">
            <a:tbl>
              <a:tblPr firstRow="1" firstCol="1" bandRow="1">
                <a:tableStyleId>{C4B1156A-380E-4F78-BDF5-A606A8083BF9}</a:tableStyleId>
              </a:tblPr>
              <a:tblGrid>
                <a:gridCol w="2755397"/>
                <a:gridCol w="5237491"/>
              </a:tblGrid>
              <a:tr h="509059">
                <a:tc>
                  <a:txBody>
                    <a:bodyPr/>
                    <a:lstStyle/>
                    <a:p>
                      <a:pPr marL="527050" eaLnBrk="0">
                        <a:lnSpc>
                          <a:spcPct val="90000"/>
                        </a:lnSpc>
                        <a:spcBef>
                          <a:spcPts val="655"/>
                        </a:spcBef>
                        <a:spcAft>
                          <a:spcPts val="0"/>
                        </a:spcAft>
                      </a:pPr>
                      <a:r>
                        <a:rPr lang="en-US" sz="2000" b="0" spc="-35">
                          <a:solidFill>
                            <a:srgbClr val="000000"/>
                          </a:solidFill>
                          <a:effectLst/>
                          <a:latin typeface="MS Gothic"/>
                          <a:ea typeface="宋体"/>
                          <a:cs typeface="MS Gothic"/>
                        </a:rPr>
                        <a:t>rotateX</a:t>
                      </a:r>
                      <a:r>
                        <a:rPr lang="en-US" sz="2000" b="0" spc="-70">
                          <a:solidFill>
                            <a:srgbClr val="000000"/>
                          </a:solidFill>
                          <a:effectLst/>
                          <a:latin typeface="MS Gothic"/>
                          <a:ea typeface="宋体"/>
                          <a:cs typeface="MS Gothic"/>
                        </a:rPr>
                        <a:t> </a:t>
                      </a:r>
                      <a:r>
                        <a:rPr lang="en-US" sz="2000" b="0" spc="-45">
                          <a:solidFill>
                            <a:srgbClr val="000000"/>
                          </a:solidFill>
                          <a:effectLst/>
                          <a:latin typeface="MS Gothic"/>
                          <a:ea typeface="宋体"/>
                          <a:cs typeface="MS Gothic"/>
                        </a:rPr>
                        <a:t>(</a:t>
                      </a:r>
                      <a:r>
                        <a:rPr lang="en-US" sz="2000" b="0" spc="-35">
                          <a:solidFill>
                            <a:srgbClr val="000000"/>
                          </a:solidFill>
                          <a:effectLst/>
                          <a:latin typeface="MS Gothic"/>
                          <a:ea typeface="宋体"/>
                          <a:cs typeface="MS Gothic"/>
                        </a:rPr>
                        <a:t>angle)</a:t>
                      </a:r>
                      <a:endParaRPr lang="zh-CN" sz="2000" b="0">
                        <a:solidFill>
                          <a:srgbClr val="000000"/>
                        </a:solidFill>
                        <a:effectLst/>
                        <a:latin typeface="Arial"/>
                        <a:ea typeface="宋体"/>
                      </a:endParaRPr>
                    </a:p>
                  </a:txBody>
                  <a:tcPr marL="0" marR="0" marT="0" marB="0" anchor="ctr"/>
                </a:tc>
                <a:tc>
                  <a:txBody>
                    <a:bodyPr/>
                    <a:lstStyle/>
                    <a:p>
                      <a:pPr marL="1012825" eaLnBrk="0">
                        <a:lnSpc>
                          <a:spcPct val="76000"/>
                        </a:lnSpc>
                        <a:spcBef>
                          <a:spcPts val="570"/>
                        </a:spcBef>
                        <a:spcAft>
                          <a:spcPts val="0"/>
                        </a:spcAft>
                      </a:pPr>
                      <a:r>
                        <a:rPr lang="zh-CN" sz="2000" b="0" spc="70">
                          <a:solidFill>
                            <a:srgbClr val="000000"/>
                          </a:solidFill>
                          <a:effectLst/>
                          <a:latin typeface="Arial"/>
                          <a:ea typeface="微软雅黑"/>
                          <a:cs typeface="微软雅黑"/>
                        </a:rPr>
                        <a:t>设</a:t>
                      </a:r>
                      <a:r>
                        <a:rPr lang="zh-CN" sz="2000" b="0" spc="45">
                          <a:solidFill>
                            <a:srgbClr val="000000"/>
                          </a:solidFill>
                          <a:effectLst/>
                          <a:latin typeface="Arial"/>
                          <a:ea typeface="微软雅黑"/>
                          <a:cs typeface="微软雅黑"/>
                        </a:rPr>
                        <a:t>置</a:t>
                      </a:r>
                      <a:r>
                        <a:rPr lang="zh-CN" sz="2000" b="0" spc="35">
                          <a:solidFill>
                            <a:srgbClr val="000000"/>
                          </a:solidFill>
                          <a:effectLst/>
                          <a:latin typeface="Arial"/>
                          <a:ea typeface="微软雅黑"/>
                          <a:cs typeface="微软雅黑"/>
                        </a:rPr>
                        <a:t>元素在 </a:t>
                      </a:r>
                      <a:r>
                        <a:rPr lang="en-US" sz="2000" b="0">
                          <a:solidFill>
                            <a:srgbClr val="000000"/>
                          </a:solidFill>
                          <a:effectLst/>
                          <a:latin typeface="MS Gothic"/>
                          <a:ea typeface="宋体"/>
                          <a:cs typeface="MS Gothic"/>
                        </a:rPr>
                        <a:t>X</a:t>
                      </a:r>
                      <a:r>
                        <a:rPr lang="en-US" sz="2000" b="0" spc="35">
                          <a:solidFill>
                            <a:srgbClr val="000000"/>
                          </a:solidFill>
                          <a:effectLst/>
                          <a:latin typeface="MS Gothic"/>
                          <a:ea typeface="宋体"/>
                          <a:cs typeface="MS Gothic"/>
                        </a:rPr>
                        <a:t> </a:t>
                      </a:r>
                      <a:r>
                        <a:rPr lang="zh-CN" sz="2000" b="0" spc="35">
                          <a:solidFill>
                            <a:srgbClr val="000000"/>
                          </a:solidFill>
                          <a:effectLst/>
                          <a:latin typeface="Arial"/>
                          <a:ea typeface="微软雅黑"/>
                          <a:cs typeface="微软雅黑"/>
                        </a:rPr>
                        <a:t>轴方向的旋转</a:t>
                      </a:r>
                      <a:endParaRPr lang="zh-CN" sz="2000" b="0">
                        <a:solidFill>
                          <a:srgbClr val="000000"/>
                        </a:solidFill>
                        <a:effectLst/>
                        <a:latin typeface="Arial"/>
                        <a:ea typeface="宋体"/>
                      </a:endParaRPr>
                    </a:p>
                  </a:txBody>
                  <a:tcPr marL="0" marR="0" marT="0" marB="0" anchor="ctr"/>
                </a:tc>
              </a:tr>
              <a:tr h="499053">
                <a:tc>
                  <a:txBody>
                    <a:bodyPr/>
                    <a:lstStyle/>
                    <a:p>
                      <a:pPr marL="527050" eaLnBrk="0">
                        <a:lnSpc>
                          <a:spcPct val="90000"/>
                        </a:lnSpc>
                        <a:spcBef>
                          <a:spcPts val="630"/>
                        </a:spcBef>
                        <a:spcAft>
                          <a:spcPts val="0"/>
                        </a:spcAft>
                      </a:pPr>
                      <a:r>
                        <a:rPr lang="en-US" sz="2000" b="0" spc="-35">
                          <a:solidFill>
                            <a:srgbClr val="000000"/>
                          </a:solidFill>
                          <a:effectLst/>
                          <a:latin typeface="MS Gothic"/>
                          <a:ea typeface="宋体"/>
                          <a:cs typeface="MS Gothic"/>
                        </a:rPr>
                        <a:t>rotateY</a:t>
                      </a:r>
                      <a:r>
                        <a:rPr lang="en-US" sz="2000" b="0" spc="-70">
                          <a:solidFill>
                            <a:srgbClr val="000000"/>
                          </a:solidFill>
                          <a:effectLst/>
                          <a:latin typeface="MS Gothic"/>
                          <a:ea typeface="宋体"/>
                          <a:cs typeface="MS Gothic"/>
                        </a:rPr>
                        <a:t> </a:t>
                      </a:r>
                      <a:r>
                        <a:rPr lang="en-US" sz="2000" b="0" spc="-45">
                          <a:solidFill>
                            <a:srgbClr val="000000"/>
                          </a:solidFill>
                          <a:effectLst/>
                          <a:latin typeface="MS Gothic"/>
                          <a:ea typeface="宋体"/>
                          <a:cs typeface="MS Gothic"/>
                        </a:rPr>
                        <a:t>(</a:t>
                      </a:r>
                      <a:r>
                        <a:rPr lang="en-US" sz="2000" b="0" spc="-35">
                          <a:solidFill>
                            <a:srgbClr val="000000"/>
                          </a:solidFill>
                          <a:effectLst/>
                          <a:latin typeface="MS Gothic"/>
                          <a:ea typeface="宋体"/>
                          <a:cs typeface="MS Gothic"/>
                        </a:rPr>
                        <a:t>angle)</a:t>
                      </a:r>
                      <a:endParaRPr lang="zh-CN" sz="2000" b="0">
                        <a:solidFill>
                          <a:srgbClr val="000000"/>
                        </a:solidFill>
                        <a:effectLst/>
                        <a:latin typeface="Arial"/>
                        <a:ea typeface="宋体"/>
                      </a:endParaRPr>
                    </a:p>
                  </a:txBody>
                  <a:tcPr marL="0" marR="0" marT="0" marB="0" anchor="ctr"/>
                </a:tc>
                <a:tc>
                  <a:txBody>
                    <a:bodyPr/>
                    <a:lstStyle/>
                    <a:p>
                      <a:pPr marL="1012825" eaLnBrk="0">
                        <a:lnSpc>
                          <a:spcPct val="76000"/>
                        </a:lnSpc>
                        <a:spcBef>
                          <a:spcPts val="545"/>
                        </a:spcBef>
                        <a:spcAft>
                          <a:spcPts val="0"/>
                        </a:spcAft>
                      </a:pPr>
                      <a:r>
                        <a:rPr lang="zh-CN" sz="2000" b="0" spc="70">
                          <a:solidFill>
                            <a:srgbClr val="000000"/>
                          </a:solidFill>
                          <a:effectLst/>
                          <a:latin typeface="Arial"/>
                          <a:ea typeface="微软雅黑"/>
                          <a:cs typeface="微软雅黑"/>
                        </a:rPr>
                        <a:t>设</a:t>
                      </a:r>
                      <a:r>
                        <a:rPr lang="zh-CN" sz="2000" b="0" spc="45">
                          <a:solidFill>
                            <a:srgbClr val="000000"/>
                          </a:solidFill>
                          <a:effectLst/>
                          <a:latin typeface="Arial"/>
                          <a:ea typeface="微软雅黑"/>
                          <a:cs typeface="微软雅黑"/>
                        </a:rPr>
                        <a:t>置</a:t>
                      </a:r>
                      <a:r>
                        <a:rPr lang="zh-CN" sz="2000" b="0" spc="35">
                          <a:solidFill>
                            <a:srgbClr val="000000"/>
                          </a:solidFill>
                          <a:effectLst/>
                          <a:latin typeface="Arial"/>
                          <a:ea typeface="微软雅黑"/>
                          <a:cs typeface="微软雅黑"/>
                        </a:rPr>
                        <a:t>元素在 </a:t>
                      </a:r>
                      <a:r>
                        <a:rPr lang="en-US" sz="2000" b="0">
                          <a:solidFill>
                            <a:srgbClr val="000000"/>
                          </a:solidFill>
                          <a:effectLst/>
                          <a:latin typeface="MS Gothic"/>
                          <a:ea typeface="宋体"/>
                          <a:cs typeface="MS Gothic"/>
                        </a:rPr>
                        <a:t>Y</a:t>
                      </a:r>
                      <a:r>
                        <a:rPr lang="en-US" sz="2000" b="0" spc="35">
                          <a:solidFill>
                            <a:srgbClr val="000000"/>
                          </a:solidFill>
                          <a:effectLst/>
                          <a:latin typeface="MS Gothic"/>
                          <a:ea typeface="宋体"/>
                          <a:cs typeface="MS Gothic"/>
                        </a:rPr>
                        <a:t> </a:t>
                      </a:r>
                      <a:r>
                        <a:rPr lang="zh-CN" sz="2000" b="0" spc="35">
                          <a:solidFill>
                            <a:srgbClr val="000000"/>
                          </a:solidFill>
                          <a:effectLst/>
                          <a:latin typeface="Arial"/>
                          <a:ea typeface="微软雅黑"/>
                          <a:cs typeface="微软雅黑"/>
                        </a:rPr>
                        <a:t>轴方向的旋转</a:t>
                      </a:r>
                      <a:endParaRPr lang="zh-CN" sz="2000" b="0">
                        <a:solidFill>
                          <a:srgbClr val="000000"/>
                        </a:solidFill>
                        <a:effectLst/>
                        <a:latin typeface="Arial"/>
                        <a:ea typeface="宋体"/>
                      </a:endParaRPr>
                    </a:p>
                  </a:txBody>
                  <a:tcPr marL="0" marR="0" marT="0" marB="0" anchor="ctr"/>
                </a:tc>
              </a:tr>
              <a:tr h="499053">
                <a:tc>
                  <a:txBody>
                    <a:bodyPr/>
                    <a:lstStyle/>
                    <a:p>
                      <a:pPr marL="533400" eaLnBrk="0">
                        <a:lnSpc>
                          <a:spcPct val="90000"/>
                        </a:lnSpc>
                        <a:spcBef>
                          <a:spcPts val="640"/>
                        </a:spcBef>
                        <a:spcAft>
                          <a:spcPts val="0"/>
                        </a:spcAft>
                      </a:pPr>
                      <a:r>
                        <a:rPr lang="en-US" sz="2000" b="0" spc="-45">
                          <a:solidFill>
                            <a:srgbClr val="000000"/>
                          </a:solidFill>
                          <a:effectLst/>
                          <a:latin typeface="MS Gothic"/>
                          <a:ea typeface="宋体"/>
                          <a:cs typeface="MS Gothic"/>
                        </a:rPr>
                        <a:t>rotateZ (angl</a:t>
                      </a:r>
                      <a:r>
                        <a:rPr lang="en-US" sz="2000" b="0" spc="-35">
                          <a:solidFill>
                            <a:srgbClr val="000000"/>
                          </a:solidFill>
                          <a:effectLst/>
                          <a:latin typeface="MS Gothic"/>
                          <a:ea typeface="宋体"/>
                          <a:cs typeface="MS Gothic"/>
                        </a:rPr>
                        <a:t>e</a:t>
                      </a:r>
                      <a:r>
                        <a:rPr lang="en-US" sz="2000" b="0" spc="-45">
                          <a:solidFill>
                            <a:srgbClr val="000000"/>
                          </a:solidFill>
                          <a:effectLst/>
                          <a:latin typeface="MS Gothic"/>
                          <a:ea typeface="宋体"/>
                          <a:cs typeface="MS Gothic"/>
                        </a:rPr>
                        <a:t>)</a:t>
                      </a:r>
                      <a:endParaRPr lang="zh-CN" sz="2000" b="0">
                        <a:solidFill>
                          <a:srgbClr val="000000"/>
                        </a:solidFill>
                        <a:effectLst/>
                        <a:latin typeface="Arial"/>
                        <a:ea typeface="宋体"/>
                      </a:endParaRPr>
                    </a:p>
                  </a:txBody>
                  <a:tcPr marL="0" marR="0" marT="0" marB="0" anchor="ctr"/>
                </a:tc>
                <a:tc>
                  <a:txBody>
                    <a:bodyPr/>
                    <a:lstStyle/>
                    <a:p>
                      <a:pPr marL="1019175" eaLnBrk="0">
                        <a:lnSpc>
                          <a:spcPct val="76000"/>
                        </a:lnSpc>
                        <a:spcBef>
                          <a:spcPts val="555"/>
                        </a:spcBef>
                        <a:spcAft>
                          <a:spcPts val="0"/>
                        </a:spcAft>
                      </a:pPr>
                      <a:r>
                        <a:rPr lang="zh-CN" sz="2000" b="0" spc="40" dirty="0">
                          <a:solidFill>
                            <a:srgbClr val="000000"/>
                          </a:solidFill>
                          <a:effectLst/>
                          <a:latin typeface="Arial"/>
                          <a:ea typeface="微软雅黑"/>
                          <a:cs typeface="微软雅黑"/>
                        </a:rPr>
                        <a:t>设</a:t>
                      </a:r>
                      <a:r>
                        <a:rPr lang="zh-CN" sz="2000" b="0" spc="30" dirty="0">
                          <a:solidFill>
                            <a:srgbClr val="000000"/>
                          </a:solidFill>
                          <a:effectLst/>
                          <a:latin typeface="Arial"/>
                          <a:ea typeface="微软雅黑"/>
                          <a:cs typeface="微软雅黑"/>
                        </a:rPr>
                        <a:t>置元素在 </a:t>
                      </a:r>
                      <a:r>
                        <a:rPr lang="en-US" sz="2000" b="0" dirty="0">
                          <a:solidFill>
                            <a:srgbClr val="000000"/>
                          </a:solidFill>
                          <a:effectLst/>
                          <a:latin typeface="MS Gothic"/>
                          <a:ea typeface="宋体"/>
                          <a:cs typeface="MS Gothic"/>
                        </a:rPr>
                        <a:t>Z</a:t>
                      </a:r>
                      <a:r>
                        <a:rPr lang="en-US" sz="2000" b="0" spc="30" dirty="0">
                          <a:solidFill>
                            <a:srgbClr val="000000"/>
                          </a:solidFill>
                          <a:effectLst/>
                          <a:latin typeface="MS Gothic"/>
                          <a:ea typeface="宋体"/>
                          <a:cs typeface="MS Gothic"/>
                        </a:rPr>
                        <a:t> </a:t>
                      </a:r>
                      <a:r>
                        <a:rPr lang="zh-CN" sz="2000" b="0" spc="30" dirty="0">
                          <a:solidFill>
                            <a:srgbClr val="000000"/>
                          </a:solidFill>
                          <a:effectLst/>
                          <a:latin typeface="Arial"/>
                          <a:ea typeface="微软雅黑"/>
                          <a:cs typeface="微软雅黑"/>
                        </a:rPr>
                        <a:t>轴方向的旋转</a:t>
                      </a:r>
                      <a:endParaRPr lang="zh-CN" sz="2000" b="0" dirty="0">
                        <a:solidFill>
                          <a:srgbClr val="000000"/>
                        </a:solidFill>
                        <a:effectLst/>
                        <a:latin typeface="Arial"/>
                        <a:ea typeface="宋体"/>
                      </a:endParaRPr>
                    </a:p>
                  </a:txBody>
                  <a:tcPr marL="0" marR="0" marT="0" marB="0" anchor="ctr"/>
                </a:tc>
              </a:tr>
            </a:tbl>
          </a:graphicData>
        </a:graphic>
      </p:graphicFrame>
    </p:spTree>
    <p:extLst>
      <p:ext uri="{BB962C8B-B14F-4D97-AF65-F5344CB8AC3E}">
        <p14:creationId xmlns:p14="http://schemas.microsoft.com/office/powerpoint/2010/main" val="3386257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2.4.6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变 性 转 化</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712968" cy="3456384"/>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en-US" altLang="zh-CN" sz="2400" dirty="0" smtClean="0"/>
              <a:t>3. </a:t>
            </a:r>
            <a:r>
              <a:rPr lang="en-US" altLang="zh-CN" sz="2400" dirty="0"/>
              <a:t>scale </a:t>
            </a:r>
            <a:r>
              <a:rPr lang="en-US" altLang="zh-CN" sz="2400" dirty="0" smtClean="0"/>
              <a:t>∗</a:t>
            </a:r>
            <a:endParaRPr lang="en-US" altLang="zh-CN" sz="2400" dirty="0"/>
          </a:p>
          <a:p>
            <a:pPr marL="109728" indent="457200" eaLnBrk="0">
              <a:lnSpc>
                <a:spcPct val="110000"/>
              </a:lnSpc>
              <a:spcBef>
                <a:spcPts val="1000"/>
              </a:spcBef>
              <a:spcAft>
                <a:spcPts val="1000"/>
              </a:spcAft>
              <a:buClr>
                <a:schemeClr val="bg2">
                  <a:lumMod val="50000"/>
                </a:schemeClr>
              </a:buClr>
              <a:buNone/>
            </a:pPr>
            <a:r>
              <a:rPr lang="zh-CN" altLang="en-US" sz="2400" dirty="0"/>
              <a:t>该属性值会让元素以当前元素的中心进行缩放 </a:t>
            </a:r>
            <a:r>
              <a:rPr lang="en-US" altLang="zh-CN" sz="2400" dirty="0"/>
              <a:t>, </a:t>
            </a:r>
            <a:r>
              <a:rPr lang="zh-CN" altLang="en-US" sz="2400" dirty="0"/>
              <a:t>参数的值为一个整数或浮点数 </a:t>
            </a:r>
            <a:r>
              <a:rPr lang="en-US" altLang="zh-CN" sz="2400" dirty="0"/>
              <a:t>, </a:t>
            </a:r>
            <a:r>
              <a:rPr lang="zh-CN" altLang="en-US" sz="2400" dirty="0"/>
              <a:t>如 “ </a:t>
            </a:r>
            <a:r>
              <a:rPr lang="en-US" altLang="zh-CN" sz="2400" dirty="0"/>
              <a:t>1 (</a:t>
            </a:r>
            <a:r>
              <a:rPr lang="zh-CN" altLang="en-US" sz="2400" dirty="0"/>
              <a:t>默认</a:t>
            </a:r>
            <a:r>
              <a:rPr lang="en-US" altLang="zh-CN" sz="2400" dirty="0"/>
              <a:t>) ”</a:t>
            </a:r>
            <a:r>
              <a:rPr lang="zh-CN" altLang="en-US" sz="2400" dirty="0"/>
              <a:t>不进行缩放 </a:t>
            </a:r>
            <a:r>
              <a:rPr lang="en-US" altLang="zh-CN" sz="2400" dirty="0"/>
              <a:t>, “ 0. 8 ”</a:t>
            </a:r>
            <a:r>
              <a:rPr lang="zh-CN" altLang="en-US" sz="2400" dirty="0"/>
              <a:t>缩小为原来的 </a:t>
            </a:r>
            <a:r>
              <a:rPr lang="en-US" altLang="zh-CN" sz="2400" dirty="0"/>
              <a:t>80% , “ 1. 5 ”</a:t>
            </a:r>
            <a:r>
              <a:rPr lang="zh-CN" altLang="en-US" sz="2400" dirty="0"/>
              <a:t>扩大到原来的 </a:t>
            </a:r>
            <a:r>
              <a:rPr lang="en-US" altLang="zh-CN" sz="2400" dirty="0"/>
              <a:t>150% , </a:t>
            </a:r>
            <a:r>
              <a:rPr lang="zh-CN" altLang="en-US" sz="2400" dirty="0"/>
              <a:t>参 数不需要单位</a:t>
            </a:r>
            <a:r>
              <a:rPr lang="zh-CN" altLang="en-US" sz="2400" dirty="0" smtClean="0"/>
              <a:t>。</a:t>
            </a:r>
            <a:endParaRPr lang="en-US" altLang="zh-CN" sz="2400" dirty="0" smtClean="0"/>
          </a:p>
          <a:p>
            <a:pPr marL="109728" indent="457200" eaLnBrk="0">
              <a:lnSpc>
                <a:spcPct val="110000"/>
              </a:lnSpc>
              <a:spcBef>
                <a:spcPts val="1000"/>
              </a:spcBef>
              <a:spcAft>
                <a:spcPts val="1000"/>
              </a:spcAft>
              <a:buClr>
                <a:schemeClr val="bg2">
                  <a:lumMod val="50000"/>
                </a:schemeClr>
              </a:buClr>
              <a:buNone/>
            </a:pPr>
            <a:r>
              <a:rPr lang="zh-CN" altLang="en-US" sz="2400" dirty="0" smtClean="0"/>
              <a:t>该</a:t>
            </a:r>
            <a:r>
              <a:rPr lang="zh-CN" altLang="en-US" sz="2400" dirty="0"/>
              <a:t>属性有三种</a:t>
            </a:r>
            <a:r>
              <a:rPr lang="zh-CN" altLang="en-US" sz="2400" dirty="0" smtClean="0"/>
              <a:t>类型：</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977681864"/>
              </p:ext>
            </p:extLst>
          </p:nvPr>
        </p:nvGraphicFramePr>
        <p:xfrm>
          <a:off x="575556" y="4437112"/>
          <a:ext cx="7992888" cy="1507165"/>
        </p:xfrm>
        <a:graphic>
          <a:graphicData uri="http://schemas.openxmlformats.org/drawingml/2006/table">
            <a:tbl>
              <a:tblPr firstRow="1" firstCol="1" bandRow="1">
                <a:tableStyleId>{C4B1156A-380E-4F78-BDF5-A606A8083BF9}</a:tableStyleId>
              </a:tblPr>
              <a:tblGrid>
                <a:gridCol w="2755397"/>
                <a:gridCol w="5237491"/>
              </a:tblGrid>
              <a:tr h="509059">
                <a:tc>
                  <a:txBody>
                    <a:bodyPr/>
                    <a:lstStyle/>
                    <a:p>
                      <a:pPr marL="642620" eaLnBrk="0">
                        <a:lnSpc>
                          <a:spcPct val="90000"/>
                        </a:lnSpc>
                        <a:spcBef>
                          <a:spcPts val="625"/>
                        </a:spcBef>
                        <a:spcAft>
                          <a:spcPts val="0"/>
                        </a:spcAft>
                      </a:pPr>
                      <a:r>
                        <a:rPr lang="en-US" sz="2000" b="0" spc="-15">
                          <a:solidFill>
                            <a:srgbClr val="000000"/>
                          </a:solidFill>
                          <a:effectLst/>
                          <a:latin typeface="MS Gothic"/>
                          <a:ea typeface="宋体"/>
                          <a:cs typeface="MS Gothic"/>
                        </a:rPr>
                        <a:t>sclaeX</a:t>
                      </a:r>
                      <a:r>
                        <a:rPr lang="en-US" sz="2000" b="0" spc="-30">
                          <a:solidFill>
                            <a:srgbClr val="000000"/>
                          </a:solidFill>
                          <a:effectLst/>
                          <a:latin typeface="MS Gothic"/>
                          <a:ea typeface="宋体"/>
                          <a:cs typeface="MS Gothic"/>
                        </a:rPr>
                        <a:t> </a:t>
                      </a:r>
                      <a:r>
                        <a:rPr lang="en-US" sz="2000" b="0" spc="-15">
                          <a:solidFill>
                            <a:srgbClr val="000000"/>
                          </a:solidFill>
                          <a:effectLst/>
                          <a:latin typeface="MS Gothic"/>
                          <a:ea typeface="宋体"/>
                          <a:cs typeface="MS Gothic"/>
                        </a:rPr>
                        <a:t>(x)</a:t>
                      </a:r>
                      <a:endParaRPr lang="zh-CN" sz="2000" b="0">
                        <a:solidFill>
                          <a:srgbClr val="000000"/>
                        </a:solidFill>
                        <a:effectLst/>
                        <a:latin typeface="Arial"/>
                        <a:ea typeface="宋体"/>
                      </a:endParaRPr>
                    </a:p>
                  </a:txBody>
                  <a:tcPr marL="0" marR="0" marT="0" marB="0" anchor="ctr"/>
                </a:tc>
                <a:tc>
                  <a:txBody>
                    <a:bodyPr/>
                    <a:lstStyle/>
                    <a:p>
                      <a:pPr marL="1012825" eaLnBrk="0">
                        <a:lnSpc>
                          <a:spcPct val="76000"/>
                        </a:lnSpc>
                        <a:spcBef>
                          <a:spcPts val="540"/>
                        </a:spcBef>
                        <a:spcAft>
                          <a:spcPts val="0"/>
                        </a:spcAft>
                      </a:pPr>
                      <a:r>
                        <a:rPr lang="zh-CN" sz="2000" b="0" spc="70">
                          <a:solidFill>
                            <a:srgbClr val="000000"/>
                          </a:solidFill>
                          <a:effectLst/>
                          <a:latin typeface="Arial"/>
                          <a:ea typeface="微软雅黑"/>
                          <a:cs typeface="微软雅黑"/>
                        </a:rPr>
                        <a:t>设</a:t>
                      </a:r>
                      <a:r>
                        <a:rPr lang="zh-CN" sz="2000" b="0" spc="45">
                          <a:solidFill>
                            <a:srgbClr val="000000"/>
                          </a:solidFill>
                          <a:effectLst/>
                          <a:latin typeface="Arial"/>
                          <a:ea typeface="微软雅黑"/>
                          <a:cs typeface="微软雅黑"/>
                        </a:rPr>
                        <a:t>置</a:t>
                      </a:r>
                      <a:r>
                        <a:rPr lang="zh-CN" sz="2000" b="0" spc="35">
                          <a:solidFill>
                            <a:srgbClr val="000000"/>
                          </a:solidFill>
                          <a:effectLst/>
                          <a:latin typeface="Arial"/>
                          <a:ea typeface="微软雅黑"/>
                          <a:cs typeface="微软雅黑"/>
                        </a:rPr>
                        <a:t>元素在 </a:t>
                      </a:r>
                      <a:r>
                        <a:rPr lang="en-US" sz="2000" b="0">
                          <a:solidFill>
                            <a:srgbClr val="000000"/>
                          </a:solidFill>
                          <a:effectLst/>
                          <a:latin typeface="MS Gothic"/>
                          <a:ea typeface="宋体"/>
                          <a:cs typeface="MS Gothic"/>
                        </a:rPr>
                        <a:t>X</a:t>
                      </a:r>
                      <a:r>
                        <a:rPr lang="en-US" sz="2000" b="0" spc="35">
                          <a:solidFill>
                            <a:srgbClr val="000000"/>
                          </a:solidFill>
                          <a:effectLst/>
                          <a:latin typeface="MS Gothic"/>
                          <a:ea typeface="宋体"/>
                          <a:cs typeface="MS Gothic"/>
                        </a:rPr>
                        <a:t> </a:t>
                      </a:r>
                      <a:r>
                        <a:rPr lang="zh-CN" sz="2000" b="0" spc="35">
                          <a:solidFill>
                            <a:srgbClr val="000000"/>
                          </a:solidFill>
                          <a:effectLst/>
                          <a:latin typeface="Arial"/>
                          <a:ea typeface="微软雅黑"/>
                          <a:cs typeface="微软雅黑"/>
                        </a:rPr>
                        <a:t>轴方向的缩放</a:t>
                      </a:r>
                      <a:endParaRPr lang="zh-CN" sz="2000" b="0">
                        <a:solidFill>
                          <a:srgbClr val="000000"/>
                        </a:solidFill>
                        <a:effectLst/>
                        <a:latin typeface="Arial"/>
                        <a:ea typeface="宋体"/>
                      </a:endParaRPr>
                    </a:p>
                  </a:txBody>
                  <a:tcPr marL="0" marR="0" marT="0" marB="0" anchor="ctr"/>
                </a:tc>
              </a:tr>
              <a:tr h="499053">
                <a:tc>
                  <a:txBody>
                    <a:bodyPr/>
                    <a:lstStyle/>
                    <a:p>
                      <a:pPr marL="642620" eaLnBrk="0">
                        <a:lnSpc>
                          <a:spcPct val="92000"/>
                        </a:lnSpc>
                        <a:spcBef>
                          <a:spcPts val="630"/>
                        </a:spcBef>
                        <a:spcAft>
                          <a:spcPts val="0"/>
                        </a:spcAft>
                      </a:pPr>
                      <a:r>
                        <a:rPr lang="en-US" sz="2000" b="0" spc="-25">
                          <a:solidFill>
                            <a:srgbClr val="000000"/>
                          </a:solidFill>
                          <a:effectLst/>
                          <a:latin typeface="MS Gothic"/>
                          <a:ea typeface="宋体"/>
                          <a:cs typeface="MS Gothic"/>
                        </a:rPr>
                        <a:t>sclaeY</a:t>
                      </a:r>
                      <a:r>
                        <a:rPr lang="en-US" sz="2000" b="0" spc="-30">
                          <a:solidFill>
                            <a:srgbClr val="000000"/>
                          </a:solidFill>
                          <a:effectLst/>
                          <a:latin typeface="MS Gothic"/>
                          <a:ea typeface="宋体"/>
                          <a:cs typeface="MS Gothic"/>
                        </a:rPr>
                        <a:t> </a:t>
                      </a:r>
                      <a:r>
                        <a:rPr lang="en-US" sz="2000" b="0" spc="-25">
                          <a:solidFill>
                            <a:srgbClr val="000000"/>
                          </a:solidFill>
                          <a:effectLst/>
                          <a:latin typeface="MS Gothic"/>
                          <a:ea typeface="宋体"/>
                          <a:cs typeface="MS Gothic"/>
                        </a:rPr>
                        <a:t>(y)</a:t>
                      </a:r>
                      <a:endParaRPr lang="zh-CN" sz="2000" b="0">
                        <a:solidFill>
                          <a:srgbClr val="000000"/>
                        </a:solidFill>
                        <a:effectLst/>
                        <a:latin typeface="Arial"/>
                        <a:ea typeface="宋体"/>
                      </a:endParaRPr>
                    </a:p>
                  </a:txBody>
                  <a:tcPr marL="0" marR="0" marT="0" marB="0" anchor="ctr"/>
                </a:tc>
                <a:tc>
                  <a:txBody>
                    <a:bodyPr/>
                    <a:lstStyle/>
                    <a:p>
                      <a:pPr marL="1012825" eaLnBrk="0">
                        <a:lnSpc>
                          <a:spcPct val="76000"/>
                        </a:lnSpc>
                        <a:spcBef>
                          <a:spcPts val="540"/>
                        </a:spcBef>
                        <a:spcAft>
                          <a:spcPts val="0"/>
                        </a:spcAft>
                      </a:pPr>
                      <a:r>
                        <a:rPr lang="zh-CN" sz="2000" b="0" spc="70">
                          <a:solidFill>
                            <a:srgbClr val="000000"/>
                          </a:solidFill>
                          <a:effectLst/>
                          <a:latin typeface="Arial"/>
                          <a:ea typeface="微软雅黑"/>
                          <a:cs typeface="微软雅黑"/>
                        </a:rPr>
                        <a:t>设</a:t>
                      </a:r>
                      <a:r>
                        <a:rPr lang="zh-CN" sz="2000" b="0" spc="45">
                          <a:solidFill>
                            <a:srgbClr val="000000"/>
                          </a:solidFill>
                          <a:effectLst/>
                          <a:latin typeface="Arial"/>
                          <a:ea typeface="微软雅黑"/>
                          <a:cs typeface="微软雅黑"/>
                        </a:rPr>
                        <a:t>置</a:t>
                      </a:r>
                      <a:r>
                        <a:rPr lang="zh-CN" sz="2000" b="0" spc="35">
                          <a:solidFill>
                            <a:srgbClr val="000000"/>
                          </a:solidFill>
                          <a:effectLst/>
                          <a:latin typeface="Arial"/>
                          <a:ea typeface="微软雅黑"/>
                          <a:cs typeface="微软雅黑"/>
                        </a:rPr>
                        <a:t>元素在 </a:t>
                      </a:r>
                      <a:r>
                        <a:rPr lang="en-US" sz="2000" b="0">
                          <a:solidFill>
                            <a:srgbClr val="000000"/>
                          </a:solidFill>
                          <a:effectLst/>
                          <a:latin typeface="MS Gothic"/>
                          <a:ea typeface="宋体"/>
                          <a:cs typeface="MS Gothic"/>
                        </a:rPr>
                        <a:t>Y</a:t>
                      </a:r>
                      <a:r>
                        <a:rPr lang="en-US" sz="2000" b="0" spc="35">
                          <a:solidFill>
                            <a:srgbClr val="000000"/>
                          </a:solidFill>
                          <a:effectLst/>
                          <a:latin typeface="MS Gothic"/>
                          <a:ea typeface="宋体"/>
                          <a:cs typeface="MS Gothic"/>
                        </a:rPr>
                        <a:t> </a:t>
                      </a:r>
                      <a:r>
                        <a:rPr lang="zh-CN" sz="2000" b="0" spc="35">
                          <a:solidFill>
                            <a:srgbClr val="000000"/>
                          </a:solidFill>
                          <a:effectLst/>
                          <a:latin typeface="Arial"/>
                          <a:ea typeface="微软雅黑"/>
                          <a:cs typeface="微软雅黑"/>
                        </a:rPr>
                        <a:t>轴方向的缩放</a:t>
                      </a:r>
                      <a:endParaRPr lang="zh-CN" sz="2000" b="0">
                        <a:solidFill>
                          <a:srgbClr val="000000"/>
                        </a:solidFill>
                        <a:effectLst/>
                        <a:latin typeface="Arial"/>
                        <a:ea typeface="宋体"/>
                      </a:endParaRPr>
                    </a:p>
                  </a:txBody>
                  <a:tcPr marL="0" marR="0" marT="0" marB="0" anchor="ctr"/>
                </a:tc>
              </a:tr>
              <a:tr h="499053">
                <a:tc>
                  <a:txBody>
                    <a:bodyPr/>
                    <a:lstStyle/>
                    <a:p>
                      <a:pPr marL="607060" eaLnBrk="0">
                        <a:lnSpc>
                          <a:spcPct val="90000"/>
                        </a:lnSpc>
                        <a:spcBef>
                          <a:spcPts val="630"/>
                        </a:spcBef>
                        <a:spcAft>
                          <a:spcPts val="0"/>
                        </a:spcAft>
                      </a:pPr>
                      <a:r>
                        <a:rPr lang="en-US" sz="2000" b="0" spc="-45">
                          <a:solidFill>
                            <a:srgbClr val="000000"/>
                          </a:solidFill>
                          <a:effectLst/>
                          <a:latin typeface="MS Gothic"/>
                          <a:ea typeface="宋体"/>
                          <a:cs typeface="MS Gothic"/>
                        </a:rPr>
                        <a:t>sclae (x, </a:t>
                      </a:r>
                      <a:r>
                        <a:rPr lang="en-US" sz="2000" b="0" spc="-40">
                          <a:solidFill>
                            <a:srgbClr val="000000"/>
                          </a:solidFill>
                          <a:effectLst/>
                          <a:latin typeface="MS Gothic"/>
                          <a:ea typeface="宋体"/>
                          <a:cs typeface="MS Gothic"/>
                        </a:rPr>
                        <a:t>y</a:t>
                      </a:r>
                      <a:r>
                        <a:rPr lang="en-US" sz="2000" b="0" spc="-45">
                          <a:solidFill>
                            <a:srgbClr val="000000"/>
                          </a:solidFill>
                          <a:effectLst/>
                          <a:latin typeface="MS Gothic"/>
                          <a:ea typeface="宋体"/>
                          <a:cs typeface="MS Gothic"/>
                        </a:rPr>
                        <a:t>)</a:t>
                      </a:r>
                      <a:endParaRPr lang="zh-CN" sz="2000" b="0">
                        <a:solidFill>
                          <a:srgbClr val="000000"/>
                        </a:solidFill>
                        <a:effectLst/>
                        <a:latin typeface="Arial"/>
                        <a:ea typeface="宋体"/>
                      </a:endParaRPr>
                    </a:p>
                  </a:txBody>
                  <a:tcPr marL="0" marR="0" marT="0" marB="0" anchor="ctr"/>
                </a:tc>
                <a:tc>
                  <a:txBody>
                    <a:bodyPr/>
                    <a:lstStyle/>
                    <a:p>
                      <a:pPr marL="831850" eaLnBrk="0">
                        <a:lnSpc>
                          <a:spcPct val="76000"/>
                        </a:lnSpc>
                        <a:spcBef>
                          <a:spcPts val="545"/>
                        </a:spcBef>
                        <a:spcAft>
                          <a:spcPts val="0"/>
                        </a:spcAft>
                      </a:pPr>
                      <a:r>
                        <a:rPr lang="zh-CN" sz="2000" b="0" spc="60" dirty="0">
                          <a:solidFill>
                            <a:srgbClr val="000000"/>
                          </a:solidFill>
                          <a:effectLst/>
                          <a:latin typeface="Arial"/>
                          <a:ea typeface="微软雅黑"/>
                          <a:cs typeface="微软雅黑"/>
                        </a:rPr>
                        <a:t>设</a:t>
                      </a:r>
                      <a:r>
                        <a:rPr lang="zh-CN" sz="2000" b="0" spc="40" dirty="0">
                          <a:solidFill>
                            <a:srgbClr val="000000"/>
                          </a:solidFill>
                          <a:effectLst/>
                          <a:latin typeface="Arial"/>
                          <a:ea typeface="微软雅黑"/>
                          <a:cs typeface="微软雅黑"/>
                        </a:rPr>
                        <a:t>置</a:t>
                      </a:r>
                      <a:r>
                        <a:rPr lang="zh-CN" sz="2000" b="0" spc="30" dirty="0">
                          <a:solidFill>
                            <a:srgbClr val="000000"/>
                          </a:solidFill>
                          <a:effectLst/>
                          <a:latin typeface="Arial"/>
                          <a:ea typeface="微软雅黑"/>
                          <a:cs typeface="微软雅黑"/>
                        </a:rPr>
                        <a:t>元素在 </a:t>
                      </a:r>
                      <a:r>
                        <a:rPr lang="en-US" sz="2000" b="0" dirty="0">
                          <a:solidFill>
                            <a:srgbClr val="000000"/>
                          </a:solidFill>
                          <a:effectLst/>
                          <a:latin typeface="MS Gothic"/>
                          <a:ea typeface="宋体"/>
                          <a:cs typeface="MS Gothic"/>
                        </a:rPr>
                        <a:t>X</a:t>
                      </a:r>
                      <a:r>
                        <a:rPr lang="en-US" sz="2000" b="0" spc="30" dirty="0">
                          <a:solidFill>
                            <a:srgbClr val="000000"/>
                          </a:solidFill>
                          <a:effectLst/>
                          <a:latin typeface="MS Gothic"/>
                          <a:ea typeface="宋体"/>
                          <a:cs typeface="MS Gothic"/>
                        </a:rPr>
                        <a:t> </a:t>
                      </a:r>
                      <a:r>
                        <a:rPr lang="zh-CN" sz="2000" b="0" spc="30" dirty="0">
                          <a:solidFill>
                            <a:srgbClr val="000000"/>
                          </a:solidFill>
                          <a:effectLst/>
                          <a:latin typeface="Arial"/>
                          <a:ea typeface="微软雅黑"/>
                          <a:cs typeface="微软雅黑"/>
                        </a:rPr>
                        <a:t>轴及 </a:t>
                      </a:r>
                      <a:r>
                        <a:rPr lang="en-US" sz="2000" b="0" dirty="0">
                          <a:solidFill>
                            <a:srgbClr val="000000"/>
                          </a:solidFill>
                          <a:effectLst/>
                          <a:latin typeface="MS Gothic"/>
                          <a:ea typeface="宋体"/>
                          <a:cs typeface="MS Gothic"/>
                        </a:rPr>
                        <a:t>Y</a:t>
                      </a:r>
                      <a:r>
                        <a:rPr lang="en-US" sz="2000" b="0" spc="30" dirty="0">
                          <a:solidFill>
                            <a:srgbClr val="000000"/>
                          </a:solidFill>
                          <a:effectLst/>
                          <a:latin typeface="MS Gothic"/>
                          <a:ea typeface="宋体"/>
                          <a:cs typeface="MS Gothic"/>
                        </a:rPr>
                        <a:t> </a:t>
                      </a:r>
                      <a:r>
                        <a:rPr lang="zh-CN" sz="2000" b="0" spc="30" dirty="0">
                          <a:solidFill>
                            <a:srgbClr val="000000"/>
                          </a:solidFill>
                          <a:effectLst/>
                          <a:latin typeface="Arial"/>
                          <a:ea typeface="微软雅黑"/>
                          <a:cs typeface="微软雅黑"/>
                        </a:rPr>
                        <a:t>轴方向的缩放</a:t>
                      </a:r>
                      <a:endParaRPr lang="zh-CN" sz="2000" b="0" dirty="0">
                        <a:solidFill>
                          <a:srgbClr val="000000"/>
                        </a:solidFill>
                        <a:effectLst/>
                        <a:latin typeface="Arial"/>
                        <a:ea typeface="宋体"/>
                      </a:endParaRPr>
                    </a:p>
                  </a:txBody>
                  <a:tcPr marL="0" marR="0" marT="0" marB="0" anchor="ctr"/>
                </a:tc>
              </a:tr>
            </a:tbl>
          </a:graphicData>
        </a:graphic>
      </p:graphicFrame>
    </p:spTree>
    <p:extLst>
      <p:ext uri="{BB962C8B-B14F-4D97-AF65-F5344CB8AC3E}">
        <p14:creationId xmlns:p14="http://schemas.microsoft.com/office/powerpoint/2010/main" val="23471881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2.4.6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变 性 转 化</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712968" cy="3456384"/>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en-US" altLang="zh-CN" sz="2400" dirty="0" smtClean="0"/>
              <a:t>4. </a:t>
            </a:r>
            <a:r>
              <a:rPr lang="en-US" altLang="zh-CN" sz="2400" dirty="0"/>
              <a:t>skew </a:t>
            </a:r>
          </a:p>
          <a:p>
            <a:pPr marL="109728" indent="457200" eaLnBrk="0">
              <a:lnSpc>
                <a:spcPct val="110000"/>
              </a:lnSpc>
              <a:spcBef>
                <a:spcPts val="1000"/>
              </a:spcBef>
              <a:spcAft>
                <a:spcPts val="1000"/>
              </a:spcAft>
              <a:buClr>
                <a:schemeClr val="bg2">
                  <a:lumMod val="50000"/>
                </a:schemeClr>
              </a:buClr>
              <a:buNone/>
            </a:pPr>
            <a:r>
              <a:rPr lang="zh-CN" altLang="en-US" sz="2400" dirty="0"/>
              <a:t>该属性值会让元素根据水平  </a:t>
            </a:r>
            <a:r>
              <a:rPr lang="en-US" altLang="zh-CN" sz="2400" dirty="0"/>
              <a:t>(X </a:t>
            </a:r>
            <a:r>
              <a:rPr lang="zh-CN" altLang="en-US" sz="2400" dirty="0"/>
              <a:t>轴</a:t>
            </a:r>
            <a:r>
              <a:rPr lang="en-US" altLang="zh-CN" sz="2400" dirty="0"/>
              <a:t>) </a:t>
            </a:r>
            <a:r>
              <a:rPr lang="zh-CN" altLang="en-US" sz="2400" dirty="0"/>
              <a:t>和垂直  </a:t>
            </a:r>
            <a:r>
              <a:rPr lang="en-US" altLang="zh-CN" sz="2400" dirty="0"/>
              <a:t>(Y </a:t>
            </a:r>
            <a:r>
              <a:rPr lang="zh-CN" altLang="en-US" sz="2400" dirty="0"/>
              <a:t>轴</a:t>
            </a:r>
            <a:r>
              <a:rPr lang="en-US" altLang="zh-CN" sz="2400" dirty="0"/>
              <a:t>) </a:t>
            </a:r>
            <a:r>
              <a:rPr lang="zh-CN" altLang="en-US" sz="2400" dirty="0"/>
              <a:t>线参数设定倾斜角度 。这里的 </a:t>
            </a:r>
            <a:r>
              <a:rPr lang="en-US" altLang="zh-CN" sz="2400" dirty="0"/>
              <a:t>X </a:t>
            </a:r>
            <a:r>
              <a:rPr lang="zh-CN" altLang="en-US" sz="2400" dirty="0"/>
              <a:t>轴和 </a:t>
            </a:r>
            <a:r>
              <a:rPr lang="en-US" altLang="zh-CN" sz="2400" dirty="0"/>
              <a:t>Y </a:t>
            </a:r>
            <a:r>
              <a:rPr lang="zh-CN" altLang="en-US" sz="2400" dirty="0"/>
              <a:t>轴与我们平时认为的坐标系的 </a:t>
            </a:r>
            <a:r>
              <a:rPr lang="en-US" altLang="zh-CN" sz="2400" dirty="0"/>
              <a:t>XY </a:t>
            </a:r>
            <a:r>
              <a:rPr lang="zh-CN" altLang="en-US" sz="2400" dirty="0"/>
              <a:t>轴正好相反 </a:t>
            </a:r>
            <a:r>
              <a:rPr lang="en-US" altLang="zh-CN" sz="2400" dirty="0"/>
              <a:t>; </a:t>
            </a:r>
            <a:r>
              <a:rPr lang="zh-CN" altLang="en-US" sz="2400" dirty="0"/>
              <a:t>且 </a:t>
            </a:r>
            <a:r>
              <a:rPr lang="en-US" altLang="zh-CN" sz="2400" dirty="0"/>
              <a:t>X </a:t>
            </a:r>
            <a:r>
              <a:rPr lang="zh-CN" altLang="en-US" sz="2400" dirty="0"/>
              <a:t>轴正值是逆时针变形 </a:t>
            </a:r>
            <a:r>
              <a:rPr lang="en-US" altLang="zh-CN" sz="2400" dirty="0"/>
              <a:t>, </a:t>
            </a:r>
            <a:r>
              <a:rPr lang="zh-CN" altLang="en-US" sz="2400" dirty="0"/>
              <a:t>而 </a:t>
            </a:r>
            <a:r>
              <a:rPr lang="en-US" altLang="zh-CN" sz="2400" dirty="0"/>
              <a:t>Y </a:t>
            </a:r>
            <a:r>
              <a:rPr lang="zh-CN" altLang="en-US" sz="2400" dirty="0"/>
              <a:t>轴 正值是顺时针变形 。基点默认为</a:t>
            </a:r>
            <a:r>
              <a:rPr lang="zh-CN" altLang="en-US" sz="2400" dirty="0" smtClean="0"/>
              <a:t>中心点。</a:t>
            </a:r>
            <a:endParaRPr lang="en-US" altLang="zh-CN" sz="2400" dirty="0" smtClean="0"/>
          </a:p>
          <a:p>
            <a:pPr marL="109728" indent="457200" eaLnBrk="0">
              <a:lnSpc>
                <a:spcPct val="110000"/>
              </a:lnSpc>
              <a:spcBef>
                <a:spcPts val="1000"/>
              </a:spcBef>
              <a:spcAft>
                <a:spcPts val="1000"/>
              </a:spcAft>
              <a:buClr>
                <a:schemeClr val="bg2">
                  <a:lumMod val="50000"/>
                </a:schemeClr>
              </a:buClr>
              <a:buNone/>
            </a:pPr>
            <a:r>
              <a:rPr lang="zh-CN" altLang="en-US" sz="2400" dirty="0" smtClean="0"/>
              <a:t>该</a:t>
            </a:r>
            <a:r>
              <a:rPr lang="zh-CN" altLang="en-US" sz="2400" dirty="0"/>
              <a:t>属性有三种</a:t>
            </a:r>
            <a:r>
              <a:rPr lang="zh-CN" altLang="en-US" sz="2400" dirty="0" smtClean="0"/>
              <a:t>类型：</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277315054"/>
              </p:ext>
            </p:extLst>
          </p:nvPr>
        </p:nvGraphicFramePr>
        <p:xfrm>
          <a:off x="323528" y="4437112"/>
          <a:ext cx="8640960" cy="1507165"/>
        </p:xfrm>
        <a:graphic>
          <a:graphicData uri="http://schemas.openxmlformats.org/drawingml/2006/table">
            <a:tbl>
              <a:tblPr firstRow="1" firstCol="1" bandRow="1">
                <a:tableStyleId>{C4B1156A-380E-4F78-BDF5-A606A8083BF9}</a:tableStyleId>
              </a:tblPr>
              <a:tblGrid>
                <a:gridCol w="3396010"/>
                <a:gridCol w="5244950"/>
              </a:tblGrid>
              <a:tr h="509059">
                <a:tc>
                  <a:txBody>
                    <a:bodyPr/>
                    <a:lstStyle/>
                    <a:p>
                      <a:pPr marL="544195" eaLnBrk="0">
                        <a:lnSpc>
                          <a:spcPct val="93000"/>
                        </a:lnSpc>
                        <a:spcBef>
                          <a:spcPts val="635"/>
                        </a:spcBef>
                        <a:spcAft>
                          <a:spcPts val="0"/>
                        </a:spcAft>
                      </a:pPr>
                      <a:r>
                        <a:rPr lang="en-US" sz="2000" b="0">
                          <a:solidFill>
                            <a:srgbClr val="000000"/>
                          </a:solidFill>
                          <a:effectLst/>
                          <a:latin typeface="MS Gothic"/>
                          <a:ea typeface="宋体"/>
                          <a:cs typeface="MS Gothic"/>
                        </a:rPr>
                        <a:t>skewX</a:t>
                      </a:r>
                      <a:r>
                        <a:rPr lang="en-US" sz="2000" b="0" spc="40">
                          <a:solidFill>
                            <a:srgbClr val="000000"/>
                          </a:solidFill>
                          <a:effectLst/>
                          <a:latin typeface="MS Gothic"/>
                          <a:ea typeface="宋体"/>
                          <a:cs typeface="MS Gothic"/>
                        </a:rPr>
                        <a:t> </a:t>
                      </a:r>
                      <a:r>
                        <a:rPr lang="en-US" sz="2000" b="0" spc="35">
                          <a:solidFill>
                            <a:srgbClr val="000000"/>
                          </a:solidFill>
                          <a:effectLst/>
                          <a:latin typeface="MS Gothic"/>
                          <a:ea typeface="宋体"/>
                          <a:cs typeface="MS Gothic"/>
                        </a:rPr>
                        <a:t>(</a:t>
                      </a:r>
                      <a:r>
                        <a:rPr lang="en-US" sz="2000" b="0">
                          <a:solidFill>
                            <a:srgbClr val="000000"/>
                          </a:solidFill>
                          <a:effectLst/>
                          <a:latin typeface="MS Gothic"/>
                          <a:ea typeface="宋体"/>
                          <a:cs typeface="MS Gothic"/>
                        </a:rPr>
                        <a:t>angle</a:t>
                      </a:r>
                      <a:r>
                        <a:rPr lang="en-US" sz="2000" b="0" spc="35">
                          <a:solidFill>
                            <a:srgbClr val="000000"/>
                          </a:solidFill>
                          <a:effectLst/>
                          <a:latin typeface="MS Gothic"/>
                          <a:ea typeface="宋体"/>
                          <a:cs typeface="MS Gothic"/>
                        </a:rPr>
                        <a:t>)</a:t>
                      </a:r>
                      <a:endParaRPr lang="zh-CN" sz="2000" b="0">
                        <a:solidFill>
                          <a:srgbClr val="000000"/>
                        </a:solidFill>
                        <a:effectLst/>
                        <a:latin typeface="Arial"/>
                        <a:ea typeface="宋体"/>
                      </a:endParaRPr>
                    </a:p>
                  </a:txBody>
                  <a:tcPr marL="0" marR="0" marT="0" marB="0" anchor="ctr"/>
                </a:tc>
                <a:tc>
                  <a:txBody>
                    <a:bodyPr/>
                    <a:lstStyle/>
                    <a:p>
                      <a:pPr marL="965200" eaLnBrk="0">
                        <a:lnSpc>
                          <a:spcPct val="77000"/>
                        </a:lnSpc>
                        <a:spcBef>
                          <a:spcPts val="550"/>
                        </a:spcBef>
                        <a:spcAft>
                          <a:spcPts val="0"/>
                        </a:spcAft>
                      </a:pPr>
                      <a:r>
                        <a:rPr lang="zh-CN" sz="2000" b="0" spc="55">
                          <a:solidFill>
                            <a:srgbClr val="000000"/>
                          </a:solidFill>
                          <a:effectLst/>
                          <a:latin typeface="Arial"/>
                          <a:ea typeface="微软雅黑"/>
                          <a:cs typeface="微软雅黑"/>
                        </a:rPr>
                        <a:t>设</a:t>
                      </a:r>
                      <a:r>
                        <a:rPr lang="zh-CN" sz="2000" b="0" spc="50">
                          <a:solidFill>
                            <a:srgbClr val="000000"/>
                          </a:solidFill>
                          <a:effectLst/>
                          <a:latin typeface="Arial"/>
                          <a:ea typeface="微软雅黑"/>
                          <a:cs typeface="微软雅黑"/>
                        </a:rPr>
                        <a:t>置元素在水平轴方向的倾斜</a:t>
                      </a:r>
                      <a:endParaRPr lang="zh-CN" sz="2000" b="0">
                        <a:solidFill>
                          <a:srgbClr val="000000"/>
                        </a:solidFill>
                        <a:effectLst/>
                        <a:latin typeface="Arial"/>
                        <a:ea typeface="宋体"/>
                      </a:endParaRPr>
                    </a:p>
                  </a:txBody>
                  <a:tcPr marL="0" marR="0" marT="0" marB="0" anchor="ctr"/>
                </a:tc>
              </a:tr>
              <a:tr h="499053">
                <a:tc>
                  <a:txBody>
                    <a:bodyPr/>
                    <a:lstStyle/>
                    <a:p>
                      <a:pPr marL="544195" eaLnBrk="0">
                        <a:lnSpc>
                          <a:spcPct val="93000"/>
                        </a:lnSpc>
                        <a:spcBef>
                          <a:spcPts val="640"/>
                        </a:spcBef>
                        <a:spcAft>
                          <a:spcPts val="0"/>
                        </a:spcAft>
                      </a:pPr>
                      <a:r>
                        <a:rPr lang="en-US" sz="2000" b="0">
                          <a:solidFill>
                            <a:srgbClr val="000000"/>
                          </a:solidFill>
                          <a:effectLst/>
                          <a:latin typeface="MS Gothic"/>
                          <a:ea typeface="宋体"/>
                          <a:cs typeface="MS Gothic"/>
                        </a:rPr>
                        <a:t>skewY</a:t>
                      </a:r>
                      <a:r>
                        <a:rPr lang="en-US" sz="2000" b="0" spc="40">
                          <a:solidFill>
                            <a:srgbClr val="000000"/>
                          </a:solidFill>
                          <a:effectLst/>
                          <a:latin typeface="MS Gothic"/>
                          <a:ea typeface="宋体"/>
                          <a:cs typeface="MS Gothic"/>
                        </a:rPr>
                        <a:t> </a:t>
                      </a:r>
                      <a:r>
                        <a:rPr lang="en-US" sz="2000" b="0" spc="35">
                          <a:solidFill>
                            <a:srgbClr val="000000"/>
                          </a:solidFill>
                          <a:effectLst/>
                          <a:latin typeface="MS Gothic"/>
                          <a:ea typeface="宋体"/>
                          <a:cs typeface="MS Gothic"/>
                        </a:rPr>
                        <a:t>(</a:t>
                      </a:r>
                      <a:r>
                        <a:rPr lang="en-US" sz="2000" b="0">
                          <a:solidFill>
                            <a:srgbClr val="000000"/>
                          </a:solidFill>
                          <a:effectLst/>
                          <a:latin typeface="MS Gothic"/>
                          <a:ea typeface="宋体"/>
                          <a:cs typeface="MS Gothic"/>
                        </a:rPr>
                        <a:t>angle</a:t>
                      </a:r>
                      <a:r>
                        <a:rPr lang="en-US" sz="2000" b="0" spc="35">
                          <a:solidFill>
                            <a:srgbClr val="000000"/>
                          </a:solidFill>
                          <a:effectLst/>
                          <a:latin typeface="MS Gothic"/>
                          <a:ea typeface="宋体"/>
                          <a:cs typeface="MS Gothic"/>
                        </a:rPr>
                        <a:t>)</a:t>
                      </a:r>
                      <a:endParaRPr lang="zh-CN" sz="2000" b="0">
                        <a:solidFill>
                          <a:srgbClr val="000000"/>
                        </a:solidFill>
                        <a:effectLst/>
                        <a:latin typeface="Arial"/>
                        <a:ea typeface="宋体"/>
                      </a:endParaRPr>
                    </a:p>
                  </a:txBody>
                  <a:tcPr marL="0" marR="0" marT="0" marB="0" anchor="ctr"/>
                </a:tc>
                <a:tc>
                  <a:txBody>
                    <a:bodyPr/>
                    <a:lstStyle/>
                    <a:p>
                      <a:pPr marL="965200" eaLnBrk="0">
                        <a:lnSpc>
                          <a:spcPct val="76000"/>
                        </a:lnSpc>
                        <a:spcBef>
                          <a:spcPts val="555"/>
                        </a:spcBef>
                        <a:spcAft>
                          <a:spcPts val="0"/>
                        </a:spcAft>
                      </a:pPr>
                      <a:r>
                        <a:rPr lang="zh-CN" sz="2000" b="0" spc="55">
                          <a:solidFill>
                            <a:srgbClr val="000000"/>
                          </a:solidFill>
                          <a:effectLst/>
                          <a:latin typeface="Arial"/>
                          <a:ea typeface="微软雅黑"/>
                          <a:cs typeface="微软雅黑"/>
                        </a:rPr>
                        <a:t>设</a:t>
                      </a:r>
                      <a:r>
                        <a:rPr lang="zh-CN" sz="2000" b="0" spc="50">
                          <a:solidFill>
                            <a:srgbClr val="000000"/>
                          </a:solidFill>
                          <a:effectLst/>
                          <a:latin typeface="Arial"/>
                          <a:ea typeface="微软雅黑"/>
                          <a:cs typeface="微软雅黑"/>
                        </a:rPr>
                        <a:t>置元素在垂直轴方向的倾斜</a:t>
                      </a:r>
                      <a:endParaRPr lang="zh-CN" sz="2000" b="0">
                        <a:solidFill>
                          <a:srgbClr val="000000"/>
                        </a:solidFill>
                        <a:effectLst/>
                        <a:latin typeface="Arial"/>
                        <a:ea typeface="宋体"/>
                      </a:endParaRPr>
                    </a:p>
                  </a:txBody>
                  <a:tcPr marL="0" marR="0" marT="0" marB="0" anchor="ctr"/>
                </a:tc>
              </a:tr>
              <a:tr h="499053">
                <a:tc>
                  <a:txBody>
                    <a:bodyPr/>
                    <a:lstStyle/>
                    <a:p>
                      <a:pPr marL="296545" eaLnBrk="0">
                        <a:lnSpc>
                          <a:spcPct val="90000"/>
                        </a:lnSpc>
                        <a:spcBef>
                          <a:spcPts val="645"/>
                        </a:spcBef>
                        <a:spcAft>
                          <a:spcPts val="0"/>
                        </a:spcAft>
                      </a:pPr>
                      <a:r>
                        <a:rPr lang="en-US" sz="2000" b="0" spc="-10">
                          <a:solidFill>
                            <a:srgbClr val="000000"/>
                          </a:solidFill>
                          <a:effectLst/>
                          <a:latin typeface="MS Gothic"/>
                          <a:ea typeface="宋体"/>
                          <a:cs typeface="MS Gothic"/>
                        </a:rPr>
                        <a:t>skew (x-angle, y-angle)</a:t>
                      </a:r>
                      <a:endParaRPr lang="zh-CN" sz="2000" b="0">
                        <a:solidFill>
                          <a:srgbClr val="000000"/>
                        </a:solidFill>
                        <a:effectLst/>
                        <a:latin typeface="Arial"/>
                        <a:ea typeface="宋体"/>
                      </a:endParaRPr>
                    </a:p>
                  </a:txBody>
                  <a:tcPr marL="0" marR="0" marT="0" marB="0" anchor="ctr"/>
                </a:tc>
                <a:tc>
                  <a:txBody>
                    <a:bodyPr/>
                    <a:lstStyle/>
                    <a:p>
                      <a:pPr marL="735965" eaLnBrk="0">
                        <a:lnSpc>
                          <a:spcPct val="77000"/>
                        </a:lnSpc>
                        <a:spcBef>
                          <a:spcPts val="555"/>
                        </a:spcBef>
                        <a:spcAft>
                          <a:spcPts val="0"/>
                        </a:spcAft>
                      </a:pPr>
                      <a:r>
                        <a:rPr lang="zh-CN" sz="2000" b="0" spc="65" dirty="0">
                          <a:solidFill>
                            <a:srgbClr val="000000"/>
                          </a:solidFill>
                          <a:effectLst/>
                          <a:latin typeface="Arial"/>
                          <a:ea typeface="微软雅黑"/>
                          <a:cs typeface="微软雅黑"/>
                        </a:rPr>
                        <a:t>设</a:t>
                      </a:r>
                      <a:r>
                        <a:rPr lang="zh-CN" sz="2000" b="0" spc="50" dirty="0">
                          <a:solidFill>
                            <a:srgbClr val="000000"/>
                          </a:solidFill>
                          <a:effectLst/>
                          <a:latin typeface="Arial"/>
                          <a:ea typeface="微软雅黑"/>
                          <a:cs typeface="微软雅黑"/>
                        </a:rPr>
                        <a:t>置元素在水平轴及垂直轴方向的倾斜</a:t>
                      </a:r>
                      <a:endParaRPr lang="zh-CN" sz="2000" b="0" dirty="0">
                        <a:solidFill>
                          <a:srgbClr val="000000"/>
                        </a:solidFill>
                        <a:effectLst/>
                        <a:latin typeface="Arial"/>
                        <a:ea typeface="宋体"/>
                      </a:endParaRPr>
                    </a:p>
                  </a:txBody>
                  <a:tcPr marL="0" marR="0" marT="0" marB="0" anchor="ctr"/>
                </a:tc>
              </a:tr>
            </a:tbl>
          </a:graphicData>
        </a:graphic>
      </p:graphicFrame>
    </p:spTree>
    <p:extLst>
      <p:ext uri="{BB962C8B-B14F-4D97-AF65-F5344CB8AC3E}">
        <p14:creationId xmlns:p14="http://schemas.microsoft.com/office/powerpoint/2010/main" val="1780881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2.1.2 CSS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的 引 入 方 式</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208912" cy="136815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内嵌样式</a:t>
            </a:r>
            <a:endParaRPr lang="en-US" altLang="zh-CN" sz="2800" b="1" dirty="0"/>
          </a:p>
          <a:p>
            <a:pPr marL="109728" indent="457200" eaLnBrk="0">
              <a:lnSpc>
                <a:spcPct val="110000"/>
              </a:lnSpc>
              <a:buClr>
                <a:schemeClr val="bg2">
                  <a:lumMod val="50000"/>
                </a:schemeClr>
              </a:buClr>
              <a:buNone/>
            </a:pPr>
            <a:r>
              <a:rPr lang="zh-CN" altLang="zh-CN" sz="2400" dirty="0"/>
              <a:t>是将</a:t>
            </a:r>
            <a:r>
              <a:rPr lang="en-US" altLang="zh-CN" sz="2400" dirty="0" smtClean="0"/>
              <a:t>“style”</a:t>
            </a:r>
            <a:r>
              <a:rPr lang="zh-CN" altLang="zh-CN" sz="2400" dirty="0"/>
              <a:t>作为一个</a:t>
            </a:r>
            <a:r>
              <a:rPr lang="zh-CN" altLang="zh-CN" sz="2400" dirty="0" smtClean="0"/>
              <a:t>标签</a:t>
            </a:r>
            <a:r>
              <a:rPr lang="en-US" altLang="zh-CN" sz="2400" dirty="0" smtClean="0"/>
              <a:t>,</a:t>
            </a:r>
            <a:r>
              <a:rPr lang="zh-CN" altLang="zh-CN" sz="2400" dirty="0" smtClean="0"/>
              <a:t>然后</a:t>
            </a:r>
            <a:r>
              <a:rPr lang="zh-CN" altLang="en-US" sz="2400" dirty="0" smtClean="0"/>
              <a:t>在</a:t>
            </a:r>
            <a:r>
              <a:rPr lang="zh-CN" altLang="en-US" sz="2400" dirty="0"/>
              <a:t>标签内通过样式选择符设置样式</a:t>
            </a:r>
            <a:r>
              <a:rPr lang="zh-CN" altLang="en-US" sz="2400" dirty="0" smtClean="0"/>
              <a:t>。</a:t>
            </a:r>
            <a:endParaRPr lang="en-US" altLang="zh-CN" sz="2400" dirty="0"/>
          </a:p>
          <a:p>
            <a:pPr marL="109728" indent="0" eaLnBrk="0">
              <a:lnSpc>
                <a:spcPct val="110000"/>
              </a:lnSpc>
              <a:buClr>
                <a:schemeClr val="bg2">
                  <a:lumMod val="50000"/>
                </a:schemeClr>
              </a:buClr>
              <a:buNone/>
            </a:pPr>
            <a:endParaRPr lang="en-US" altLang="zh-CN"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276872"/>
            <a:ext cx="5400600" cy="450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86919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2.4.6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变 性 转 化</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712968" cy="3456384"/>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en-US" altLang="zh-CN" sz="2400" dirty="0"/>
              <a:t>5. transform </a:t>
            </a:r>
            <a:r>
              <a:rPr lang="zh-CN" altLang="en-US" sz="2400" dirty="0"/>
              <a:t>组合</a:t>
            </a:r>
            <a:r>
              <a:rPr lang="zh-CN" altLang="en-US" sz="2400" dirty="0" smtClean="0"/>
              <a:t>值</a:t>
            </a:r>
            <a:endParaRPr lang="en-US" altLang="zh-CN" sz="2400" dirty="0"/>
          </a:p>
          <a:p>
            <a:pPr marL="109728" indent="457200" eaLnBrk="0">
              <a:lnSpc>
                <a:spcPct val="110000"/>
              </a:lnSpc>
              <a:spcBef>
                <a:spcPts val="1000"/>
              </a:spcBef>
              <a:spcAft>
                <a:spcPts val="1000"/>
              </a:spcAft>
              <a:buClr>
                <a:schemeClr val="bg2">
                  <a:lumMod val="50000"/>
                </a:schemeClr>
              </a:buClr>
              <a:buNone/>
            </a:pPr>
            <a:r>
              <a:rPr lang="zh-CN" altLang="en-US" sz="2400" dirty="0"/>
              <a:t>和其他具有分支属性的 </a:t>
            </a:r>
            <a:r>
              <a:rPr lang="en-US" altLang="zh-CN" sz="2400" dirty="0"/>
              <a:t>CSS </a:t>
            </a:r>
            <a:r>
              <a:rPr lang="zh-CN" altLang="en-US" sz="2400" dirty="0"/>
              <a:t>属性一样 </a:t>
            </a:r>
            <a:r>
              <a:rPr lang="en-US" altLang="zh-CN" sz="2400" dirty="0"/>
              <a:t>, transform </a:t>
            </a:r>
            <a:r>
              <a:rPr lang="zh-CN" altLang="en-US" sz="2400" dirty="0"/>
              <a:t>属性也能采用多值组合的方式来实现 一个 </a:t>
            </a:r>
            <a:r>
              <a:rPr lang="en-US" altLang="zh-CN" sz="2400" dirty="0"/>
              <a:t>CSS </a:t>
            </a:r>
            <a:r>
              <a:rPr lang="zh-CN" altLang="en-US" sz="2400" dirty="0"/>
              <a:t>的复杂效果 </a:t>
            </a:r>
            <a:r>
              <a:rPr lang="en-US" altLang="zh-CN" sz="2400" dirty="0"/>
              <a:t>, </a:t>
            </a:r>
            <a:r>
              <a:rPr lang="zh-CN" altLang="en-US" sz="2400" dirty="0"/>
              <a:t>有一点需要特别注意的是 </a:t>
            </a:r>
            <a:r>
              <a:rPr lang="en-US" altLang="zh-CN" sz="2400" dirty="0"/>
              <a:t>, </a:t>
            </a:r>
            <a:r>
              <a:rPr lang="zh-CN" altLang="en-US" sz="2400" dirty="0"/>
              <a:t>若该属性配合过渡 </a:t>
            </a:r>
            <a:r>
              <a:rPr lang="en-US" altLang="zh-CN" sz="2400" dirty="0"/>
              <a:t>CSS </a:t>
            </a:r>
            <a:r>
              <a:rPr lang="zh-CN" altLang="en-US" sz="2400" dirty="0"/>
              <a:t>特效 </a:t>
            </a:r>
            <a:r>
              <a:rPr lang="en-US" altLang="zh-CN" sz="2400" dirty="0"/>
              <a:t>transition </a:t>
            </a:r>
            <a:r>
              <a:rPr lang="zh-CN" altLang="en-US" sz="2400" dirty="0"/>
              <a:t>属 性来使用的话 </a:t>
            </a:r>
            <a:r>
              <a:rPr lang="en-US" altLang="zh-CN" sz="2400" dirty="0"/>
              <a:t>, </a:t>
            </a:r>
            <a:r>
              <a:rPr lang="zh-CN" altLang="en-US" sz="2400" dirty="0"/>
              <a:t>值的先后顺序不一样 </a:t>
            </a:r>
            <a:r>
              <a:rPr lang="en-US" altLang="zh-CN" sz="2400" dirty="0"/>
              <a:t>, </a:t>
            </a:r>
            <a:r>
              <a:rPr lang="zh-CN" altLang="en-US" sz="2400" dirty="0"/>
              <a:t>很多时候效果也是不一样的 </a:t>
            </a:r>
            <a:r>
              <a:rPr lang="en-US" altLang="zh-CN" sz="2400" dirty="0"/>
              <a:t>, </a:t>
            </a:r>
            <a:r>
              <a:rPr lang="zh-CN" altLang="en-US" sz="2400" dirty="0"/>
              <a:t>需要根据需要去调整 值设置的顺序。</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545645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2.4.6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变 性 转 化</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712968" cy="5328592"/>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en-US" altLang="zh-CN" sz="2400" dirty="0" smtClean="0"/>
              <a:t>6</a:t>
            </a:r>
            <a:r>
              <a:rPr lang="en-US" altLang="zh-CN" sz="2400" dirty="0"/>
              <a:t>. </a:t>
            </a:r>
            <a:r>
              <a:rPr lang="en-US" altLang="zh-CN" sz="2400" dirty="0" smtClean="0"/>
              <a:t>transform-origin*</a:t>
            </a:r>
            <a:endParaRPr lang="en-US" altLang="zh-CN" sz="2400" dirty="0"/>
          </a:p>
          <a:p>
            <a:pPr marL="109728" indent="457200" eaLnBrk="0">
              <a:lnSpc>
                <a:spcPct val="110000"/>
              </a:lnSpc>
              <a:spcBef>
                <a:spcPts val="1000"/>
              </a:spcBef>
              <a:spcAft>
                <a:spcPts val="1000"/>
              </a:spcAft>
              <a:buClr>
                <a:schemeClr val="bg2">
                  <a:lumMod val="50000"/>
                </a:schemeClr>
              </a:buClr>
              <a:buNone/>
            </a:pPr>
            <a:r>
              <a:rPr lang="zh-CN" altLang="en-US" sz="2000" dirty="0"/>
              <a:t>该属性用于设置旋转元素的原点  </a:t>
            </a:r>
            <a:r>
              <a:rPr lang="en-US" altLang="zh-CN" sz="2000" dirty="0"/>
              <a:t>(</a:t>
            </a:r>
            <a:r>
              <a:rPr lang="zh-CN" altLang="en-US" sz="2000" dirty="0"/>
              <a:t>基点</a:t>
            </a:r>
            <a:r>
              <a:rPr lang="en-US" altLang="zh-CN" sz="2000" dirty="0"/>
              <a:t>) </a:t>
            </a:r>
            <a:r>
              <a:rPr lang="zh-CN" altLang="en-US" sz="2000" dirty="0"/>
              <a:t>位置 </a:t>
            </a:r>
            <a:r>
              <a:rPr lang="en-US" altLang="zh-CN" sz="2000" dirty="0"/>
              <a:t>, </a:t>
            </a:r>
            <a:r>
              <a:rPr lang="zh-CN" altLang="en-US" sz="2000" dirty="0"/>
              <a:t>默认为元素的中点 。可以为 </a:t>
            </a:r>
            <a:r>
              <a:rPr lang="en-US" altLang="zh-CN" sz="2000" dirty="0"/>
              <a:t>3 </a:t>
            </a:r>
            <a:r>
              <a:rPr lang="zh-CN" altLang="en-US" sz="2000" dirty="0"/>
              <a:t>种类型 的值 </a:t>
            </a:r>
            <a:r>
              <a:rPr lang="en-US" altLang="zh-CN" sz="2000" dirty="0"/>
              <a:t>:“ </a:t>
            </a:r>
            <a:r>
              <a:rPr lang="zh-CN" altLang="en-US" sz="2000" dirty="0"/>
              <a:t>方位英文单词  </a:t>
            </a:r>
            <a:r>
              <a:rPr lang="en-US" altLang="zh-CN" sz="2000" dirty="0"/>
              <a:t>,“Web </a:t>
            </a:r>
            <a:r>
              <a:rPr lang="zh-CN" altLang="en-US" sz="2000" dirty="0"/>
              <a:t>常用长度单位  </a:t>
            </a:r>
            <a:r>
              <a:rPr lang="en-US" altLang="zh-CN" sz="2000" dirty="0"/>
              <a:t>,“ </a:t>
            </a:r>
            <a:r>
              <a:rPr lang="zh-CN" altLang="en-US" sz="2000" dirty="0"/>
              <a:t>百分数  。</a:t>
            </a:r>
          </a:p>
          <a:p>
            <a:pPr marL="109728" indent="457200" eaLnBrk="0">
              <a:lnSpc>
                <a:spcPct val="110000"/>
              </a:lnSpc>
              <a:spcBef>
                <a:spcPts val="1000"/>
              </a:spcBef>
              <a:spcAft>
                <a:spcPts val="1000"/>
              </a:spcAft>
              <a:buClr>
                <a:schemeClr val="bg2">
                  <a:lumMod val="50000"/>
                </a:schemeClr>
              </a:buClr>
              <a:buNone/>
            </a:pPr>
            <a:r>
              <a:rPr lang="zh-CN" altLang="en-US" sz="2000" dirty="0"/>
              <a:t>方位英文单词有“ </a:t>
            </a:r>
            <a:r>
              <a:rPr lang="en-US" altLang="zh-CN" sz="2000" dirty="0"/>
              <a:t>top”“ right”“ bottom”“ left” </a:t>
            </a:r>
            <a:r>
              <a:rPr lang="zh-CN" altLang="en-US" sz="2000" dirty="0"/>
              <a:t>和“ </a:t>
            </a:r>
            <a:r>
              <a:rPr lang="en-US" altLang="zh-CN" sz="2000" dirty="0"/>
              <a:t>center ”5 </a:t>
            </a:r>
            <a:r>
              <a:rPr lang="zh-CN" altLang="en-US" sz="2000" dirty="0"/>
              <a:t>个值可以使用 </a:t>
            </a:r>
            <a:r>
              <a:rPr lang="en-US" altLang="zh-CN" sz="2000" dirty="0"/>
              <a:t>, </a:t>
            </a:r>
            <a:r>
              <a:rPr lang="zh-CN" altLang="en-US" sz="2000" dirty="0"/>
              <a:t>如 “ </a:t>
            </a:r>
            <a:r>
              <a:rPr lang="en-US" altLang="zh-CN" sz="2000" dirty="0"/>
              <a:t>top left” </a:t>
            </a:r>
            <a:r>
              <a:rPr lang="zh-CN" altLang="en-US" sz="2000" dirty="0"/>
              <a:t>表示左上角 </a:t>
            </a:r>
            <a:r>
              <a:rPr lang="en-US" altLang="zh-CN" sz="2000" dirty="0"/>
              <a:t>,“ right bottom” </a:t>
            </a:r>
            <a:r>
              <a:rPr lang="zh-CN" altLang="en-US" sz="2000" dirty="0"/>
              <a:t>表示右下角 </a:t>
            </a:r>
            <a:r>
              <a:rPr lang="en-US" altLang="zh-CN" sz="2000" dirty="0"/>
              <a:t>,“ center </a:t>
            </a:r>
            <a:r>
              <a:rPr lang="en-US" altLang="zh-CN" sz="2000" dirty="0" err="1"/>
              <a:t>center</a:t>
            </a:r>
            <a:r>
              <a:rPr lang="en-US" altLang="zh-CN" sz="2000" dirty="0"/>
              <a:t>” </a:t>
            </a:r>
            <a:r>
              <a:rPr lang="zh-CN" altLang="en-US" sz="2000" dirty="0"/>
              <a:t>表示默认的中点。</a:t>
            </a:r>
          </a:p>
          <a:p>
            <a:pPr marL="109728" indent="457200" eaLnBrk="0">
              <a:lnSpc>
                <a:spcPct val="110000"/>
              </a:lnSpc>
              <a:spcBef>
                <a:spcPts val="1000"/>
              </a:spcBef>
              <a:spcAft>
                <a:spcPts val="1000"/>
              </a:spcAft>
              <a:buClr>
                <a:schemeClr val="bg2">
                  <a:lumMod val="50000"/>
                </a:schemeClr>
              </a:buClr>
              <a:buNone/>
            </a:pPr>
            <a:r>
              <a:rPr lang="en-US" altLang="zh-CN" sz="2000" dirty="0"/>
              <a:t>Web </a:t>
            </a:r>
            <a:r>
              <a:rPr lang="zh-CN" altLang="en-US" sz="2000" dirty="0"/>
              <a:t>常用长度单位 </a:t>
            </a:r>
            <a:r>
              <a:rPr lang="en-US" altLang="zh-CN" sz="2000" dirty="0"/>
              <a:t>, </a:t>
            </a:r>
            <a:r>
              <a:rPr lang="zh-CN" altLang="en-US" sz="2000" dirty="0"/>
              <a:t>如最常用的像素  “ </a:t>
            </a:r>
            <a:r>
              <a:rPr lang="en-US" altLang="zh-CN" sz="2000" dirty="0" err="1"/>
              <a:t>px</a:t>
            </a:r>
            <a:r>
              <a:rPr lang="en-US" altLang="zh-CN" sz="2000" dirty="0"/>
              <a:t>”, </a:t>
            </a:r>
            <a:r>
              <a:rPr lang="zh-CN" altLang="en-US" sz="2000" dirty="0"/>
              <a:t>字符  “ </a:t>
            </a:r>
            <a:r>
              <a:rPr lang="en-US" altLang="zh-CN" sz="2000" dirty="0" err="1"/>
              <a:t>em</a:t>
            </a:r>
            <a:r>
              <a:rPr lang="en-US" altLang="zh-CN" sz="2000" dirty="0"/>
              <a:t>”, </a:t>
            </a:r>
            <a:r>
              <a:rPr lang="zh-CN" altLang="en-US" sz="2000" dirty="0"/>
              <a:t>点  “ </a:t>
            </a:r>
            <a:r>
              <a:rPr lang="en-US" altLang="zh-CN" sz="2000" dirty="0" err="1"/>
              <a:t>pt</a:t>
            </a:r>
            <a:r>
              <a:rPr lang="en-US" altLang="zh-CN" sz="2000" dirty="0"/>
              <a:t>” </a:t>
            </a:r>
            <a:r>
              <a:rPr lang="zh-CN" altLang="en-US" sz="2000" dirty="0"/>
              <a:t>等 </a:t>
            </a:r>
            <a:r>
              <a:rPr lang="en-US" altLang="zh-CN" sz="2000" dirty="0"/>
              <a:t>, </a:t>
            </a:r>
            <a:r>
              <a:rPr lang="zh-CN" altLang="en-US" sz="2000" dirty="0"/>
              <a:t>如  “ </a:t>
            </a:r>
            <a:r>
              <a:rPr lang="en-US" altLang="zh-CN" sz="2000" dirty="0"/>
              <a:t>16px 20px” </a:t>
            </a:r>
            <a:r>
              <a:rPr lang="zh-CN" altLang="en-US" sz="2000" dirty="0"/>
              <a:t>表示旋转的轴在“</a:t>
            </a:r>
            <a:r>
              <a:rPr lang="en-US" altLang="zh-CN" sz="2000" dirty="0"/>
              <a:t>X </a:t>
            </a:r>
            <a:r>
              <a:rPr lang="zh-CN" altLang="en-US" sz="2000" dirty="0"/>
              <a:t>轴” 的 </a:t>
            </a:r>
            <a:r>
              <a:rPr lang="en-US" altLang="zh-CN" sz="2000" dirty="0"/>
              <a:t>16 </a:t>
            </a:r>
            <a:r>
              <a:rPr lang="zh-CN" altLang="en-US" sz="2000" dirty="0"/>
              <a:t>像素 </a:t>
            </a:r>
            <a:r>
              <a:rPr lang="en-US" altLang="zh-CN" sz="2000" dirty="0"/>
              <a:t>, “ Y </a:t>
            </a:r>
            <a:r>
              <a:rPr lang="zh-CN" altLang="en-US" sz="2000" dirty="0"/>
              <a:t>轴  </a:t>
            </a:r>
            <a:r>
              <a:rPr lang="en-US" altLang="zh-CN" sz="2000" dirty="0"/>
              <a:t>(</a:t>
            </a:r>
            <a:r>
              <a:rPr lang="zh-CN" altLang="en-US" sz="2000" dirty="0"/>
              <a:t>向下为正 </a:t>
            </a:r>
            <a:r>
              <a:rPr lang="en-US" altLang="zh-CN" sz="2000" dirty="0"/>
              <a:t>, </a:t>
            </a:r>
            <a:r>
              <a:rPr lang="zh-CN" altLang="en-US" sz="2000" dirty="0"/>
              <a:t>向上为负</a:t>
            </a:r>
            <a:r>
              <a:rPr lang="en-US" altLang="zh-CN" sz="2000" dirty="0"/>
              <a:t>) ” </a:t>
            </a:r>
            <a:r>
              <a:rPr lang="zh-CN" altLang="en-US" sz="2000" dirty="0"/>
              <a:t>的 </a:t>
            </a:r>
            <a:r>
              <a:rPr lang="en-US" altLang="zh-CN" sz="2000" dirty="0"/>
              <a:t>20 </a:t>
            </a:r>
            <a:r>
              <a:rPr lang="zh-CN" altLang="en-US" sz="2000" dirty="0"/>
              <a:t>像素 的位置。</a:t>
            </a:r>
          </a:p>
          <a:p>
            <a:pPr marL="109728" indent="457200" eaLnBrk="0">
              <a:lnSpc>
                <a:spcPct val="110000"/>
              </a:lnSpc>
              <a:spcBef>
                <a:spcPts val="1000"/>
              </a:spcBef>
              <a:spcAft>
                <a:spcPts val="1000"/>
              </a:spcAft>
              <a:buClr>
                <a:schemeClr val="bg2">
                  <a:lumMod val="50000"/>
                </a:schemeClr>
              </a:buClr>
              <a:buNone/>
            </a:pPr>
            <a:r>
              <a:rPr lang="zh-CN" altLang="en-US" sz="2000" dirty="0"/>
              <a:t>百分数 </a:t>
            </a:r>
            <a:r>
              <a:rPr lang="en-US" altLang="zh-CN" sz="2000" dirty="0"/>
              <a:t>: </a:t>
            </a:r>
            <a:r>
              <a:rPr lang="zh-CN" altLang="en-US" sz="2000" dirty="0"/>
              <a:t>第一个百分数表示相对于元素宽度的百分比位置 </a:t>
            </a:r>
            <a:r>
              <a:rPr lang="en-US" altLang="zh-CN" sz="2000" dirty="0"/>
              <a:t>, </a:t>
            </a:r>
            <a:r>
              <a:rPr lang="zh-CN" altLang="en-US" sz="2000" dirty="0"/>
              <a:t>第二个百分数表示相对于 元素高度的百分比位置 </a:t>
            </a:r>
            <a:r>
              <a:rPr lang="en-US" altLang="zh-CN" sz="2000" dirty="0"/>
              <a:t>, </a:t>
            </a:r>
            <a:r>
              <a:rPr lang="zh-CN" altLang="en-US" sz="2000" dirty="0"/>
              <a:t>如“</a:t>
            </a:r>
            <a:r>
              <a:rPr lang="en-US" altLang="zh-CN" sz="2000" dirty="0"/>
              <a:t>0% 0% ”</a:t>
            </a:r>
            <a:r>
              <a:rPr lang="zh-CN" altLang="en-US" sz="2000" dirty="0"/>
              <a:t>相当于左上角 </a:t>
            </a:r>
            <a:r>
              <a:rPr lang="en-US" altLang="zh-CN" sz="2000" dirty="0"/>
              <a:t>, “ 50% 50% ”</a:t>
            </a:r>
            <a:r>
              <a:rPr lang="zh-CN" altLang="en-US" sz="2000" dirty="0"/>
              <a:t>相当于默认的中点 </a:t>
            </a:r>
            <a:r>
              <a:rPr lang="en-US" altLang="zh-CN" sz="2000" dirty="0"/>
              <a:t>, “ 100% 100%  </a:t>
            </a:r>
            <a:r>
              <a:rPr lang="zh-CN" altLang="en-US" sz="2000" dirty="0"/>
              <a:t>相当于元素的右下角。</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568096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928484" cy="5328592"/>
          </a:xfrm>
        </p:spPr>
        <p:txBody>
          <a:bodyPr>
            <a:noAutofit/>
          </a:bodyPr>
          <a:lstStyle/>
          <a:p>
            <a:pPr marL="109728" indent="457200" eaLnBrk="0">
              <a:lnSpc>
                <a:spcPct val="110000"/>
              </a:lnSpc>
              <a:spcBef>
                <a:spcPts val="1000"/>
              </a:spcBef>
              <a:spcAft>
                <a:spcPts val="1000"/>
              </a:spcAft>
              <a:buClr>
                <a:schemeClr val="bg2">
                  <a:lumMod val="50000"/>
                </a:schemeClr>
              </a:buClr>
              <a:buNone/>
            </a:pPr>
            <a:r>
              <a:rPr lang="zh-CN" altLang="zh-CN" sz="2000" dirty="0"/>
              <a:t>在 </a:t>
            </a:r>
            <a:r>
              <a:rPr lang="en-US" altLang="zh-CN" sz="2000" dirty="0"/>
              <a:t>CSS </a:t>
            </a:r>
            <a:r>
              <a:rPr lang="zh-CN" altLang="zh-CN" sz="2000" dirty="0"/>
              <a:t>中执行动画的属性是 </a:t>
            </a:r>
            <a:r>
              <a:rPr lang="en-US" altLang="zh-CN" sz="2000" dirty="0"/>
              <a:t>CSS3 </a:t>
            </a:r>
            <a:r>
              <a:rPr lang="zh-CN" altLang="zh-CN" sz="2000" dirty="0"/>
              <a:t>属性中的 </a:t>
            </a:r>
            <a:r>
              <a:rPr lang="en-US" altLang="zh-CN" sz="2000" dirty="0"/>
              <a:t>animation , </a:t>
            </a:r>
            <a:r>
              <a:rPr lang="zh-CN" altLang="zh-CN" sz="2000" dirty="0"/>
              <a:t>该属性可以让元素随着时间的 推移</a:t>
            </a:r>
            <a:r>
              <a:rPr lang="en-US" altLang="zh-CN" sz="2000" dirty="0"/>
              <a:t>, </a:t>
            </a:r>
            <a:r>
              <a:rPr lang="zh-CN" altLang="zh-CN" sz="2000" dirty="0"/>
              <a:t>产生</a:t>
            </a:r>
            <a:r>
              <a:rPr lang="en-US" altLang="zh-CN" sz="2000" dirty="0"/>
              <a:t>“</a:t>
            </a:r>
            <a:r>
              <a:rPr lang="zh-CN" altLang="zh-CN" sz="2000" dirty="0"/>
              <a:t>位置</a:t>
            </a:r>
            <a:r>
              <a:rPr lang="en-US" altLang="zh-CN" sz="2000" dirty="0"/>
              <a:t>”“</a:t>
            </a:r>
            <a:r>
              <a:rPr lang="zh-CN" altLang="zh-CN" sz="2000" dirty="0"/>
              <a:t>形状</a:t>
            </a:r>
            <a:r>
              <a:rPr lang="en-US" altLang="zh-CN" sz="2000" dirty="0"/>
              <a:t>”“</a:t>
            </a:r>
            <a:r>
              <a:rPr lang="zh-CN" altLang="zh-CN" sz="2000" dirty="0"/>
              <a:t>颜色</a:t>
            </a:r>
            <a:r>
              <a:rPr lang="en-US" altLang="zh-CN" sz="2000" dirty="0"/>
              <a:t>”“</a:t>
            </a:r>
            <a:r>
              <a:rPr lang="zh-CN" altLang="zh-CN" sz="2000" dirty="0"/>
              <a:t>大小</a:t>
            </a:r>
            <a:r>
              <a:rPr lang="en-US" altLang="zh-CN" sz="2000" dirty="0"/>
              <a:t>”“</a:t>
            </a:r>
            <a:r>
              <a:rPr lang="zh-CN" altLang="zh-CN" sz="2000" dirty="0"/>
              <a:t>透明度</a:t>
            </a:r>
            <a:r>
              <a:rPr lang="en-US" altLang="zh-CN" sz="2000" dirty="0"/>
              <a:t>”  </a:t>
            </a:r>
            <a:r>
              <a:rPr lang="zh-CN" altLang="zh-CN" sz="2000" dirty="0"/>
              <a:t>等属性变化</a:t>
            </a:r>
            <a:r>
              <a:rPr lang="zh-CN" altLang="zh-CN" sz="2000" dirty="0" smtClean="0"/>
              <a:t>。</a:t>
            </a:r>
            <a:endParaRPr lang="en-US" altLang="zh-CN" sz="2000" dirty="0" smtClean="0"/>
          </a:p>
          <a:p>
            <a:pPr marL="109728" indent="457200" eaLnBrk="0">
              <a:spcBef>
                <a:spcPts val="1000"/>
              </a:spcBef>
              <a:spcAft>
                <a:spcPts val="1000"/>
              </a:spcAft>
              <a:buClr>
                <a:schemeClr val="bg2">
                  <a:lumMod val="50000"/>
                </a:schemeClr>
              </a:buClr>
              <a:buNone/>
            </a:pPr>
            <a:r>
              <a:rPr lang="zh-CN" altLang="en-US" sz="2400" dirty="0"/>
              <a:t>动画分支属性</a:t>
            </a:r>
          </a:p>
          <a:p>
            <a:pPr marL="109728" indent="457200" eaLnBrk="0">
              <a:lnSpc>
                <a:spcPct val="110000"/>
              </a:lnSpc>
              <a:spcBef>
                <a:spcPts val="1000"/>
              </a:spcBef>
              <a:spcAft>
                <a:spcPts val="1000"/>
              </a:spcAft>
              <a:buClr>
                <a:schemeClr val="bg2">
                  <a:lumMod val="50000"/>
                </a:schemeClr>
              </a:buClr>
              <a:buNone/>
            </a:pPr>
            <a:r>
              <a:rPr lang="en-US" altLang="zh-CN" sz="2400" dirty="0"/>
              <a:t>1. animation-name</a:t>
            </a:r>
          </a:p>
          <a:p>
            <a:pPr marL="109728" indent="457200" eaLnBrk="0">
              <a:lnSpc>
                <a:spcPct val="110000"/>
              </a:lnSpc>
              <a:spcBef>
                <a:spcPts val="1000"/>
              </a:spcBef>
              <a:spcAft>
                <a:spcPts val="1000"/>
              </a:spcAft>
              <a:buClr>
                <a:schemeClr val="bg2">
                  <a:lumMod val="50000"/>
                </a:schemeClr>
              </a:buClr>
              <a:buNone/>
            </a:pPr>
            <a:r>
              <a:rPr lang="zh-CN" altLang="en-US" sz="2000" dirty="0"/>
              <a:t>该属性用于定义动画的名称</a:t>
            </a:r>
            <a:r>
              <a:rPr lang="en-US" altLang="zh-CN" sz="2000" dirty="0"/>
              <a:t>,  </a:t>
            </a:r>
            <a:r>
              <a:rPr lang="zh-CN" altLang="en-US" sz="2000" dirty="0"/>
              <a:t>以供需要使用该动画的 </a:t>
            </a:r>
            <a:r>
              <a:rPr lang="en-US" altLang="zh-CN" sz="2000" dirty="0"/>
              <a:t>animation </a:t>
            </a:r>
            <a:r>
              <a:rPr lang="zh-CN" altLang="en-US" sz="2000" dirty="0"/>
              <a:t>属性调用</a:t>
            </a:r>
            <a:r>
              <a:rPr lang="en-US" altLang="zh-CN" sz="2000" dirty="0"/>
              <a:t>, </a:t>
            </a:r>
            <a:r>
              <a:rPr lang="zh-CN" altLang="en-US" sz="2000" dirty="0"/>
              <a:t>该名称完 全是由用户自定义的</a:t>
            </a:r>
            <a:r>
              <a:rPr lang="en-US" altLang="zh-CN" sz="2000" dirty="0"/>
              <a:t>, </a:t>
            </a:r>
            <a:r>
              <a:rPr lang="zh-CN" altLang="en-US" sz="2000" dirty="0"/>
              <a:t>但也应该要“语义化”  一些 </a:t>
            </a:r>
            <a:r>
              <a:rPr lang="en-US" altLang="zh-CN" sz="2000" dirty="0"/>
              <a:t>, </a:t>
            </a:r>
            <a:r>
              <a:rPr lang="zh-CN" altLang="en-US" sz="2000" dirty="0"/>
              <a:t>方便调用者能更直观地了解此处定义 动画的实际作用。</a:t>
            </a:r>
          </a:p>
          <a:p>
            <a:pPr marL="109728" indent="457200" eaLnBrk="0">
              <a:lnSpc>
                <a:spcPct val="110000"/>
              </a:lnSpc>
              <a:spcBef>
                <a:spcPts val="1000"/>
              </a:spcBef>
              <a:spcAft>
                <a:spcPts val="1000"/>
              </a:spcAft>
              <a:buClr>
                <a:schemeClr val="bg2">
                  <a:lumMod val="50000"/>
                </a:schemeClr>
              </a:buClr>
              <a:buNone/>
            </a:pPr>
            <a:r>
              <a:rPr lang="en-US" altLang="zh-CN" sz="2400" dirty="0"/>
              <a:t>2. animation-duration</a:t>
            </a:r>
          </a:p>
          <a:p>
            <a:pPr marL="109728" indent="457200" eaLnBrk="0">
              <a:lnSpc>
                <a:spcPct val="110000"/>
              </a:lnSpc>
              <a:spcBef>
                <a:spcPts val="1000"/>
              </a:spcBef>
              <a:spcAft>
                <a:spcPts val="1000"/>
              </a:spcAft>
              <a:buClr>
                <a:schemeClr val="bg2">
                  <a:lumMod val="50000"/>
                </a:schemeClr>
              </a:buClr>
              <a:buNone/>
            </a:pPr>
            <a:r>
              <a:rPr lang="zh-CN" altLang="en-US" sz="2000" dirty="0"/>
              <a:t>该属性用于定义动画执行的时间</a:t>
            </a:r>
            <a:r>
              <a:rPr lang="en-US" altLang="zh-CN" sz="2000" dirty="0"/>
              <a:t>,  </a:t>
            </a:r>
            <a:r>
              <a:rPr lang="zh-CN" altLang="en-US" sz="2000" dirty="0"/>
              <a:t>即一段动画从开始到动画结束所经历的时间</a:t>
            </a:r>
            <a:r>
              <a:rPr lang="en-US" altLang="zh-CN" sz="2000" dirty="0"/>
              <a:t>, </a:t>
            </a:r>
            <a:r>
              <a:rPr lang="zh-CN" altLang="en-US" sz="2000" dirty="0"/>
              <a:t>单位 为秒“ </a:t>
            </a:r>
            <a:r>
              <a:rPr lang="en-US" altLang="zh-CN" sz="2000" dirty="0"/>
              <a:t>s”  </a:t>
            </a:r>
            <a:r>
              <a:rPr lang="zh-CN" altLang="en-US" sz="2000" dirty="0"/>
              <a:t>或毫秒“ </a:t>
            </a:r>
            <a:r>
              <a:rPr lang="en-US" altLang="zh-CN" sz="2000" dirty="0" err="1"/>
              <a:t>ms</a:t>
            </a:r>
            <a:r>
              <a:rPr lang="en-US" altLang="zh-CN" sz="2000" dirty="0"/>
              <a:t>”,  </a:t>
            </a:r>
            <a:r>
              <a:rPr lang="zh-CN" altLang="en-US" sz="2000" dirty="0"/>
              <a:t>默认值为“ </a:t>
            </a:r>
            <a:r>
              <a:rPr lang="en-US" altLang="zh-CN" sz="2000" dirty="0"/>
              <a:t>0”,  </a:t>
            </a:r>
            <a:r>
              <a:rPr lang="zh-CN" altLang="en-US" sz="2000" dirty="0"/>
              <a:t>即不执行任何动画</a:t>
            </a:r>
            <a:r>
              <a:rPr lang="en-US" altLang="zh-CN" sz="2000" dirty="0"/>
              <a:t>, </a:t>
            </a:r>
            <a:r>
              <a:rPr lang="zh-CN" altLang="en-US" sz="2000" dirty="0"/>
              <a:t>所以在定义设置一个动画 的时候始终都要设置该属性</a:t>
            </a:r>
            <a:r>
              <a:rPr lang="en-US" altLang="zh-CN" sz="2000" dirty="0"/>
              <a:t>, </a:t>
            </a:r>
            <a:r>
              <a:rPr lang="zh-CN" altLang="en-US" sz="2000" dirty="0"/>
              <a:t>并给定一个大于“</a:t>
            </a:r>
            <a:r>
              <a:rPr lang="en-US" altLang="zh-CN" sz="2000" dirty="0"/>
              <a:t>0”  </a:t>
            </a:r>
            <a:r>
              <a:rPr lang="zh-CN" altLang="en-US" sz="2000" dirty="0"/>
              <a:t>的时间。</a:t>
            </a:r>
          </a:p>
          <a:p>
            <a:pPr marL="109728" indent="457200" eaLnBrk="0">
              <a:lnSpc>
                <a:spcPct val="110000"/>
              </a:lnSpc>
              <a:spcBef>
                <a:spcPts val="1000"/>
              </a:spcBef>
              <a:spcAft>
                <a:spcPts val="1000"/>
              </a:spcAft>
              <a:buClr>
                <a:schemeClr val="bg2">
                  <a:lumMod val="50000"/>
                </a:schemeClr>
              </a:buClr>
              <a:buNone/>
            </a:pP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823310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928484" cy="5328592"/>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3. animation-timing-function</a:t>
            </a:r>
          </a:p>
          <a:p>
            <a:pPr marL="109728" indent="457200" eaLnBrk="0">
              <a:spcBef>
                <a:spcPts val="0"/>
              </a:spcBef>
              <a:buClr>
                <a:schemeClr val="bg2">
                  <a:lumMod val="50000"/>
                </a:schemeClr>
              </a:buClr>
              <a:buNone/>
            </a:pPr>
            <a:r>
              <a:rPr lang="zh-CN" altLang="en-US" sz="2400" dirty="0"/>
              <a:t>该属性定义元素随着时间的推进执行动画的速率变化  </a:t>
            </a:r>
            <a:r>
              <a:rPr lang="en-US" altLang="zh-CN" sz="2400" dirty="0"/>
              <a:t>(</a:t>
            </a:r>
            <a:r>
              <a:rPr lang="zh-CN" altLang="en-US" sz="2400" dirty="0"/>
              <a:t>线性规律</a:t>
            </a:r>
            <a:r>
              <a:rPr lang="en-US" altLang="zh-CN" sz="2400" dirty="0"/>
              <a:t>) </a:t>
            </a:r>
            <a:r>
              <a:rPr lang="zh-CN" altLang="en-US" sz="2400" dirty="0"/>
              <a:t>。主要有以下值 </a:t>
            </a:r>
            <a:r>
              <a:rPr lang="en-US" altLang="zh-CN" sz="2400" dirty="0"/>
              <a:t>: ease : </a:t>
            </a:r>
            <a:r>
              <a:rPr lang="zh-CN" altLang="en-US" sz="2400" dirty="0"/>
              <a:t>默认值</a:t>
            </a:r>
            <a:r>
              <a:rPr lang="en-US" altLang="zh-CN" sz="2400" dirty="0"/>
              <a:t>, </a:t>
            </a:r>
            <a:r>
              <a:rPr lang="zh-CN" altLang="en-US" sz="2400" dirty="0"/>
              <a:t>逐渐变慢</a:t>
            </a:r>
            <a:r>
              <a:rPr lang="en-US" altLang="zh-CN" sz="2400" dirty="0"/>
              <a:t>;</a:t>
            </a:r>
          </a:p>
          <a:p>
            <a:pPr marL="109728" indent="457200" eaLnBrk="0">
              <a:spcBef>
                <a:spcPts val="0"/>
              </a:spcBef>
              <a:buClr>
                <a:schemeClr val="bg2">
                  <a:lumMod val="50000"/>
                </a:schemeClr>
              </a:buClr>
              <a:buNone/>
            </a:pPr>
            <a:r>
              <a:rPr lang="en-US" altLang="zh-CN" sz="2400" dirty="0"/>
              <a:t>linear : </a:t>
            </a:r>
            <a:r>
              <a:rPr lang="zh-CN" altLang="en-US" sz="2400" dirty="0"/>
              <a:t>匀速</a:t>
            </a:r>
          </a:p>
          <a:p>
            <a:pPr marL="109728" indent="457200" eaLnBrk="0">
              <a:spcBef>
                <a:spcPts val="0"/>
              </a:spcBef>
              <a:buClr>
                <a:schemeClr val="bg2">
                  <a:lumMod val="50000"/>
                </a:schemeClr>
              </a:buClr>
              <a:buNone/>
            </a:pPr>
            <a:r>
              <a:rPr lang="en-US" altLang="zh-CN" sz="2400" dirty="0"/>
              <a:t>ease-in : </a:t>
            </a:r>
            <a:r>
              <a:rPr lang="zh-CN" altLang="en-US" sz="2400" dirty="0"/>
              <a:t>加速</a:t>
            </a:r>
          </a:p>
          <a:p>
            <a:pPr marL="109728" indent="457200" eaLnBrk="0">
              <a:spcBef>
                <a:spcPts val="0"/>
              </a:spcBef>
              <a:buClr>
                <a:schemeClr val="bg2">
                  <a:lumMod val="50000"/>
                </a:schemeClr>
              </a:buClr>
              <a:buNone/>
            </a:pPr>
            <a:r>
              <a:rPr lang="en-US" altLang="zh-CN" sz="2400" dirty="0"/>
              <a:t>ease-out : </a:t>
            </a:r>
            <a:r>
              <a:rPr lang="zh-CN" altLang="en-US" sz="2400" dirty="0"/>
              <a:t>减速</a:t>
            </a:r>
          </a:p>
          <a:p>
            <a:pPr marL="109728" indent="457200" eaLnBrk="0">
              <a:spcBef>
                <a:spcPts val="0"/>
              </a:spcBef>
              <a:buClr>
                <a:schemeClr val="bg2">
                  <a:lumMod val="50000"/>
                </a:schemeClr>
              </a:buClr>
              <a:buNone/>
            </a:pPr>
            <a:r>
              <a:rPr lang="en-US" altLang="zh-CN" sz="2400" dirty="0"/>
              <a:t>ease-in-out : </a:t>
            </a:r>
            <a:r>
              <a:rPr lang="zh-CN" altLang="en-US" sz="2400" dirty="0"/>
              <a:t>先加速</a:t>
            </a:r>
            <a:r>
              <a:rPr lang="en-US" altLang="zh-CN" sz="2400" dirty="0"/>
              <a:t>, </a:t>
            </a:r>
            <a:r>
              <a:rPr lang="zh-CN" altLang="en-US" sz="2400" dirty="0"/>
              <a:t>再减速</a:t>
            </a:r>
          </a:p>
          <a:p>
            <a:pPr marL="109728" indent="457200" eaLnBrk="0">
              <a:spcBef>
                <a:spcPts val="0"/>
              </a:spcBef>
              <a:buClr>
                <a:schemeClr val="bg2">
                  <a:lumMod val="50000"/>
                </a:schemeClr>
              </a:buClr>
              <a:buNone/>
            </a:pPr>
            <a:r>
              <a:rPr lang="en-US" altLang="zh-CN" sz="2400" dirty="0"/>
              <a:t>cubic-</a:t>
            </a:r>
            <a:r>
              <a:rPr lang="en-US" altLang="zh-CN" sz="2400" dirty="0" err="1"/>
              <a:t>bezier</a:t>
            </a:r>
            <a:r>
              <a:rPr lang="en-US" altLang="zh-CN" sz="2400" dirty="0"/>
              <a:t>  (  [</a:t>
            </a:r>
            <a:r>
              <a:rPr lang="zh-CN" altLang="en-US" sz="2400" dirty="0"/>
              <a:t>参数</a:t>
            </a:r>
            <a:r>
              <a:rPr lang="en-US" altLang="zh-CN" sz="2400" dirty="0"/>
              <a:t>]  ) : </a:t>
            </a:r>
            <a:r>
              <a:rPr lang="zh-CN" altLang="en-US" sz="2400" dirty="0"/>
              <a:t>可以定义一个时间曲线</a:t>
            </a:r>
            <a:r>
              <a:rPr lang="en-US" altLang="zh-CN" sz="2400" dirty="0"/>
              <a:t>, </a:t>
            </a:r>
            <a:r>
              <a:rPr lang="zh-CN" altLang="en-US" sz="2400" dirty="0"/>
              <a:t>可以为其配置四个参数</a:t>
            </a:r>
            <a:r>
              <a:rPr lang="en-US" altLang="zh-CN" sz="2400" dirty="0"/>
              <a:t>, </a:t>
            </a:r>
            <a:r>
              <a:rPr lang="zh-CN" altLang="en-US" sz="2400" dirty="0"/>
              <a:t>前两个 参数为“ </a:t>
            </a:r>
            <a:r>
              <a:rPr lang="en-US" altLang="zh-CN" sz="2400" dirty="0"/>
              <a:t>x1”  </a:t>
            </a:r>
            <a:r>
              <a:rPr lang="zh-CN" altLang="en-US" sz="2400" dirty="0"/>
              <a:t>和“ </a:t>
            </a:r>
            <a:r>
              <a:rPr lang="en-US" altLang="zh-CN" sz="2400" dirty="0"/>
              <a:t>x2”, </a:t>
            </a:r>
            <a:r>
              <a:rPr lang="zh-CN" altLang="en-US" sz="2400" dirty="0"/>
              <a:t>定义“开始控制点”</a:t>
            </a:r>
            <a:r>
              <a:rPr lang="en-US" altLang="zh-CN" sz="2400" dirty="0"/>
              <a:t>, </a:t>
            </a:r>
            <a:r>
              <a:rPr lang="zh-CN" altLang="en-US" sz="2400" dirty="0"/>
              <a:t>后两个参数为“ </a:t>
            </a:r>
            <a:r>
              <a:rPr lang="en-US" altLang="zh-CN" sz="2400" dirty="0"/>
              <a:t>y1”  </a:t>
            </a:r>
            <a:r>
              <a:rPr lang="zh-CN" altLang="en-US" sz="2400" dirty="0"/>
              <a:t>和“ </a:t>
            </a:r>
            <a:r>
              <a:rPr lang="en-US" altLang="zh-CN" sz="2400" dirty="0"/>
              <a:t>y2”, </a:t>
            </a:r>
            <a:r>
              <a:rPr lang="zh-CN" altLang="en-US" sz="2400" dirty="0"/>
              <a:t>定义“ 结 束控制点”。</a:t>
            </a:r>
          </a:p>
          <a:p>
            <a:pPr marL="109728" indent="457200" eaLnBrk="0">
              <a:lnSpc>
                <a:spcPct val="110000"/>
              </a:lnSpc>
              <a:spcBef>
                <a:spcPts val="1000"/>
              </a:spcBef>
              <a:spcAft>
                <a:spcPts val="1000"/>
              </a:spcAft>
              <a:buClr>
                <a:schemeClr val="bg2">
                  <a:lumMod val="50000"/>
                </a:schemeClr>
              </a:buClr>
              <a:buNone/>
            </a:pPr>
            <a:endParaRPr lang="zh-CN"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890979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928484" cy="5328592"/>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4. animation-delay</a:t>
            </a:r>
          </a:p>
          <a:p>
            <a:pPr marL="0" indent="457200" eaLnBrk="0">
              <a:spcBef>
                <a:spcPts val="0"/>
              </a:spcBef>
              <a:buClr>
                <a:schemeClr val="bg2">
                  <a:lumMod val="50000"/>
                </a:schemeClr>
              </a:buClr>
              <a:buNone/>
            </a:pPr>
            <a:r>
              <a:rPr lang="zh-CN" altLang="en-US" sz="2400" dirty="0"/>
              <a:t>该属性定义动画延迟时间</a:t>
            </a:r>
            <a:r>
              <a:rPr lang="en-US" altLang="zh-CN" sz="2400" dirty="0"/>
              <a:t>,  </a:t>
            </a:r>
            <a:r>
              <a:rPr lang="zh-CN" altLang="en-US" sz="2400" dirty="0"/>
              <a:t>即延时一段时间之后再执行动画</a:t>
            </a:r>
            <a:r>
              <a:rPr lang="en-US" altLang="zh-CN" sz="2400" dirty="0"/>
              <a:t>, </a:t>
            </a:r>
            <a:r>
              <a:rPr lang="zh-CN" altLang="en-US" sz="2400" dirty="0"/>
              <a:t>其单位为秒或毫秒</a:t>
            </a:r>
            <a:r>
              <a:rPr lang="en-US" altLang="zh-CN" sz="2400" dirty="0"/>
              <a:t>; </a:t>
            </a:r>
            <a:r>
              <a:rPr lang="zh-CN" altLang="en-US" sz="2400" dirty="0"/>
              <a:t>默认 </a:t>
            </a:r>
            <a:r>
              <a:rPr lang="en-US" altLang="zh-CN" sz="2400" dirty="0"/>
              <a:t>0 : </a:t>
            </a:r>
            <a:r>
              <a:rPr lang="zh-CN" altLang="en-US" sz="2400" dirty="0"/>
              <a:t>立即执行动画</a:t>
            </a:r>
          </a:p>
          <a:p>
            <a:pPr marL="0" indent="457200" eaLnBrk="0">
              <a:spcBef>
                <a:spcPts val="0"/>
              </a:spcBef>
              <a:buClr>
                <a:schemeClr val="bg2">
                  <a:lumMod val="50000"/>
                </a:schemeClr>
              </a:buClr>
              <a:buNone/>
            </a:pPr>
            <a:r>
              <a:rPr lang="zh-CN" altLang="en-US" sz="2400" dirty="0"/>
              <a:t>正值 </a:t>
            </a:r>
            <a:r>
              <a:rPr lang="en-US" altLang="zh-CN" sz="2400" dirty="0"/>
              <a:t>: </a:t>
            </a:r>
            <a:r>
              <a:rPr lang="zh-CN" altLang="en-US" sz="2400" dirty="0"/>
              <a:t>延迟指定时间后</a:t>
            </a:r>
            <a:r>
              <a:rPr lang="en-US" altLang="zh-CN" sz="2400" dirty="0"/>
              <a:t>, </a:t>
            </a:r>
            <a:r>
              <a:rPr lang="zh-CN" altLang="en-US" sz="2400" dirty="0"/>
              <a:t>开始执行动画</a:t>
            </a:r>
          </a:p>
          <a:p>
            <a:pPr marL="0" indent="457200" eaLnBrk="0">
              <a:spcBef>
                <a:spcPts val="0"/>
              </a:spcBef>
              <a:buClr>
                <a:schemeClr val="bg2">
                  <a:lumMod val="50000"/>
                </a:schemeClr>
              </a:buClr>
              <a:buNone/>
            </a:pPr>
            <a:r>
              <a:rPr lang="zh-CN" altLang="en-US" sz="2400" dirty="0"/>
              <a:t>负值 </a:t>
            </a:r>
            <a:r>
              <a:rPr lang="en-US" altLang="zh-CN" sz="2400" dirty="0"/>
              <a:t>: </a:t>
            </a:r>
            <a:r>
              <a:rPr lang="zh-CN" altLang="en-US" sz="2400" dirty="0"/>
              <a:t>立即执行</a:t>
            </a:r>
            <a:r>
              <a:rPr lang="en-US" altLang="zh-CN" sz="2400" dirty="0"/>
              <a:t>, </a:t>
            </a:r>
            <a:r>
              <a:rPr lang="zh-CN" altLang="en-US" sz="2400" dirty="0"/>
              <a:t>但跳过指定时间后进入动画</a:t>
            </a:r>
          </a:p>
          <a:p>
            <a:pPr marL="109728" indent="457200" eaLnBrk="0">
              <a:lnSpc>
                <a:spcPct val="110000"/>
              </a:lnSpc>
              <a:spcBef>
                <a:spcPts val="1000"/>
              </a:spcBef>
              <a:spcAft>
                <a:spcPts val="1000"/>
              </a:spcAft>
              <a:buClr>
                <a:schemeClr val="bg2">
                  <a:lumMod val="50000"/>
                </a:schemeClr>
              </a:buClr>
              <a:buNone/>
            </a:pPr>
            <a:r>
              <a:rPr lang="en-US" altLang="zh-CN" sz="2400" dirty="0" smtClean="0"/>
              <a:t>5</a:t>
            </a:r>
            <a:r>
              <a:rPr lang="en-US" altLang="zh-CN" sz="2400" dirty="0"/>
              <a:t>. animation-iteration-count</a:t>
            </a:r>
          </a:p>
          <a:p>
            <a:pPr marL="109728" indent="457200" eaLnBrk="0">
              <a:lnSpc>
                <a:spcPct val="110000"/>
              </a:lnSpc>
              <a:spcBef>
                <a:spcPts val="0"/>
              </a:spcBef>
              <a:buClr>
                <a:schemeClr val="bg2">
                  <a:lumMod val="50000"/>
                </a:schemeClr>
              </a:buClr>
              <a:buNone/>
            </a:pPr>
            <a:r>
              <a:rPr lang="zh-CN" altLang="en-US" sz="2000" dirty="0"/>
              <a:t>该属性用于设置动画播放的次数</a:t>
            </a:r>
            <a:r>
              <a:rPr lang="en-US" altLang="zh-CN" sz="2000" dirty="0"/>
              <a:t>, </a:t>
            </a:r>
            <a:r>
              <a:rPr lang="zh-CN" altLang="en-US" sz="2000" dirty="0"/>
              <a:t>它可以设置三种类型的值 </a:t>
            </a:r>
            <a:r>
              <a:rPr lang="en-US" altLang="zh-CN" sz="2000" dirty="0"/>
              <a:t>:</a:t>
            </a:r>
          </a:p>
          <a:p>
            <a:pPr marL="109728" indent="457200" eaLnBrk="0">
              <a:lnSpc>
                <a:spcPct val="110000"/>
              </a:lnSpc>
              <a:spcBef>
                <a:spcPts val="0"/>
              </a:spcBef>
              <a:buClr>
                <a:schemeClr val="bg2">
                  <a:lumMod val="50000"/>
                </a:schemeClr>
              </a:buClr>
              <a:buNone/>
            </a:pPr>
            <a:r>
              <a:rPr lang="en-US" altLang="zh-CN" sz="2000" dirty="0"/>
              <a:t>1  (</a:t>
            </a:r>
            <a:r>
              <a:rPr lang="zh-CN" altLang="en-US" sz="2000" dirty="0"/>
              <a:t>默认值</a:t>
            </a:r>
            <a:r>
              <a:rPr lang="en-US" altLang="zh-CN" sz="2000" dirty="0"/>
              <a:t>) : </a:t>
            </a:r>
            <a:r>
              <a:rPr lang="zh-CN" altLang="en-US" sz="2000" dirty="0"/>
              <a:t>表示在执行某事件后只执行 </a:t>
            </a:r>
            <a:r>
              <a:rPr lang="en-US" altLang="zh-CN" sz="2000" dirty="0"/>
              <a:t>1 </a:t>
            </a:r>
            <a:r>
              <a:rPr lang="zh-CN" altLang="en-US" sz="2000" dirty="0"/>
              <a:t>次动画。</a:t>
            </a:r>
          </a:p>
          <a:p>
            <a:pPr marL="109728" indent="457200" eaLnBrk="0">
              <a:lnSpc>
                <a:spcPct val="110000"/>
              </a:lnSpc>
              <a:spcBef>
                <a:spcPts val="0"/>
              </a:spcBef>
              <a:buClr>
                <a:schemeClr val="bg2">
                  <a:lumMod val="50000"/>
                </a:schemeClr>
              </a:buClr>
              <a:buNone/>
            </a:pPr>
            <a:r>
              <a:rPr lang="en-US" altLang="zh-CN" sz="2000" dirty="0"/>
              <a:t>[ number] : </a:t>
            </a:r>
            <a:r>
              <a:rPr lang="zh-CN" altLang="en-US" sz="2000" dirty="0"/>
              <a:t>任意正整数</a:t>
            </a:r>
            <a:r>
              <a:rPr lang="en-US" altLang="zh-CN" sz="2000" dirty="0"/>
              <a:t>, </a:t>
            </a:r>
            <a:r>
              <a:rPr lang="zh-CN" altLang="en-US" sz="2000" dirty="0"/>
              <a:t>表示在执行某事件后只执行  </a:t>
            </a:r>
            <a:r>
              <a:rPr lang="en-US" altLang="zh-CN" sz="2000" dirty="0"/>
              <a:t>[ number]  </a:t>
            </a:r>
            <a:r>
              <a:rPr lang="zh-CN" altLang="en-US" sz="2000" dirty="0"/>
              <a:t>次动画。 </a:t>
            </a:r>
            <a:r>
              <a:rPr lang="en-US" altLang="zh-CN" sz="2000" dirty="0"/>
              <a:t>infinite : </a:t>
            </a:r>
            <a:r>
              <a:rPr lang="zh-CN" altLang="en-US" sz="2000" dirty="0"/>
              <a:t>表示在执行某事件后“无限次”  执行动画</a:t>
            </a:r>
            <a:r>
              <a:rPr lang="zh-CN" altLang="en-US" sz="2000" dirty="0" smtClean="0"/>
              <a:t>。</a:t>
            </a:r>
            <a:endParaRPr lang="zh-CN" altLang="en-US"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313665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215516" y="1340768"/>
            <a:ext cx="8928484" cy="5328592"/>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6. animation-direction</a:t>
            </a:r>
          </a:p>
          <a:p>
            <a:pPr marL="109728" indent="457200" eaLnBrk="0">
              <a:lnSpc>
                <a:spcPct val="110000"/>
              </a:lnSpc>
              <a:spcBef>
                <a:spcPts val="1000"/>
              </a:spcBef>
              <a:spcAft>
                <a:spcPts val="1000"/>
              </a:spcAft>
              <a:buClr>
                <a:schemeClr val="bg2">
                  <a:lumMod val="50000"/>
                </a:schemeClr>
              </a:buClr>
              <a:buNone/>
            </a:pPr>
            <a:r>
              <a:rPr lang="zh-CN" altLang="en-US" sz="2400" dirty="0"/>
              <a:t>该属性用于设置元素动画是否能够周期性地逆向播放</a:t>
            </a:r>
            <a:r>
              <a:rPr lang="en-US" altLang="zh-CN" sz="2400" dirty="0"/>
              <a:t>,  </a:t>
            </a:r>
            <a:r>
              <a:rPr lang="zh-CN" altLang="en-US" sz="2400" dirty="0"/>
              <a:t>逆向动画播放的进行时间和正向</a:t>
            </a:r>
            <a:r>
              <a:rPr lang="zh-CN" altLang="en-US" sz="2400" dirty="0" smtClean="0"/>
              <a:t>播放” 一致 </a:t>
            </a:r>
            <a:r>
              <a:rPr lang="en-US" altLang="zh-CN" sz="2400" dirty="0"/>
              <a:t>,  </a:t>
            </a:r>
            <a:r>
              <a:rPr lang="zh-CN" altLang="en-US" sz="2400" dirty="0"/>
              <a:t>时间速度曲线会按照“ </a:t>
            </a:r>
            <a:r>
              <a:rPr lang="en-US" altLang="zh-CN" sz="2400" dirty="0"/>
              <a:t>100%  ( to)  ”  </a:t>
            </a:r>
            <a:r>
              <a:rPr lang="zh-CN" altLang="en-US" sz="2400" dirty="0"/>
              <a:t>到“ </a:t>
            </a:r>
            <a:r>
              <a:rPr lang="en-US" altLang="zh-CN" sz="2400" dirty="0"/>
              <a:t>0%  (from )  ”  </a:t>
            </a:r>
            <a:r>
              <a:rPr lang="zh-CN" altLang="en-US" sz="2400" dirty="0"/>
              <a:t>的方向进行。</a:t>
            </a:r>
          </a:p>
          <a:p>
            <a:pPr marL="109728" indent="457200" eaLnBrk="0">
              <a:lnSpc>
                <a:spcPct val="110000"/>
              </a:lnSpc>
              <a:spcBef>
                <a:spcPts val="0"/>
              </a:spcBef>
              <a:buClr>
                <a:schemeClr val="bg2">
                  <a:lumMod val="50000"/>
                </a:schemeClr>
              </a:buClr>
              <a:buNone/>
            </a:pPr>
            <a:r>
              <a:rPr lang="en-US" altLang="zh-CN" sz="2400" dirty="0"/>
              <a:t>normal : </a:t>
            </a:r>
            <a:r>
              <a:rPr lang="zh-CN" altLang="en-US" sz="2400" dirty="0"/>
              <a:t>默认值 </a:t>
            </a:r>
            <a:r>
              <a:rPr lang="en-US" altLang="zh-CN" sz="2400" dirty="0"/>
              <a:t>;</a:t>
            </a:r>
          </a:p>
          <a:p>
            <a:pPr marL="109728" indent="457200" eaLnBrk="0">
              <a:lnSpc>
                <a:spcPct val="110000"/>
              </a:lnSpc>
              <a:spcBef>
                <a:spcPts val="0"/>
              </a:spcBef>
              <a:buClr>
                <a:schemeClr val="bg2">
                  <a:lumMod val="50000"/>
                </a:schemeClr>
              </a:buClr>
              <a:buNone/>
            </a:pPr>
            <a:r>
              <a:rPr lang="en-US" altLang="zh-CN" sz="2400" dirty="0"/>
              <a:t>alternate : </a:t>
            </a:r>
            <a:r>
              <a:rPr lang="zh-CN" altLang="en-US" sz="2400" dirty="0"/>
              <a:t>逆向执行 </a:t>
            </a:r>
            <a:r>
              <a:rPr lang="en-US" altLang="zh-CN" sz="2400" dirty="0"/>
              <a:t>;</a:t>
            </a:r>
            <a:endParaRPr lang="zh-CN" altLang="en-US" sz="2400" dirty="0"/>
          </a:p>
          <a:p>
            <a:pPr marL="109728" indent="457200" eaLnBrk="0">
              <a:lnSpc>
                <a:spcPct val="110000"/>
              </a:lnSpc>
              <a:spcBef>
                <a:spcPts val="1000"/>
              </a:spcBef>
              <a:spcAft>
                <a:spcPts val="1000"/>
              </a:spcAft>
              <a:buClr>
                <a:schemeClr val="bg2">
                  <a:lumMod val="50000"/>
                </a:schemeClr>
              </a:buClr>
              <a:buNone/>
            </a:pPr>
            <a:r>
              <a:rPr lang="en-US" altLang="zh-CN" sz="2400" dirty="0"/>
              <a:t>7. animation-play-state</a:t>
            </a:r>
          </a:p>
          <a:p>
            <a:pPr marL="109728" indent="457200" eaLnBrk="0">
              <a:lnSpc>
                <a:spcPct val="110000"/>
              </a:lnSpc>
              <a:spcBef>
                <a:spcPts val="0"/>
              </a:spcBef>
              <a:buClr>
                <a:schemeClr val="bg2">
                  <a:lumMod val="50000"/>
                </a:schemeClr>
              </a:buClr>
              <a:buNone/>
            </a:pPr>
            <a:r>
              <a:rPr lang="zh-CN" altLang="en-US" sz="2400" dirty="0"/>
              <a:t>该属性用于设置动画播放状态 </a:t>
            </a:r>
            <a:r>
              <a:rPr lang="en-US" altLang="zh-CN" sz="2400" dirty="0"/>
              <a:t>, </a:t>
            </a:r>
            <a:r>
              <a:rPr lang="zh-CN" altLang="en-US" sz="2400" dirty="0"/>
              <a:t>其值为</a:t>
            </a:r>
          </a:p>
          <a:p>
            <a:pPr marL="109728" indent="457200" eaLnBrk="0">
              <a:lnSpc>
                <a:spcPct val="110000"/>
              </a:lnSpc>
              <a:spcBef>
                <a:spcPts val="0"/>
              </a:spcBef>
              <a:buClr>
                <a:schemeClr val="bg2">
                  <a:lumMod val="50000"/>
                </a:schemeClr>
              </a:buClr>
              <a:buNone/>
            </a:pPr>
            <a:r>
              <a:rPr lang="en-US" altLang="zh-CN" sz="2400" dirty="0"/>
              <a:t>running : </a:t>
            </a:r>
            <a:r>
              <a:rPr lang="zh-CN" altLang="en-US" sz="2400" dirty="0"/>
              <a:t>播放动画 </a:t>
            </a:r>
            <a:r>
              <a:rPr lang="en-US" altLang="zh-CN" sz="2400" dirty="0"/>
              <a:t>;</a:t>
            </a:r>
          </a:p>
          <a:p>
            <a:pPr marL="109728" indent="457200" eaLnBrk="0">
              <a:lnSpc>
                <a:spcPct val="110000"/>
              </a:lnSpc>
              <a:spcBef>
                <a:spcPts val="0"/>
              </a:spcBef>
              <a:buClr>
                <a:schemeClr val="bg2">
                  <a:lumMod val="50000"/>
                </a:schemeClr>
              </a:buClr>
              <a:buNone/>
            </a:pPr>
            <a:r>
              <a:rPr lang="en-US" altLang="zh-CN" sz="2400" dirty="0"/>
              <a:t>paused : </a:t>
            </a:r>
            <a:r>
              <a:rPr lang="zh-CN" altLang="en-US" sz="2400" dirty="0"/>
              <a:t>暂停动画 </a:t>
            </a:r>
            <a:r>
              <a:rPr lang="en-US" altLang="zh-CN" sz="2400" dirty="0"/>
              <a:t>;</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834022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07504" y="1268760"/>
            <a:ext cx="8928484" cy="5328592"/>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8. animation-fill-mode</a:t>
            </a:r>
          </a:p>
          <a:p>
            <a:pPr marL="109728" indent="457200" eaLnBrk="0">
              <a:lnSpc>
                <a:spcPct val="110000"/>
              </a:lnSpc>
              <a:spcBef>
                <a:spcPts val="1000"/>
              </a:spcBef>
              <a:spcAft>
                <a:spcPts val="1000"/>
              </a:spcAft>
              <a:buClr>
                <a:schemeClr val="bg2">
                  <a:lumMod val="50000"/>
                </a:schemeClr>
              </a:buClr>
              <a:buNone/>
            </a:pPr>
            <a:r>
              <a:rPr lang="zh-CN" altLang="en-US" sz="2000" dirty="0"/>
              <a:t>若不将动画的 </a:t>
            </a:r>
            <a:r>
              <a:rPr lang="en-US" altLang="zh-CN" sz="2000" dirty="0"/>
              <a:t>animation-iteration-count </a:t>
            </a:r>
            <a:r>
              <a:rPr lang="zh-CN" altLang="en-US" sz="2000" dirty="0"/>
              <a:t>属性设置为 </a:t>
            </a:r>
            <a:r>
              <a:rPr lang="en-US" altLang="zh-CN" sz="2000" dirty="0"/>
              <a:t>infinite </a:t>
            </a:r>
            <a:r>
              <a:rPr lang="zh-CN" altLang="en-US" sz="2000" dirty="0"/>
              <a:t>值的话 </a:t>
            </a:r>
            <a:r>
              <a:rPr lang="en-US" altLang="zh-CN" sz="2000" dirty="0"/>
              <a:t>, </a:t>
            </a:r>
            <a:r>
              <a:rPr lang="zh-CN" altLang="en-US" sz="2000" dirty="0"/>
              <a:t>动画在播放完成后 会还原到元素没有“ 挂载”  动画播放效果之前的状态 </a:t>
            </a:r>
            <a:r>
              <a:rPr lang="en-US" altLang="zh-CN" sz="2000" dirty="0"/>
              <a:t>, </a:t>
            </a:r>
            <a:r>
              <a:rPr lang="zh-CN" altLang="en-US" sz="2000" dirty="0"/>
              <a:t>在有的应用场景里这样似乎没有问 题 </a:t>
            </a:r>
            <a:r>
              <a:rPr lang="en-US" altLang="zh-CN" sz="2000" dirty="0"/>
              <a:t>, </a:t>
            </a:r>
            <a:r>
              <a:rPr lang="zh-CN" altLang="en-US" sz="2000" dirty="0"/>
              <a:t>但在有些应用场景下 </a:t>
            </a:r>
            <a:r>
              <a:rPr lang="en-US" altLang="zh-CN" sz="2000" dirty="0"/>
              <a:t>, </a:t>
            </a:r>
            <a:r>
              <a:rPr lang="zh-CN" altLang="en-US" sz="2000" dirty="0"/>
              <a:t>这样的设定会让人有一种“ 瞎忙活”  或“ 功败垂成”  的感觉。 而 </a:t>
            </a:r>
            <a:r>
              <a:rPr lang="en-US" altLang="zh-CN" sz="2000" dirty="0"/>
              <a:t>animation  fill  mode </a:t>
            </a:r>
            <a:r>
              <a:rPr lang="zh-CN" altLang="en-US" sz="2000" dirty="0"/>
              <a:t>属性的出现克服了这个问题 </a:t>
            </a:r>
            <a:r>
              <a:rPr lang="en-US" altLang="zh-CN" sz="2000" dirty="0"/>
              <a:t>,  </a:t>
            </a:r>
            <a:r>
              <a:rPr lang="zh-CN" altLang="en-US" sz="2000" dirty="0"/>
              <a:t>它可以预设值动画播放前的“ 第一 帧”  和保留动画播放完成后的“ 最后一帧”</a:t>
            </a:r>
            <a:r>
              <a:rPr lang="en-US" altLang="zh-CN" sz="2000" dirty="0"/>
              <a:t>, </a:t>
            </a:r>
            <a:r>
              <a:rPr lang="zh-CN" altLang="en-US" sz="2000" dirty="0"/>
              <a:t>可以通过以下值进行设置 </a:t>
            </a:r>
            <a:r>
              <a:rPr lang="en-US" altLang="zh-CN" sz="2000" dirty="0"/>
              <a:t>:</a:t>
            </a:r>
          </a:p>
          <a:p>
            <a:pPr marL="109728" indent="457200" eaLnBrk="0">
              <a:lnSpc>
                <a:spcPct val="110000"/>
              </a:lnSpc>
              <a:spcBef>
                <a:spcPts val="1000"/>
              </a:spcBef>
              <a:spcAft>
                <a:spcPts val="1000"/>
              </a:spcAft>
              <a:buClr>
                <a:schemeClr val="bg2">
                  <a:lumMod val="50000"/>
                </a:schemeClr>
              </a:buClr>
              <a:buNone/>
            </a:pPr>
            <a:r>
              <a:rPr lang="en-US" altLang="zh-CN" sz="2000" dirty="0"/>
              <a:t>backwards : </a:t>
            </a:r>
            <a:r>
              <a:rPr lang="zh-CN" altLang="en-US" sz="2000" dirty="0"/>
              <a:t>让元素保持动画第一帧定义里所设置的 </a:t>
            </a:r>
            <a:r>
              <a:rPr lang="en-US" altLang="zh-CN" sz="2000" dirty="0"/>
              <a:t>CSS </a:t>
            </a:r>
            <a:r>
              <a:rPr lang="zh-CN" altLang="en-US" sz="2000" dirty="0"/>
              <a:t>属性 </a:t>
            </a:r>
            <a:r>
              <a:rPr lang="en-US" altLang="zh-CN" sz="2000" dirty="0"/>
              <a:t>, </a:t>
            </a:r>
            <a:r>
              <a:rPr lang="zh-CN" altLang="en-US" sz="2000" dirty="0"/>
              <a:t>直到动画开始执行。 </a:t>
            </a:r>
            <a:r>
              <a:rPr lang="en-US" altLang="zh-CN" sz="2000" dirty="0"/>
              <a:t>forwards : </a:t>
            </a:r>
            <a:r>
              <a:rPr lang="zh-CN" altLang="en-US" sz="2000" dirty="0"/>
              <a:t>让元素保持动画播放结束后最后一帧定义里所设置的 </a:t>
            </a:r>
            <a:r>
              <a:rPr lang="en-US" altLang="zh-CN" sz="2000" dirty="0"/>
              <a:t>CSS </a:t>
            </a:r>
            <a:r>
              <a:rPr lang="zh-CN" altLang="en-US" sz="2000" dirty="0"/>
              <a:t>属性。</a:t>
            </a:r>
          </a:p>
          <a:p>
            <a:pPr marL="109728" indent="457200" eaLnBrk="0">
              <a:lnSpc>
                <a:spcPct val="110000"/>
              </a:lnSpc>
              <a:spcBef>
                <a:spcPts val="1000"/>
              </a:spcBef>
              <a:spcAft>
                <a:spcPts val="1000"/>
              </a:spcAft>
              <a:buClr>
                <a:schemeClr val="bg2">
                  <a:lumMod val="50000"/>
                </a:schemeClr>
              </a:buClr>
              <a:buNone/>
            </a:pPr>
            <a:r>
              <a:rPr lang="en-US" altLang="zh-CN" sz="2000" dirty="0"/>
              <a:t>both : </a:t>
            </a:r>
            <a:r>
              <a:rPr lang="zh-CN" altLang="en-US" sz="2000" dirty="0"/>
              <a:t>让元素保持动画第一帧里定义的 </a:t>
            </a:r>
            <a:r>
              <a:rPr lang="en-US" altLang="zh-CN" sz="2000" dirty="0"/>
              <a:t>CSS </a:t>
            </a:r>
            <a:r>
              <a:rPr lang="zh-CN" altLang="en-US" sz="2000" dirty="0"/>
              <a:t>属性 </a:t>
            </a:r>
            <a:r>
              <a:rPr lang="en-US" altLang="zh-CN" sz="2000" dirty="0"/>
              <a:t>, </a:t>
            </a:r>
            <a:r>
              <a:rPr lang="zh-CN" altLang="en-US" sz="2000" dirty="0"/>
              <a:t>直到动画开始 </a:t>
            </a:r>
            <a:r>
              <a:rPr lang="en-US" altLang="zh-CN" sz="2000" dirty="0"/>
              <a:t>, </a:t>
            </a:r>
            <a:r>
              <a:rPr lang="zh-CN" altLang="en-US" sz="2000" dirty="0"/>
              <a:t>动画播放完成后又 保持动画最后一帧的属性。</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086438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07504" y="1268760"/>
            <a:ext cx="8928484" cy="3096344"/>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9. animation</a:t>
            </a:r>
          </a:p>
          <a:p>
            <a:pPr marL="109728" indent="457200" eaLnBrk="0">
              <a:lnSpc>
                <a:spcPct val="110000"/>
              </a:lnSpc>
              <a:spcBef>
                <a:spcPts val="1000"/>
              </a:spcBef>
              <a:spcAft>
                <a:spcPts val="1000"/>
              </a:spcAft>
              <a:buClr>
                <a:schemeClr val="bg2">
                  <a:lumMod val="50000"/>
                </a:schemeClr>
              </a:buClr>
              <a:buNone/>
            </a:pPr>
            <a:r>
              <a:rPr lang="zh-CN" altLang="en-US" sz="2400" dirty="0"/>
              <a:t>动画组合值写法 </a:t>
            </a:r>
            <a:r>
              <a:rPr lang="en-US" altLang="zh-CN" sz="2400" dirty="0"/>
              <a:t>, </a:t>
            </a:r>
            <a:r>
              <a:rPr lang="zh-CN" altLang="en-US" sz="2400" dirty="0"/>
              <a:t>其语法形式为</a:t>
            </a:r>
          </a:p>
          <a:p>
            <a:pPr marL="109728" indent="457200" eaLnBrk="0">
              <a:lnSpc>
                <a:spcPct val="110000"/>
              </a:lnSpc>
              <a:spcBef>
                <a:spcPts val="1000"/>
              </a:spcBef>
              <a:spcAft>
                <a:spcPts val="1000"/>
              </a:spcAft>
              <a:buClr>
                <a:schemeClr val="bg2">
                  <a:lumMod val="50000"/>
                </a:schemeClr>
              </a:buClr>
              <a:buNone/>
            </a:pPr>
            <a:r>
              <a:rPr lang="en-US" altLang="zh-CN" sz="2400" dirty="0"/>
              <a:t>animation : </a:t>
            </a:r>
            <a:r>
              <a:rPr lang="zh-CN" altLang="en-US" sz="2400" dirty="0"/>
              <a:t>动画名称持续时间线性规律延迟时间播放次数周期逆向播放播放</a:t>
            </a:r>
            <a:r>
              <a:rPr lang="en-US" altLang="zh-CN" sz="2400" dirty="0"/>
              <a:t>/</a:t>
            </a:r>
            <a:r>
              <a:rPr lang="zh-CN" altLang="en-US" sz="2400" dirty="0"/>
              <a:t>暂停首 帧预设</a:t>
            </a:r>
            <a:r>
              <a:rPr lang="en-US" altLang="zh-CN" sz="2400" dirty="0"/>
              <a:t>/</a:t>
            </a:r>
            <a:r>
              <a:rPr lang="zh-CN" altLang="en-US" sz="2400" dirty="0"/>
              <a:t>末帧保留 </a:t>
            </a:r>
            <a:r>
              <a:rPr lang="en-US" altLang="zh-CN" sz="2400" dirty="0"/>
              <a:t>;</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20514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任务    进度指示 </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3294049135"/>
              </p:ext>
            </p:extLst>
          </p:nvPr>
        </p:nvGraphicFramePr>
        <p:xfrm>
          <a:off x="539552" y="1556792"/>
          <a:ext cx="828092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37205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任务    进度</a:t>
            </a:r>
            <a:r>
              <a:rPr lang="zh-CN" altLang="en-US" sz="3200" dirty="0">
                <a:solidFill>
                  <a:schemeClr val="tx1"/>
                </a:solidFill>
                <a:latin typeface="微软雅黑" panose="020B0503020204020204" pitchFamily="34" charset="-122"/>
                <a:ea typeface="微软雅黑" panose="020B0503020204020204" pitchFamily="34" charset="-122"/>
                <a:cs typeface="+mn-ea"/>
              </a:rPr>
              <a:t>指示</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smtClean="0"/>
                <a:t>核心代码</a:t>
              </a:r>
              <a:endParaRPr lang="zh-CN" altLang="en-US" sz="2600" kern="1200" dirty="0"/>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658" y="1824496"/>
            <a:ext cx="5760640" cy="421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681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2.1.2 CSS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的 引 入 方 式</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172819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a:t>外链样式</a:t>
            </a:r>
            <a:endParaRPr lang="en-US" altLang="zh-CN" sz="2800" b="1" dirty="0"/>
          </a:p>
          <a:p>
            <a:pPr marL="109728" indent="457200" eaLnBrk="0">
              <a:lnSpc>
                <a:spcPct val="110000"/>
              </a:lnSpc>
              <a:buClr>
                <a:schemeClr val="bg2">
                  <a:lumMod val="50000"/>
                </a:schemeClr>
              </a:buClr>
              <a:buNone/>
            </a:pPr>
            <a:r>
              <a:rPr lang="zh-CN" altLang="en-US" sz="2400" dirty="0"/>
              <a:t>将样式单独放置在一</a:t>
            </a:r>
            <a:r>
              <a:rPr lang="zh-CN" altLang="en-US" sz="2400" dirty="0" smtClean="0"/>
              <a:t>个</a:t>
            </a:r>
            <a:r>
              <a:rPr lang="en-US" altLang="zh-CN" sz="2400" dirty="0" smtClean="0"/>
              <a:t>.</a:t>
            </a:r>
            <a:r>
              <a:rPr lang="en-US" altLang="zh-CN" sz="2400" dirty="0" err="1" smtClean="0"/>
              <a:t>css</a:t>
            </a:r>
            <a:r>
              <a:rPr lang="zh-CN" altLang="en-US" sz="2400" dirty="0" smtClean="0"/>
              <a:t>文件</a:t>
            </a:r>
            <a:r>
              <a:rPr lang="en-US" altLang="zh-CN" sz="2400" dirty="0" smtClean="0"/>
              <a:t>,</a:t>
            </a:r>
            <a:r>
              <a:rPr lang="zh-CN" altLang="en-US" sz="2400" dirty="0" smtClean="0"/>
              <a:t>然后</a:t>
            </a:r>
            <a:r>
              <a:rPr lang="zh-CN" altLang="en-US" sz="2400" dirty="0"/>
              <a:t>在页面中通过</a:t>
            </a:r>
            <a:r>
              <a:rPr lang="en-US" altLang="zh-CN" sz="2400" dirty="0"/>
              <a:t>&lt;link&gt;</a:t>
            </a:r>
            <a:r>
              <a:rPr lang="zh-CN" altLang="en-US" sz="2400" dirty="0"/>
              <a:t>标签</a:t>
            </a:r>
            <a:r>
              <a:rPr lang="zh-CN" altLang="en-US" sz="2400" dirty="0" smtClean="0"/>
              <a:t>的</a:t>
            </a:r>
            <a:r>
              <a:rPr lang="en-US" altLang="zh-CN" sz="2400" dirty="0" err="1" smtClean="0"/>
              <a:t>href</a:t>
            </a:r>
            <a:r>
              <a:rPr lang="zh-CN" altLang="en-US" sz="2400" dirty="0" smtClean="0"/>
              <a:t>属性</a:t>
            </a:r>
            <a:r>
              <a:rPr lang="zh-CN" altLang="en-US" sz="2400" dirty="0"/>
              <a:t>引入该</a:t>
            </a:r>
            <a:r>
              <a:rPr lang="zh-CN" altLang="en-US" sz="2400" dirty="0" smtClean="0"/>
              <a:t>样式文件这样</a:t>
            </a:r>
            <a:r>
              <a:rPr lang="zh-CN" altLang="en-US" sz="2400" dirty="0"/>
              <a:t>做的目的为了抽</a:t>
            </a:r>
            <a:r>
              <a:rPr lang="zh-CN" altLang="en-US" sz="2400" dirty="0" smtClean="0"/>
              <a:t>离</a:t>
            </a:r>
            <a:r>
              <a:rPr lang="en-US" altLang="zh-CN" sz="2400" dirty="0" smtClean="0"/>
              <a:t>CSS,</a:t>
            </a:r>
            <a:r>
              <a:rPr lang="zh-CN" altLang="en-US" sz="2400" dirty="0" smtClean="0"/>
              <a:t>便于</a:t>
            </a:r>
            <a:r>
              <a:rPr lang="zh-CN" altLang="en-US" sz="2400" dirty="0"/>
              <a:t>维护和管理</a:t>
            </a:r>
            <a:r>
              <a:rPr lang="zh-CN" altLang="en-US" sz="2400" dirty="0" smtClean="0"/>
              <a:t>。</a:t>
            </a:r>
            <a:endParaRPr lang="en-US" altLang="zh-CN" sz="2400" dirty="0"/>
          </a:p>
          <a:p>
            <a:pPr marL="109728" indent="0" eaLnBrk="0">
              <a:lnSpc>
                <a:spcPct val="110000"/>
              </a:lnSpc>
              <a:buClr>
                <a:schemeClr val="bg2">
                  <a:lumMod val="50000"/>
                </a:schemeClr>
              </a:buClr>
              <a:buNone/>
            </a:pPr>
            <a:endParaRPr lang="en-US" altLang="zh-CN"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708920"/>
            <a:ext cx="4176464" cy="401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3201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练习</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任务    进度</a:t>
            </a:r>
            <a:r>
              <a:rPr lang="zh-CN" altLang="en-US" sz="3200" dirty="0">
                <a:solidFill>
                  <a:schemeClr val="tx1"/>
                </a:solidFill>
                <a:latin typeface="微软雅黑" panose="020B0503020204020204" pitchFamily="34" charset="-122"/>
                <a:ea typeface="微软雅黑" panose="020B0503020204020204" pitchFamily="34" charset="-122"/>
                <a:cs typeface="+mn-ea"/>
              </a:rPr>
              <a:t>指示</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smtClean="0"/>
                <a:t>核心代码</a:t>
              </a:r>
              <a:endParaRPr lang="zh-CN" altLang="en-US" sz="2600" kern="1200" dirty="0"/>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1544563"/>
            <a:ext cx="622834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167" y="4928939"/>
            <a:ext cx="6227849" cy="1308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2839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07504" y="1268760"/>
            <a:ext cx="8928484" cy="4464496"/>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10. border-radius </a:t>
            </a:r>
            <a:r>
              <a:rPr lang="zh-CN" altLang="en-US" sz="2400" dirty="0" smtClean="0"/>
              <a:t>属性</a:t>
            </a:r>
            <a:endParaRPr lang="en-US" altLang="zh-CN" sz="2400" dirty="0"/>
          </a:p>
          <a:p>
            <a:pPr marL="109728" indent="457200" eaLnBrk="0">
              <a:lnSpc>
                <a:spcPct val="110000"/>
              </a:lnSpc>
              <a:spcBef>
                <a:spcPts val="1000"/>
              </a:spcBef>
              <a:spcAft>
                <a:spcPts val="1000"/>
              </a:spcAft>
              <a:buClr>
                <a:schemeClr val="bg2">
                  <a:lumMod val="50000"/>
                </a:schemeClr>
              </a:buClr>
              <a:buNone/>
            </a:pPr>
            <a:r>
              <a:rPr lang="en-US" altLang="zh-CN" sz="2400" dirty="0"/>
              <a:t>border-radius </a:t>
            </a:r>
            <a:r>
              <a:rPr lang="zh-CN" altLang="en-US" sz="2400" dirty="0"/>
              <a:t>属性是一个最多可指定四个 </a:t>
            </a:r>
            <a:r>
              <a:rPr lang="en-US" altLang="zh-CN" sz="2400" dirty="0"/>
              <a:t>border- ∗ -radius </a:t>
            </a:r>
            <a:r>
              <a:rPr lang="zh-CN" altLang="en-US" sz="2400" dirty="0"/>
              <a:t>属性的复合属性 。</a:t>
            </a:r>
            <a:r>
              <a:rPr lang="en-US" altLang="zh-CN" sz="2400" dirty="0"/>
              <a:t>border- radius </a:t>
            </a:r>
            <a:r>
              <a:rPr lang="zh-CN" altLang="en-US" sz="2400" dirty="0"/>
              <a:t>允许你设置元素的外边框圆角 </a:t>
            </a:r>
            <a:r>
              <a:rPr lang="en-US" altLang="zh-CN" sz="2400" dirty="0"/>
              <a:t>, </a:t>
            </a:r>
            <a:r>
              <a:rPr lang="zh-CN" altLang="en-US" sz="2400" dirty="0"/>
              <a:t>当使用一个半径时确定一个圆形 </a:t>
            </a:r>
            <a:r>
              <a:rPr lang="en-US" altLang="zh-CN" sz="2400" dirty="0"/>
              <a:t>, </a:t>
            </a:r>
            <a:r>
              <a:rPr lang="zh-CN" altLang="en-US" sz="2400" dirty="0"/>
              <a:t>当使用两个半径 时确定一个椭圆 。这个  </a:t>
            </a:r>
            <a:r>
              <a:rPr lang="en-US" altLang="zh-CN" sz="2400" dirty="0"/>
              <a:t>(</a:t>
            </a:r>
            <a:r>
              <a:rPr lang="zh-CN" altLang="en-US" sz="2400" dirty="0"/>
              <a:t>椭</a:t>
            </a:r>
            <a:r>
              <a:rPr lang="en-US" altLang="zh-CN" sz="2400" dirty="0"/>
              <a:t>) </a:t>
            </a:r>
            <a:r>
              <a:rPr lang="zh-CN" altLang="en-US" sz="2400" dirty="0"/>
              <a:t>圆与边框的交集形成圆角效果。</a:t>
            </a:r>
          </a:p>
          <a:p>
            <a:pPr marL="109728" indent="457200" eaLnBrk="0">
              <a:lnSpc>
                <a:spcPct val="110000"/>
              </a:lnSpc>
              <a:spcBef>
                <a:spcPts val="1000"/>
              </a:spcBef>
              <a:spcAft>
                <a:spcPts val="1000"/>
              </a:spcAft>
              <a:buClr>
                <a:schemeClr val="bg2">
                  <a:lumMod val="50000"/>
                </a:schemeClr>
              </a:buClr>
              <a:buNone/>
            </a:pPr>
            <a:r>
              <a:rPr lang="zh-CN" altLang="en-US" sz="2400" dirty="0"/>
              <a:t>基本</a:t>
            </a:r>
            <a:r>
              <a:rPr lang="zh-CN" altLang="en-US" sz="2400" dirty="0" smtClean="0"/>
              <a:t>语法</a:t>
            </a:r>
            <a:r>
              <a:rPr lang="en-US" altLang="zh-CN" sz="2400" dirty="0" smtClean="0"/>
              <a:t>: </a:t>
            </a:r>
            <a:r>
              <a:rPr lang="en-US" altLang="zh-CN" sz="2400" dirty="0"/>
              <a:t>border-radius: 1-4 length   %/1-4 length   % ;</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257924067"/>
              </p:ext>
            </p:extLst>
          </p:nvPr>
        </p:nvGraphicFramePr>
        <p:xfrm>
          <a:off x="755576" y="5085184"/>
          <a:ext cx="6912768" cy="1224136"/>
        </p:xfrm>
        <a:graphic>
          <a:graphicData uri="http://schemas.openxmlformats.org/drawingml/2006/table">
            <a:tbl>
              <a:tblPr firstRow="1" firstCol="1" bandRow="1">
                <a:tableStyleId>{C4B1156A-380E-4F78-BDF5-A606A8083BF9}</a:tableStyleId>
              </a:tblPr>
              <a:tblGrid>
                <a:gridCol w="2580767"/>
                <a:gridCol w="4332001"/>
              </a:tblGrid>
              <a:tr h="407280">
                <a:tc>
                  <a:txBody>
                    <a:bodyPr/>
                    <a:lstStyle/>
                    <a:p>
                      <a:pPr marL="483870" eaLnBrk="0">
                        <a:lnSpc>
                          <a:spcPct val="77000"/>
                        </a:lnSpc>
                        <a:spcBef>
                          <a:spcPts val="435"/>
                        </a:spcBef>
                        <a:spcAft>
                          <a:spcPts val="0"/>
                        </a:spcAft>
                      </a:pPr>
                      <a:r>
                        <a:rPr lang="zh-CN" sz="2000" spc="20">
                          <a:effectLst/>
                        </a:rPr>
                        <a:t>值</a:t>
                      </a:r>
                      <a:endParaRPr lang="zh-CN" sz="2000">
                        <a:solidFill>
                          <a:srgbClr val="000000"/>
                        </a:solidFill>
                        <a:effectLst/>
                        <a:latin typeface="Arial"/>
                        <a:ea typeface="宋体"/>
                      </a:endParaRPr>
                    </a:p>
                  </a:txBody>
                  <a:tcPr marL="0" marR="0" marT="0" marB="0" anchor="ctr"/>
                </a:tc>
                <a:tc>
                  <a:txBody>
                    <a:bodyPr/>
                    <a:lstStyle/>
                    <a:p>
                      <a:pPr marL="1957070" eaLnBrk="0">
                        <a:lnSpc>
                          <a:spcPct val="75000"/>
                        </a:lnSpc>
                        <a:spcBef>
                          <a:spcPts val="445"/>
                        </a:spcBef>
                        <a:spcAft>
                          <a:spcPts val="0"/>
                        </a:spcAft>
                      </a:pPr>
                      <a:r>
                        <a:rPr lang="zh-CN" sz="2000" spc="30">
                          <a:effectLst/>
                        </a:rPr>
                        <a:t>描</a:t>
                      </a:r>
                      <a:r>
                        <a:rPr lang="zh-CN" sz="2000" spc="25">
                          <a:effectLst/>
                        </a:rPr>
                        <a:t>述</a:t>
                      </a:r>
                      <a:endParaRPr lang="zh-CN" sz="2000">
                        <a:solidFill>
                          <a:srgbClr val="000000"/>
                        </a:solidFill>
                        <a:effectLst/>
                        <a:latin typeface="Arial"/>
                        <a:ea typeface="宋体"/>
                      </a:endParaRPr>
                    </a:p>
                  </a:txBody>
                  <a:tcPr marL="0" marR="0" marT="0" marB="0" anchor="ctr"/>
                </a:tc>
              </a:tr>
              <a:tr h="403839">
                <a:tc>
                  <a:txBody>
                    <a:bodyPr/>
                    <a:lstStyle/>
                    <a:p>
                      <a:pPr marL="406400" eaLnBrk="0">
                        <a:lnSpc>
                          <a:spcPct val="79000"/>
                        </a:lnSpc>
                        <a:spcBef>
                          <a:spcPts val="455"/>
                        </a:spcBef>
                        <a:spcAft>
                          <a:spcPts val="0"/>
                        </a:spcAft>
                      </a:pPr>
                      <a:r>
                        <a:rPr lang="en-US" sz="2000" spc="-35">
                          <a:effectLst/>
                        </a:rPr>
                        <a:t>length</a:t>
                      </a:r>
                      <a:endParaRPr lang="zh-CN" sz="2000">
                        <a:solidFill>
                          <a:srgbClr val="000000"/>
                        </a:solidFill>
                        <a:effectLst/>
                        <a:latin typeface="Arial"/>
                        <a:ea typeface="宋体"/>
                      </a:endParaRPr>
                    </a:p>
                  </a:txBody>
                  <a:tcPr marL="0" marR="0" marT="0" marB="0" anchor="ctr"/>
                </a:tc>
                <a:tc>
                  <a:txBody>
                    <a:bodyPr/>
                    <a:lstStyle/>
                    <a:p>
                      <a:pPr marL="67945" eaLnBrk="0">
                        <a:lnSpc>
                          <a:spcPct val="77000"/>
                        </a:lnSpc>
                        <a:spcBef>
                          <a:spcPts val="430"/>
                        </a:spcBef>
                        <a:spcAft>
                          <a:spcPts val="0"/>
                        </a:spcAft>
                      </a:pPr>
                      <a:r>
                        <a:rPr lang="zh-CN" sz="2000" spc="60">
                          <a:effectLst/>
                        </a:rPr>
                        <a:t>定</a:t>
                      </a:r>
                      <a:r>
                        <a:rPr lang="zh-CN" sz="2000" spc="45">
                          <a:effectLst/>
                        </a:rPr>
                        <a:t>义弯道的形状</a:t>
                      </a:r>
                      <a:endParaRPr lang="zh-CN" sz="2000">
                        <a:solidFill>
                          <a:srgbClr val="000000"/>
                        </a:solidFill>
                        <a:effectLst/>
                        <a:latin typeface="Arial"/>
                        <a:ea typeface="宋体"/>
                      </a:endParaRPr>
                    </a:p>
                  </a:txBody>
                  <a:tcPr marL="0" marR="0" marT="0" marB="0" anchor="ctr"/>
                </a:tc>
              </a:tr>
              <a:tr h="413017">
                <a:tc>
                  <a:txBody>
                    <a:bodyPr/>
                    <a:lstStyle/>
                    <a:p>
                      <a:pPr marL="495300" eaLnBrk="0">
                        <a:lnSpc>
                          <a:spcPct val="84000"/>
                        </a:lnSpc>
                        <a:spcBef>
                          <a:spcPts val="465"/>
                        </a:spcBef>
                        <a:spcAft>
                          <a:spcPts val="0"/>
                        </a:spcAft>
                      </a:pPr>
                      <a:r>
                        <a:rPr lang="en-US" sz="2000" spc="265">
                          <a:effectLst/>
                        </a:rPr>
                        <a:t>%</a:t>
                      </a:r>
                      <a:endParaRPr lang="zh-CN" sz="2000">
                        <a:solidFill>
                          <a:srgbClr val="000000"/>
                        </a:solidFill>
                        <a:effectLst/>
                        <a:latin typeface="Arial"/>
                        <a:ea typeface="宋体"/>
                      </a:endParaRPr>
                    </a:p>
                  </a:txBody>
                  <a:tcPr marL="0" marR="0" marT="0" marB="0" anchor="ctr"/>
                </a:tc>
                <a:tc>
                  <a:txBody>
                    <a:bodyPr/>
                    <a:lstStyle/>
                    <a:p>
                      <a:pPr marL="67945" eaLnBrk="0">
                        <a:lnSpc>
                          <a:spcPct val="77000"/>
                        </a:lnSpc>
                        <a:spcBef>
                          <a:spcPts val="430"/>
                        </a:spcBef>
                        <a:spcAft>
                          <a:spcPts val="0"/>
                        </a:spcAft>
                      </a:pPr>
                      <a:r>
                        <a:rPr lang="zh-CN" sz="2000" spc="85" dirty="0">
                          <a:effectLst/>
                        </a:rPr>
                        <a:t>使</a:t>
                      </a:r>
                      <a:r>
                        <a:rPr lang="zh-CN" sz="2000" spc="80" dirty="0">
                          <a:effectLst/>
                        </a:rPr>
                        <a:t>用</a:t>
                      </a:r>
                      <a:r>
                        <a:rPr lang="en-US" sz="2000" spc="80" dirty="0">
                          <a:effectLst/>
                        </a:rPr>
                        <a:t>%</a:t>
                      </a:r>
                      <a:r>
                        <a:rPr lang="zh-CN" sz="2000" spc="80" dirty="0">
                          <a:effectLst/>
                        </a:rPr>
                        <a:t>定义角落的形状</a:t>
                      </a:r>
                      <a:endParaRPr lang="zh-CN" sz="2000" dirty="0">
                        <a:solidFill>
                          <a:srgbClr val="000000"/>
                        </a:solidFill>
                        <a:effectLst/>
                        <a:latin typeface="Arial"/>
                        <a:ea typeface="宋体"/>
                      </a:endParaRPr>
                    </a:p>
                  </a:txBody>
                  <a:tcPr marL="0" marR="0" marT="0" marB="0" anchor="ctr"/>
                </a:tc>
              </a:tr>
            </a:tbl>
          </a:graphicData>
        </a:graphic>
      </p:graphicFrame>
    </p:spTree>
    <p:extLst>
      <p:ext uri="{BB962C8B-B14F-4D97-AF65-F5344CB8AC3E}">
        <p14:creationId xmlns:p14="http://schemas.microsoft.com/office/powerpoint/2010/main" val="19378354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案例</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    圆角边框</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smtClean="0"/>
                <a:t>核心代码</a:t>
              </a:r>
              <a:endParaRPr lang="zh-CN" altLang="en-US" sz="2600" kern="1200" dirty="0"/>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572062"/>
            <a:ext cx="3962400" cy="269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693"/>
          <a:stretch/>
        </p:blipFill>
        <p:spPr bwMode="auto">
          <a:xfrm>
            <a:off x="1619673" y="4270399"/>
            <a:ext cx="3962400" cy="196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2679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07504" y="1268760"/>
            <a:ext cx="8928484" cy="4464496"/>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11. box-shadow</a:t>
            </a:r>
            <a:r>
              <a:rPr lang="zh-CN" altLang="en-US" sz="2400" dirty="0" smtClean="0"/>
              <a:t>属性</a:t>
            </a:r>
            <a:endParaRPr lang="en-US" altLang="zh-CN" sz="2400" dirty="0"/>
          </a:p>
          <a:p>
            <a:pPr marL="109728" indent="457200" eaLnBrk="0">
              <a:lnSpc>
                <a:spcPct val="110000"/>
              </a:lnSpc>
              <a:spcBef>
                <a:spcPts val="1000"/>
              </a:spcBef>
              <a:spcAft>
                <a:spcPts val="1000"/>
              </a:spcAft>
              <a:buClr>
                <a:schemeClr val="bg2">
                  <a:lumMod val="50000"/>
                </a:schemeClr>
              </a:buClr>
              <a:buNone/>
            </a:pPr>
            <a:r>
              <a:rPr lang="en-US" altLang="zh-CN" sz="2400" dirty="0"/>
              <a:t>box-shadow </a:t>
            </a:r>
            <a:r>
              <a:rPr lang="zh-CN" altLang="en-US" sz="2400" dirty="0"/>
              <a:t>属性可以设置一个或多个下拉阴影的框。</a:t>
            </a:r>
          </a:p>
          <a:p>
            <a:pPr marL="109728" indent="457200" eaLnBrk="0">
              <a:lnSpc>
                <a:spcPct val="110000"/>
              </a:lnSpc>
              <a:spcBef>
                <a:spcPts val="1000"/>
              </a:spcBef>
              <a:spcAft>
                <a:spcPts val="1000"/>
              </a:spcAft>
              <a:buClr>
                <a:schemeClr val="bg2">
                  <a:lumMod val="50000"/>
                </a:schemeClr>
              </a:buClr>
              <a:buNone/>
            </a:pPr>
            <a:r>
              <a:rPr lang="zh-CN" altLang="en-US" sz="2400" dirty="0"/>
              <a:t>基本语法 </a:t>
            </a:r>
            <a:r>
              <a:rPr lang="en-US" altLang="zh-CN" sz="2400" dirty="0"/>
              <a:t>: box-shadow : h-shadow v-shadow blur spread color inset ;</a:t>
            </a:r>
          </a:p>
          <a:p>
            <a:pPr marL="109728" indent="457200" eaLnBrk="0">
              <a:lnSpc>
                <a:spcPct val="110000"/>
              </a:lnSpc>
              <a:spcBef>
                <a:spcPts val="1000"/>
              </a:spcBef>
              <a:spcAft>
                <a:spcPts val="1000"/>
              </a:spcAft>
              <a:buClr>
                <a:schemeClr val="bg2">
                  <a:lumMod val="50000"/>
                </a:schemeClr>
              </a:buClr>
              <a:buNone/>
            </a:pPr>
            <a:r>
              <a:rPr lang="zh-CN" altLang="en-US" sz="2400" dirty="0"/>
              <a:t>注意 </a:t>
            </a:r>
            <a:r>
              <a:rPr lang="en-US" altLang="zh-CN" sz="2400" dirty="0"/>
              <a:t>: </a:t>
            </a:r>
            <a:r>
              <a:rPr lang="en-US" altLang="zh-CN" sz="2400" dirty="0" err="1"/>
              <a:t>boxShadow</a:t>
            </a:r>
            <a:r>
              <a:rPr lang="en-US" altLang="zh-CN" sz="2400" dirty="0"/>
              <a:t> </a:t>
            </a:r>
            <a:r>
              <a:rPr lang="zh-CN" altLang="en-US" sz="2400" dirty="0"/>
              <a:t>属性把一个或多个下拉阴影添加到框上 。该属性是一个用逗号分隔 阴影的列表 </a:t>
            </a:r>
            <a:r>
              <a:rPr lang="en-US" altLang="zh-CN" sz="2400" dirty="0"/>
              <a:t>, </a:t>
            </a:r>
            <a:r>
              <a:rPr lang="zh-CN" altLang="en-US" sz="2400" dirty="0"/>
              <a:t>每个阴影由 </a:t>
            </a:r>
            <a:r>
              <a:rPr lang="en-US" altLang="zh-CN" sz="2400" dirty="0"/>
              <a:t>2-4 </a:t>
            </a:r>
            <a:r>
              <a:rPr lang="zh-CN" altLang="en-US" sz="2400" dirty="0"/>
              <a:t>个长度值 、一个可选的颜色值和一个可选的 </a:t>
            </a:r>
            <a:r>
              <a:rPr lang="en-US" altLang="zh-CN" sz="2400" dirty="0"/>
              <a:t>inset </a:t>
            </a:r>
            <a:r>
              <a:rPr lang="zh-CN" altLang="en-US" sz="2400" dirty="0"/>
              <a:t>关键字来 规定 。省略长度的值是 </a:t>
            </a:r>
            <a:r>
              <a:rPr lang="en-US" altLang="zh-CN" sz="2400" dirty="0"/>
              <a:t>0</a:t>
            </a:r>
            <a:r>
              <a:rPr lang="zh-CN" altLang="en-US" sz="2400" dirty="0"/>
              <a:t>。</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524655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07504" y="1268760"/>
            <a:ext cx="8928484" cy="1224136"/>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11. box-shadow</a:t>
            </a:r>
            <a:r>
              <a:rPr lang="zh-CN" altLang="en-US" sz="2400" dirty="0" smtClean="0"/>
              <a:t>属性</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286548681"/>
              </p:ext>
            </p:extLst>
          </p:nvPr>
        </p:nvGraphicFramePr>
        <p:xfrm>
          <a:off x="395536" y="2564904"/>
          <a:ext cx="8496944" cy="3528392"/>
        </p:xfrm>
        <a:graphic>
          <a:graphicData uri="http://schemas.openxmlformats.org/drawingml/2006/table">
            <a:tbl>
              <a:tblPr firstRow="1" firstCol="1" bandRow="1">
                <a:tableStyleId>{C4B1156A-380E-4F78-BDF5-A606A8083BF9}</a:tableStyleId>
              </a:tblPr>
              <a:tblGrid>
                <a:gridCol w="1757704"/>
                <a:gridCol w="6739240"/>
              </a:tblGrid>
              <a:tr h="507100">
                <a:tc>
                  <a:txBody>
                    <a:bodyPr/>
                    <a:lstStyle/>
                    <a:p>
                      <a:pPr marL="429260" eaLnBrk="0">
                        <a:lnSpc>
                          <a:spcPct val="75000"/>
                        </a:lnSpc>
                        <a:spcBef>
                          <a:spcPts val="450"/>
                        </a:spcBef>
                        <a:spcAft>
                          <a:spcPts val="0"/>
                        </a:spcAft>
                      </a:pPr>
                      <a:r>
                        <a:rPr lang="zh-CN" sz="2000" spc="30" dirty="0">
                          <a:effectLst/>
                        </a:rPr>
                        <a:t>属性</a:t>
                      </a:r>
                      <a:endParaRPr lang="zh-CN" sz="2000" dirty="0">
                        <a:solidFill>
                          <a:srgbClr val="000000"/>
                        </a:solidFill>
                        <a:effectLst/>
                        <a:latin typeface="Arial"/>
                        <a:ea typeface="宋体"/>
                      </a:endParaRPr>
                    </a:p>
                  </a:txBody>
                  <a:tcPr marL="0" marR="0" marT="0" marB="0" anchor="ctr"/>
                </a:tc>
                <a:tc>
                  <a:txBody>
                    <a:bodyPr/>
                    <a:lstStyle/>
                    <a:p>
                      <a:pPr marL="1957070" eaLnBrk="0">
                        <a:lnSpc>
                          <a:spcPct val="75000"/>
                        </a:lnSpc>
                        <a:spcBef>
                          <a:spcPts val="445"/>
                        </a:spcBef>
                        <a:spcAft>
                          <a:spcPts val="0"/>
                        </a:spcAft>
                      </a:pPr>
                      <a:r>
                        <a:rPr lang="zh-CN" sz="2000" spc="30" dirty="0">
                          <a:effectLst/>
                        </a:rPr>
                        <a:t>描</a:t>
                      </a:r>
                      <a:r>
                        <a:rPr lang="zh-CN" sz="2000" spc="25" dirty="0">
                          <a:effectLst/>
                        </a:rPr>
                        <a:t>述</a:t>
                      </a:r>
                      <a:endParaRPr lang="zh-CN" sz="2000" dirty="0">
                        <a:solidFill>
                          <a:srgbClr val="000000"/>
                        </a:solidFill>
                        <a:effectLst/>
                        <a:latin typeface="Arial"/>
                        <a:ea typeface="宋体"/>
                      </a:endParaRPr>
                    </a:p>
                  </a:txBody>
                  <a:tcPr marL="0" marR="0" marT="0" marB="0" anchor="ctr"/>
                </a:tc>
              </a:tr>
              <a:tr h="501418">
                <a:tc>
                  <a:txBody>
                    <a:bodyPr/>
                    <a:lstStyle/>
                    <a:p>
                      <a:pPr marL="318770" eaLnBrk="0">
                        <a:lnSpc>
                          <a:spcPct val="70000"/>
                        </a:lnSpc>
                        <a:spcBef>
                          <a:spcPts val="540"/>
                        </a:spcBef>
                        <a:spcAft>
                          <a:spcPts val="0"/>
                        </a:spcAft>
                      </a:pPr>
                      <a:r>
                        <a:rPr lang="en-US" sz="2000" spc="-50">
                          <a:effectLst/>
                        </a:rPr>
                        <a:t>h</a:t>
                      </a:r>
                      <a:r>
                        <a:rPr lang="en-US" sz="2000" spc="-55">
                          <a:effectLst/>
                        </a:rPr>
                        <a:t>-</a:t>
                      </a:r>
                      <a:r>
                        <a:rPr lang="en-US" sz="2000" spc="-50">
                          <a:effectLst/>
                        </a:rPr>
                        <a:t>shadow</a:t>
                      </a:r>
                      <a:endParaRPr lang="zh-CN" sz="2000">
                        <a:solidFill>
                          <a:srgbClr val="000000"/>
                        </a:solidFill>
                        <a:effectLst/>
                        <a:latin typeface="Arial"/>
                        <a:ea typeface="宋体"/>
                      </a:endParaRPr>
                    </a:p>
                  </a:txBody>
                  <a:tcPr marL="0" marR="0" marT="0" marB="0" anchor="ctr"/>
                </a:tc>
                <a:tc>
                  <a:txBody>
                    <a:bodyPr/>
                    <a:lstStyle/>
                    <a:p>
                      <a:pPr marL="68580" eaLnBrk="0">
                        <a:lnSpc>
                          <a:spcPct val="78000"/>
                        </a:lnSpc>
                        <a:spcBef>
                          <a:spcPts val="415"/>
                        </a:spcBef>
                        <a:spcAft>
                          <a:spcPts val="0"/>
                        </a:spcAft>
                      </a:pPr>
                      <a:r>
                        <a:rPr lang="zh-CN" sz="2000" spc="20">
                          <a:effectLst/>
                        </a:rPr>
                        <a:t>必</a:t>
                      </a:r>
                      <a:r>
                        <a:rPr lang="zh-CN" sz="2000" spc="15">
                          <a:effectLst/>
                        </a:rPr>
                        <a:t>需的 。水平阴影的位置 。允许负值</a:t>
                      </a:r>
                      <a:endParaRPr lang="zh-CN" sz="2000">
                        <a:solidFill>
                          <a:srgbClr val="000000"/>
                        </a:solidFill>
                        <a:effectLst/>
                        <a:latin typeface="Arial"/>
                        <a:ea typeface="宋体"/>
                      </a:endParaRPr>
                    </a:p>
                  </a:txBody>
                  <a:tcPr marL="0" marR="0" marT="0" marB="0" anchor="ctr"/>
                </a:tc>
              </a:tr>
              <a:tr h="501418">
                <a:tc>
                  <a:txBody>
                    <a:bodyPr/>
                    <a:lstStyle/>
                    <a:p>
                      <a:pPr marL="320675" eaLnBrk="0">
                        <a:lnSpc>
                          <a:spcPct val="69000"/>
                        </a:lnSpc>
                        <a:spcBef>
                          <a:spcPts val="545"/>
                        </a:spcBef>
                        <a:spcAft>
                          <a:spcPts val="0"/>
                        </a:spcAft>
                      </a:pPr>
                      <a:r>
                        <a:rPr lang="en-US" sz="2000" spc="-45">
                          <a:effectLst/>
                        </a:rPr>
                        <a:t>v</a:t>
                      </a:r>
                      <a:r>
                        <a:rPr lang="en-US" sz="2000" spc="-55">
                          <a:effectLst/>
                        </a:rPr>
                        <a:t>-</a:t>
                      </a:r>
                      <a:r>
                        <a:rPr lang="en-US" sz="2000" spc="-45">
                          <a:effectLst/>
                        </a:rPr>
                        <a:t>shadow</a:t>
                      </a:r>
                      <a:endParaRPr lang="zh-CN" sz="2000">
                        <a:solidFill>
                          <a:srgbClr val="000000"/>
                        </a:solidFill>
                        <a:effectLst/>
                        <a:latin typeface="Arial"/>
                        <a:ea typeface="宋体"/>
                      </a:endParaRPr>
                    </a:p>
                  </a:txBody>
                  <a:tcPr marL="0" marR="0" marT="0" marB="0" anchor="ctr"/>
                </a:tc>
                <a:tc>
                  <a:txBody>
                    <a:bodyPr/>
                    <a:lstStyle/>
                    <a:p>
                      <a:pPr marL="68580" eaLnBrk="0">
                        <a:lnSpc>
                          <a:spcPct val="78000"/>
                        </a:lnSpc>
                        <a:spcBef>
                          <a:spcPts val="425"/>
                        </a:spcBef>
                        <a:spcAft>
                          <a:spcPts val="0"/>
                        </a:spcAft>
                      </a:pPr>
                      <a:r>
                        <a:rPr lang="zh-CN" sz="2000" spc="20">
                          <a:effectLst/>
                        </a:rPr>
                        <a:t>必</a:t>
                      </a:r>
                      <a:r>
                        <a:rPr lang="zh-CN" sz="2000" spc="15">
                          <a:effectLst/>
                        </a:rPr>
                        <a:t>需的 。垂直阴影的位置 。允许负值</a:t>
                      </a:r>
                      <a:endParaRPr lang="zh-CN" sz="2000">
                        <a:solidFill>
                          <a:srgbClr val="000000"/>
                        </a:solidFill>
                        <a:effectLst/>
                        <a:latin typeface="Arial"/>
                        <a:ea typeface="宋体"/>
                      </a:endParaRPr>
                    </a:p>
                  </a:txBody>
                  <a:tcPr marL="0" marR="0" marT="0" marB="0" anchor="ctr"/>
                </a:tc>
              </a:tr>
              <a:tr h="501418">
                <a:tc>
                  <a:txBody>
                    <a:bodyPr/>
                    <a:lstStyle/>
                    <a:p>
                      <a:pPr marL="452120" eaLnBrk="0">
                        <a:lnSpc>
                          <a:spcPct val="69000"/>
                        </a:lnSpc>
                        <a:spcBef>
                          <a:spcPts val="550"/>
                        </a:spcBef>
                        <a:spcAft>
                          <a:spcPts val="0"/>
                        </a:spcAft>
                      </a:pPr>
                      <a:r>
                        <a:rPr lang="en-US" sz="2000" spc="-60">
                          <a:effectLst/>
                        </a:rPr>
                        <a:t>b</a:t>
                      </a:r>
                      <a:r>
                        <a:rPr lang="en-US" sz="2000" spc="-45">
                          <a:effectLst/>
                        </a:rPr>
                        <a:t>lur</a:t>
                      </a:r>
                      <a:endParaRPr lang="zh-CN" sz="2000">
                        <a:solidFill>
                          <a:srgbClr val="000000"/>
                        </a:solidFill>
                        <a:effectLst/>
                        <a:latin typeface="Arial"/>
                        <a:ea typeface="宋体"/>
                      </a:endParaRPr>
                    </a:p>
                  </a:txBody>
                  <a:tcPr marL="0" marR="0" marT="0" marB="0" anchor="ctr"/>
                </a:tc>
                <a:tc>
                  <a:txBody>
                    <a:bodyPr/>
                    <a:lstStyle/>
                    <a:p>
                      <a:pPr marL="69850" eaLnBrk="0">
                        <a:lnSpc>
                          <a:spcPct val="78000"/>
                        </a:lnSpc>
                        <a:spcBef>
                          <a:spcPts val="440"/>
                        </a:spcBef>
                        <a:spcAft>
                          <a:spcPts val="0"/>
                        </a:spcAft>
                      </a:pPr>
                      <a:r>
                        <a:rPr lang="zh-CN" sz="2000" spc="10">
                          <a:effectLst/>
                        </a:rPr>
                        <a:t>可选 </a:t>
                      </a:r>
                      <a:r>
                        <a:rPr lang="zh-CN" sz="2000" spc="5">
                          <a:effectLst/>
                        </a:rPr>
                        <a:t>。模糊距离</a:t>
                      </a:r>
                      <a:endParaRPr lang="zh-CN" sz="2000">
                        <a:solidFill>
                          <a:srgbClr val="000000"/>
                        </a:solidFill>
                        <a:effectLst/>
                        <a:latin typeface="Arial"/>
                        <a:ea typeface="宋体"/>
                      </a:endParaRPr>
                    </a:p>
                  </a:txBody>
                  <a:tcPr marL="0" marR="0" marT="0" marB="0" anchor="ctr"/>
                </a:tc>
              </a:tr>
              <a:tr h="501418">
                <a:tc>
                  <a:txBody>
                    <a:bodyPr/>
                    <a:lstStyle/>
                    <a:p>
                      <a:pPr marL="398780" eaLnBrk="0">
                        <a:lnSpc>
                          <a:spcPct val="68000"/>
                        </a:lnSpc>
                        <a:spcBef>
                          <a:spcPts val="555"/>
                        </a:spcBef>
                        <a:spcAft>
                          <a:spcPts val="0"/>
                        </a:spcAft>
                      </a:pPr>
                      <a:r>
                        <a:rPr lang="en-US" sz="2000" spc="-80">
                          <a:effectLst/>
                        </a:rPr>
                        <a:t>s</a:t>
                      </a:r>
                      <a:r>
                        <a:rPr lang="en-US" sz="2000" spc="-65">
                          <a:effectLst/>
                        </a:rPr>
                        <a:t>pread</a:t>
                      </a:r>
                      <a:endParaRPr lang="zh-CN" sz="2000">
                        <a:solidFill>
                          <a:srgbClr val="000000"/>
                        </a:solidFill>
                        <a:effectLst/>
                        <a:latin typeface="Arial"/>
                        <a:ea typeface="宋体"/>
                      </a:endParaRPr>
                    </a:p>
                  </a:txBody>
                  <a:tcPr marL="0" marR="0" marT="0" marB="0" anchor="ctr"/>
                </a:tc>
                <a:tc>
                  <a:txBody>
                    <a:bodyPr/>
                    <a:lstStyle/>
                    <a:p>
                      <a:pPr marL="69850" eaLnBrk="0">
                        <a:lnSpc>
                          <a:spcPct val="78000"/>
                        </a:lnSpc>
                        <a:spcBef>
                          <a:spcPts val="445"/>
                        </a:spcBef>
                        <a:spcAft>
                          <a:spcPts val="0"/>
                        </a:spcAft>
                      </a:pPr>
                      <a:r>
                        <a:rPr lang="zh-CN" sz="2000" spc="20">
                          <a:effectLst/>
                        </a:rPr>
                        <a:t>可</a:t>
                      </a:r>
                      <a:r>
                        <a:rPr lang="zh-CN" sz="2000" spc="15">
                          <a:effectLst/>
                        </a:rPr>
                        <a:t>选</a:t>
                      </a:r>
                      <a:r>
                        <a:rPr lang="zh-CN" sz="2000" spc="10">
                          <a:effectLst/>
                        </a:rPr>
                        <a:t> 。阴影的大小</a:t>
                      </a:r>
                      <a:endParaRPr lang="zh-CN" sz="2000">
                        <a:solidFill>
                          <a:srgbClr val="000000"/>
                        </a:solidFill>
                        <a:effectLst/>
                        <a:latin typeface="Arial"/>
                        <a:ea typeface="宋体"/>
                      </a:endParaRPr>
                    </a:p>
                  </a:txBody>
                  <a:tcPr marL="0" marR="0" marT="0" marB="0" anchor="ctr"/>
                </a:tc>
              </a:tr>
              <a:tr h="502838">
                <a:tc>
                  <a:txBody>
                    <a:bodyPr/>
                    <a:lstStyle/>
                    <a:p>
                      <a:pPr marL="434975" eaLnBrk="0">
                        <a:lnSpc>
                          <a:spcPct val="69000"/>
                        </a:lnSpc>
                        <a:spcBef>
                          <a:spcPts val="560"/>
                        </a:spcBef>
                        <a:spcAft>
                          <a:spcPts val="0"/>
                        </a:spcAft>
                      </a:pPr>
                      <a:r>
                        <a:rPr lang="en-US" sz="2000" spc="-15">
                          <a:effectLst/>
                        </a:rPr>
                        <a:t>color</a:t>
                      </a:r>
                      <a:endParaRPr lang="zh-CN" sz="2000">
                        <a:solidFill>
                          <a:srgbClr val="000000"/>
                        </a:solidFill>
                        <a:effectLst/>
                        <a:latin typeface="Arial"/>
                        <a:ea typeface="宋体"/>
                      </a:endParaRPr>
                    </a:p>
                  </a:txBody>
                  <a:tcPr marL="0" marR="0" marT="0" marB="0" anchor="ctr"/>
                </a:tc>
                <a:tc>
                  <a:txBody>
                    <a:bodyPr/>
                    <a:lstStyle/>
                    <a:p>
                      <a:pPr marL="69850" eaLnBrk="0">
                        <a:lnSpc>
                          <a:spcPct val="79000"/>
                        </a:lnSpc>
                        <a:spcBef>
                          <a:spcPts val="440"/>
                        </a:spcBef>
                        <a:spcAft>
                          <a:spcPts val="0"/>
                        </a:spcAft>
                      </a:pPr>
                      <a:r>
                        <a:rPr lang="zh-CN" sz="2000" spc="15">
                          <a:effectLst/>
                        </a:rPr>
                        <a:t>可</a:t>
                      </a:r>
                      <a:r>
                        <a:rPr lang="zh-CN" sz="2000" spc="10">
                          <a:effectLst/>
                        </a:rPr>
                        <a:t>选 。阴影的颜色。</a:t>
                      </a:r>
                      <a:endParaRPr lang="zh-CN" sz="2000">
                        <a:solidFill>
                          <a:srgbClr val="000000"/>
                        </a:solidFill>
                        <a:effectLst/>
                        <a:latin typeface="Arial"/>
                        <a:ea typeface="宋体"/>
                      </a:endParaRPr>
                    </a:p>
                  </a:txBody>
                  <a:tcPr marL="0" marR="0" marT="0" marB="0" anchor="ctr"/>
                </a:tc>
              </a:tr>
              <a:tr h="512782">
                <a:tc>
                  <a:txBody>
                    <a:bodyPr/>
                    <a:lstStyle/>
                    <a:p>
                      <a:pPr marL="438150" eaLnBrk="0">
                        <a:lnSpc>
                          <a:spcPct val="67000"/>
                        </a:lnSpc>
                        <a:spcBef>
                          <a:spcPts val="595"/>
                        </a:spcBef>
                        <a:spcAft>
                          <a:spcPts val="0"/>
                        </a:spcAft>
                      </a:pPr>
                      <a:r>
                        <a:rPr lang="en-US" sz="2000" spc="-65">
                          <a:effectLst/>
                        </a:rPr>
                        <a:t>i</a:t>
                      </a:r>
                      <a:r>
                        <a:rPr lang="en-US" sz="2000" spc="-45">
                          <a:effectLst/>
                        </a:rPr>
                        <a:t>nset</a:t>
                      </a:r>
                      <a:endParaRPr lang="zh-CN" sz="2000">
                        <a:solidFill>
                          <a:srgbClr val="000000"/>
                        </a:solidFill>
                        <a:effectLst/>
                        <a:latin typeface="Arial"/>
                        <a:ea typeface="宋体"/>
                      </a:endParaRPr>
                    </a:p>
                  </a:txBody>
                  <a:tcPr marL="0" marR="0" marT="0" marB="0" anchor="ctr"/>
                </a:tc>
                <a:tc>
                  <a:txBody>
                    <a:bodyPr/>
                    <a:lstStyle/>
                    <a:p>
                      <a:pPr marL="69850" eaLnBrk="0">
                        <a:lnSpc>
                          <a:spcPct val="79000"/>
                        </a:lnSpc>
                        <a:spcBef>
                          <a:spcPts val="440"/>
                        </a:spcBef>
                        <a:spcAft>
                          <a:spcPts val="0"/>
                        </a:spcAft>
                      </a:pPr>
                      <a:r>
                        <a:rPr lang="zh-CN" sz="2000" spc="60" dirty="0">
                          <a:effectLst/>
                        </a:rPr>
                        <a:t>可</a:t>
                      </a:r>
                      <a:r>
                        <a:rPr lang="zh-CN" sz="2000" spc="30" dirty="0">
                          <a:effectLst/>
                        </a:rPr>
                        <a:t>选 。从外层的阴影</a:t>
                      </a:r>
                      <a:r>
                        <a:rPr lang="en-US" sz="2000" spc="30" dirty="0">
                          <a:effectLst/>
                        </a:rPr>
                        <a:t>  ( </a:t>
                      </a:r>
                      <a:r>
                        <a:rPr lang="zh-CN" sz="2000" spc="30" dirty="0">
                          <a:effectLst/>
                        </a:rPr>
                        <a:t>开始时</a:t>
                      </a:r>
                      <a:r>
                        <a:rPr lang="en-US" sz="2000" spc="30" dirty="0">
                          <a:effectLst/>
                        </a:rPr>
                        <a:t>)  </a:t>
                      </a:r>
                      <a:r>
                        <a:rPr lang="zh-CN" sz="2000" spc="30" dirty="0">
                          <a:effectLst/>
                        </a:rPr>
                        <a:t>改变阴影内侧阴影</a:t>
                      </a:r>
                      <a:endParaRPr lang="zh-CN" sz="2000" dirty="0">
                        <a:solidFill>
                          <a:srgbClr val="000000"/>
                        </a:solidFill>
                        <a:effectLst/>
                        <a:latin typeface="Arial"/>
                        <a:ea typeface="宋体"/>
                      </a:endParaRPr>
                    </a:p>
                  </a:txBody>
                  <a:tcPr marL="0" marR="0" marT="0" marB="0" anchor="ctr"/>
                </a:tc>
              </a:tr>
            </a:tbl>
          </a:graphicData>
        </a:graphic>
      </p:graphicFrame>
    </p:spTree>
    <p:extLst>
      <p:ext uri="{BB962C8B-B14F-4D97-AF65-F5344CB8AC3E}">
        <p14:creationId xmlns:p14="http://schemas.microsoft.com/office/powerpoint/2010/main" val="11844292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案例</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    盒子阴影</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smtClean="0"/>
                <a:t>核心代码</a:t>
              </a:r>
              <a:endParaRPr lang="zh-CN" altLang="en-US" sz="2600" kern="1200" dirty="0"/>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pic>
        <p:nvPicPr>
          <p:cNvPr id="71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429000"/>
            <a:ext cx="3863975"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495106"/>
            <a:ext cx="3863975" cy="198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 137"/>
          <p:cNvPicPr/>
          <p:nvPr/>
        </p:nvPicPr>
        <p:blipFill>
          <a:blip r:embed="rId4"/>
          <a:stretch>
            <a:fillRect/>
          </a:stretch>
        </p:blipFill>
        <p:spPr>
          <a:xfrm>
            <a:off x="5868144" y="2663188"/>
            <a:ext cx="2533667" cy="1053844"/>
          </a:xfrm>
          <a:prstGeom prst="rect">
            <a:avLst/>
          </a:prstGeom>
        </p:spPr>
      </p:pic>
    </p:spTree>
    <p:extLst>
      <p:ext uri="{BB962C8B-B14F-4D97-AF65-F5344CB8AC3E}">
        <p14:creationId xmlns:p14="http://schemas.microsoft.com/office/powerpoint/2010/main" val="21176281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07504" y="1268760"/>
            <a:ext cx="8928484" cy="2520280"/>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12. word-wrap </a:t>
            </a:r>
            <a:r>
              <a:rPr lang="zh-CN" altLang="en-US" sz="2400" dirty="0"/>
              <a:t>属性</a:t>
            </a:r>
          </a:p>
          <a:p>
            <a:pPr marL="109728" indent="457200" eaLnBrk="0">
              <a:lnSpc>
                <a:spcPct val="110000"/>
              </a:lnSpc>
              <a:spcBef>
                <a:spcPts val="1000"/>
              </a:spcBef>
              <a:spcAft>
                <a:spcPts val="1000"/>
              </a:spcAft>
              <a:buClr>
                <a:schemeClr val="bg2">
                  <a:lumMod val="50000"/>
                </a:schemeClr>
              </a:buClr>
              <a:buNone/>
            </a:pPr>
            <a:r>
              <a:rPr lang="en-US" altLang="zh-CN" sz="2400" dirty="0"/>
              <a:t>word-wrap </a:t>
            </a:r>
            <a:r>
              <a:rPr lang="zh-CN" altLang="en-US" sz="2400" dirty="0"/>
              <a:t>属性允许长的内容可以自动换行。</a:t>
            </a:r>
          </a:p>
          <a:p>
            <a:pPr marL="109728" indent="457200" eaLnBrk="0">
              <a:lnSpc>
                <a:spcPct val="110000"/>
              </a:lnSpc>
              <a:spcBef>
                <a:spcPts val="1000"/>
              </a:spcBef>
              <a:spcAft>
                <a:spcPts val="1000"/>
              </a:spcAft>
              <a:buClr>
                <a:schemeClr val="bg2">
                  <a:lumMod val="50000"/>
                </a:schemeClr>
              </a:buClr>
              <a:buNone/>
            </a:pPr>
            <a:r>
              <a:rPr lang="zh-CN" altLang="en-US" sz="2400" dirty="0"/>
              <a:t>基本语法</a:t>
            </a:r>
            <a:r>
              <a:rPr lang="en-US" altLang="zh-CN" sz="2400" dirty="0"/>
              <a:t>: word-wrap: normal </a:t>
            </a:r>
            <a:r>
              <a:rPr lang="zh-CN" altLang="en-US" sz="2400" dirty="0"/>
              <a:t>或 </a:t>
            </a:r>
            <a:r>
              <a:rPr lang="en-US" altLang="zh-CN" sz="2400" dirty="0"/>
              <a:t>break-word;</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361170948"/>
              </p:ext>
            </p:extLst>
          </p:nvPr>
        </p:nvGraphicFramePr>
        <p:xfrm>
          <a:off x="323528" y="3861048"/>
          <a:ext cx="8424936" cy="1872207"/>
        </p:xfrm>
        <a:graphic>
          <a:graphicData uri="http://schemas.openxmlformats.org/drawingml/2006/table">
            <a:tbl>
              <a:tblPr firstRow="1" firstCol="1" bandRow="1">
                <a:tableStyleId>{C4B1156A-380E-4F78-BDF5-A606A8083BF9}</a:tableStyleId>
              </a:tblPr>
              <a:tblGrid>
                <a:gridCol w="1944216"/>
                <a:gridCol w="6480720"/>
              </a:tblGrid>
              <a:tr h="624069">
                <a:tc>
                  <a:txBody>
                    <a:bodyPr/>
                    <a:lstStyle/>
                    <a:p>
                      <a:pPr marL="483870" eaLnBrk="0">
                        <a:lnSpc>
                          <a:spcPct val="77000"/>
                        </a:lnSpc>
                        <a:spcBef>
                          <a:spcPts val="435"/>
                        </a:spcBef>
                        <a:spcAft>
                          <a:spcPts val="0"/>
                        </a:spcAft>
                      </a:pPr>
                      <a:r>
                        <a:rPr lang="zh-CN" sz="2000" spc="20">
                          <a:effectLst/>
                        </a:rPr>
                        <a:t>值</a:t>
                      </a:r>
                      <a:endParaRPr lang="zh-CN" sz="2000">
                        <a:solidFill>
                          <a:srgbClr val="000000"/>
                        </a:solidFill>
                        <a:effectLst/>
                        <a:latin typeface="Arial"/>
                        <a:ea typeface="宋体"/>
                      </a:endParaRPr>
                    </a:p>
                  </a:txBody>
                  <a:tcPr marL="0" marR="0" marT="0" marB="0" anchor="ctr"/>
                </a:tc>
                <a:tc>
                  <a:txBody>
                    <a:bodyPr/>
                    <a:lstStyle/>
                    <a:p>
                      <a:pPr marL="1957070" eaLnBrk="0">
                        <a:lnSpc>
                          <a:spcPct val="75000"/>
                        </a:lnSpc>
                        <a:spcBef>
                          <a:spcPts val="445"/>
                        </a:spcBef>
                        <a:spcAft>
                          <a:spcPts val="0"/>
                        </a:spcAft>
                      </a:pPr>
                      <a:r>
                        <a:rPr lang="zh-CN" sz="2000" spc="30">
                          <a:effectLst/>
                        </a:rPr>
                        <a:t>描</a:t>
                      </a:r>
                      <a:r>
                        <a:rPr lang="zh-CN" sz="2000" spc="25">
                          <a:effectLst/>
                        </a:rPr>
                        <a:t>述</a:t>
                      </a:r>
                      <a:endParaRPr lang="zh-CN" sz="2000">
                        <a:solidFill>
                          <a:srgbClr val="000000"/>
                        </a:solidFill>
                        <a:effectLst/>
                        <a:latin typeface="Arial"/>
                        <a:ea typeface="宋体"/>
                      </a:endParaRPr>
                    </a:p>
                  </a:txBody>
                  <a:tcPr marL="0" marR="0" marT="0" marB="0" anchor="ctr"/>
                </a:tc>
              </a:tr>
              <a:tr h="617057">
                <a:tc>
                  <a:txBody>
                    <a:bodyPr/>
                    <a:lstStyle/>
                    <a:p>
                      <a:pPr marL="391160" eaLnBrk="0">
                        <a:lnSpc>
                          <a:spcPct val="82000"/>
                        </a:lnSpc>
                        <a:spcBef>
                          <a:spcPts val="515"/>
                        </a:spcBef>
                        <a:spcAft>
                          <a:spcPts val="0"/>
                        </a:spcAft>
                      </a:pPr>
                      <a:r>
                        <a:rPr lang="en-US" sz="2000" spc="-15">
                          <a:effectLst/>
                        </a:rPr>
                        <a:t>normal</a:t>
                      </a:r>
                      <a:endParaRPr lang="zh-CN" sz="2000">
                        <a:solidFill>
                          <a:srgbClr val="000000"/>
                        </a:solidFill>
                        <a:effectLst/>
                        <a:latin typeface="Arial"/>
                        <a:ea typeface="宋体"/>
                      </a:endParaRPr>
                    </a:p>
                  </a:txBody>
                  <a:tcPr marL="0" marR="0" marT="0" marB="0" anchor="ctr"/>
                </a:tc>
                <a:tc>
                  <a:txBody>
                    <a:bodyPr/>
                    <a:lstStyle/>
                    <a:p>
                      <a:pPr marL="73025" eaLnBrk="0">
                        <a:lnSpc>
                          <a:spcPct val="80000"/>
                        </a:lnSpc>
                        <a:spcBef>
                          <a:spcPts val="420"/>
                        </a:spcBef>
                        <a:spcAft>
                          <a:spcPts val="0"/>
                        </a:spcAft>
                      </a:pPr>
                      <a:r>
                        <a:rPr lang="zh-CN" sz="2000" spc="90">
                          <a:effectLst/>
                        </a:rPr>
                        <a:t>只</a:t>
                      </a:r>
                      <a:r>
                        <a:rPr lang="zh-CN" sz="2000" spc="50">
                          <a:effectLst/>
                        </a:rPr>
                        <a:t>在</a:t>
                      </a:r>
                      <a:r>
                        <a:rPr lang="zh-CN" sz="2000" spc="45">
                          <a:effectLst/>
                        </a:rPr>
                        <a:t>允许的断字点换行</a:t>
                      </a:r>
                      <a:r>
                        <a:rPr lang="en-US" sz="2000" spc="45">
                          <a:effectLst/>
                        </a:rPr>
                        <a:t>  (</a:t>
                      </a:r>
                      <a:r>
                        <a:rPr lang="zh-CN" sz="2000" spc="45">
                          <a:effectLst/>
                        </a:rPr>
                        <a:t>浏览器保持默认处理</a:t>
                      </a:r>
                      <a:r>
                        <a:rPr lang="en-US" sz="2000" spc="45">
                          <a:effectLst/>
                        </a:rPr>
                        <a:t>) </a:t>
                      </a:r>
                      <a:r>
                        <a:rPr lang="zh-CN" sz="2000" spc="45">
                          <a:effectLst/>
                        </a:rPr>
                        <a:t>。</a:t>
                      </a:r>
                      <a:endParaRPr lang="zh-CN" sz="2000">
                        <a:solidFill>
                          <a:srgbClr val="000000"/>
                        </a:solidFill>
                        <a:effectLst/>
                        <a:latin typeface="Arial"/>
                        <a:ea typeface="宋体"/>
                      </a:endParaRPr>
                    </a:p>
                  </a:txBody>
                  <a:tcPr marL="0" marR="0" marT="0" marB="0" anchor="ctr"/>
                </a:tc>
              </a:tr>
              <a:tr h="631081">
                <a:tc>
                  <a:txBody>
                    <a:bodyPr/>
                    <a:lstStyle/>
                    <a:p>
                      <a:pPr marL="278130" eaLnBrk="0">
                        <a:lnSpc>
                          <a:spcPct val="82000"/>
                        </a:lnSpc>
                        <a:spcBef>
                          <a:spcPts val="525"/>
                        </a:spcBef>
                        <a:spcAft>
                          <a:spcPts val="0"/>
                        </a:spcAft>
                      </a:pPr>
                      <a:r>
                        <a:rPr lang="en-US" sz="2000" spc="-50">
                          <a:effectLst/>
                        </a:rPr>
                        <a:t>break-wor</a:t>
                      </a:r>
                      <a:r>
                        <a:rPr lang="en-US" sz="2000" spc="-45">
                          <a:effectLst/>
                        </a:rPr>
                        <a:t>d</a:t>
                      </a:r>
                      <a:endParaRPr lang="zh-CN" sz="2000">
                        <a:solidFill>
                          <a:srgbClr val="000000"/>
                        </a:solidFill>
                        <a:effectLst/>
                        <a:latin typeface="Arial"/>
                        <a:ea typeface="宋体"/>
                      </a:endParaRPr>
                    </a:p>
                  </a:txBody>
                  <a:tcPr marL="0" marR="0" marT="0" marB="0" anchor="ctr"/>
                </a:tc>
                <a:tc>
                  <a:txBody>
                    <a:bodyPr/>
                    <a:lstStyle/>
                    <a:p>
                      <a:pPr marL="69215" eaLnBrk="0">
                        <a:lnSpc>
                          <a:spcPct val="90000"/>
                        </a:lnSpc>
                        <a:spcBef>
                          <a:spcPts val="395"/>
                        </a:spcBef>
                        <a:spcAft>
                          <a:spcPts val="0"/>
                        </a:spcAft>
                      </a:pPr>
                      <a:r>
                        <a:rPr lang="zh-CN" sz="2000" spc="40" dirty="0">
                          <a:effectLst/>
                        </a:rPr>
                        <a:t>在长单词或 </a:t>
                      </a:r>
                      <a:r>
                        <a:rPr lang="en-US" sz="2000" dirty="0">
                          <a:effectLst/>
                        </a:rPr>
                        <a:t>URL</a:t>
                      </a:r>
                      <a:r>
                        <a:rPr lang="en-US" sz="2000" spc="40" dirty="0">
                          <a:effectLst/>
                        </a:rPr>
                        <a:t> </a:t>
                      </a:r>
                      <a:r>
                        <a:rPr lang="zh-CN" sz="2000" spc="40" dirty="0">
                          <a:effectLst/>
                        </a:rPr>
                        <a:t>地址内部进行换行</a:t>
                      </a:r>
                      <a:r>
                        <a:rPr lang="zh-CN" sz="2000" spc="20" dirty="0">
                          <a:effectLst/>
                        </a:rPr>
                        <a:t>。</a:t>
                      </a:r>
                      <a:endParaRPr lang="zh-CN" sz="2000" dirty="0">
                        <a:solidFill>
                          <a:srgbClr val="000000"/>
                        </a:solidFill>
                        <a:effectLst/>
                        <a:latin typeface="Arial"/>
                        <a:ea typeface="宋体"/>
                      </a:endParaRPr>
                    </a:p>
                  </a:txBody>
                  <a:tcPr marL="0" marR="0" marT="0" marB="0" anchor="ctr"/>
                </a:tc>
              </a:tr>
            </a:tbl>
          </a:graphicData>
        </a:graphic>
      </p:graphicFrame>
    </p:spTree>
    <p:extLst>
      <p:ext uri="{BB962C8B-B14F-4D97-AF65-F5344CB8AC3E}">
        <p14:creationId xmlns:p14="http://schemas.microsoft.com/office/powerpoint/2010/main" val="16140968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案例</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    </a:t>
            </a:r>
            <a:r>
              <a:rPr lang="en-US" altLang="zh-CN" sz="3200" dirty="0">
                <a:solidFill>
                  <a:schemeClr val="tx1"/>
                </a:solidFill>
                <a:latin typeface="微软雅黑" panose="020B0503020204020204" pitchFamily="34" charset="-122"/>
                <a:ea typeface="微软雅黑" panose="020B0503020204020204" pitchFamily="34" charset="-122"/>
                <a:cs typeface="+mn-ea"/>
              </a:rPr>
              <a:t>word-wrap </a:t>
            </a:r>
            <a:r>
              <a:rPr lang="zh-CN" altLang="en-US" sz="3200" dirty="0">
                <a:solidFill>
                  <a:schemeClr val="tx1"/>
                </a:solidFill>
                <a:latin typeface="微软雅黑" panose="020B0503020204020204" pitchFamily="34" charset="-122"/>
                <a:ea typeface="微软雅黑" panose="020B0503020204020204" pitchFamily="34" charset="-122"/>
                <a:cs typeface="+mn-ea"/>
              </a:rPr>
              <a:t>应用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smtClean="0"/>
                <a:t>核心代码</a:t>
              </a:r>
              <a:endParaRPr lang="zh-CN" altLang="en-US" sz="2600" kern="1200" dirty="0"/>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561" y="1818605"/>
            <a:ext cx="3322637"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561" y="4958680"/>
            <a:ext cx="507523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 140"/>
          <p:cNvPicPr/>
          <p:nvPr/>
        </p:nvPicPr>
        <p:blipFill>
          <a:blip r:embed="rId4"/>
          <a:stretch>
            <a:fillRect/>
          </a:stretch>
        </p:blipFill>
        <p:spPr>
          <a:xfrm>
            <a:off x="5508104" y="2316385"/>
            <a:ext cx="2284324" cy="2144513"/>
          </a:xfrm>
          <a:prstGeom prst="rect">
            <a:avLst/>
          </a:prstGeom>
        </p:spPr>
      </p:pic>
    </p:spTree>
    <p:extLst>
      <p:ext uri="{BB962C8B-B14F-4D97-AF65-F5344CB8AC3E}">
        <p14:creationId xmlns:p14="http://schemas.microsoft.com/office/powerpoint/2010/main" val="16636733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07504" y="1268760"/>
            <a:ext cx="8928484" cy="2520280"/>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13. font-face </a:t>
            </a:r>
            <a:r>
              <a:rPr lang="zh-CN" altLang="en-US" sz="2400" dirty="0"/>
              <a:t>属性</a:t>
            </a:r>
          </a:p>
          <a:p>
            <a:pPr marL="109728" indent="457200" eaLnBrk="0">
              <a:lnSpc>
                <a:spcPct val="110000"/>
              </a:lnSpc>
              <a:spcBef>
                <a:spcPts val="1000"/>
              </a:spcBef>
              <a:spcAft>
                <a:spcPts val="1000"/>
              </a:spcAft>
              <a:buClr>
                <a:schemeClr val="bg2">
                  <a:lumMod val="50000"/>
                </a:schemeClr>
              </a:buClr>
              <a:buNone/>
            </a:pPr>
            <a:r>
              <a:rPr lang="en-US" altLang="zh-CN" sz="2400" dirty="0"/>
              <a:t>font-face </a:t>
            </a:r>
            <a:r>
              <a:rPr lang="zh-CN" altLang="en-US" sz="2400" dirty="0"/>
              <a:t>是 </a:t>
            </a:r>
            <a:r>
              <a:rPr lang="en-US" altLang="zh-CN" sz="2400" dirty="0"/>
              <a:t>css3 </a:t>
            </a:r>
            <a:r>
              <a:rPr lang="zh-CN" altLang="en-US" sz="2400" dirty="0"/>
              <a:t>中允许使用自定义字体的一个模块 </a:t>
            </a:r>
            <a:r>
              <a:rPr lang="en-US" altLang="zh-CN" sz="2400" dirty="0"/>
              <a:t>,  </a:t>
            </a:r>
            <a:r>
              <a:rPr lang="zh-CN" altLang="en-US" sz="2400" dirty="0"/>
              <a:t>主要是把自己定义的 </a:t>
            </a:r>
            <a:r>
              <a:rPr lang="en-US" altLang="zh-CN" sz="2400" dirty="0"/>
              <a:t>Web </a:t>
            </a:r>
            <a:r>
              <a:rPr lang="zh-CN" altLang="en-US" sz="2400" dirty="0"/>
              <a:t>字体 嵌入到你的网页中。</a:t>
            </a:r>
          </a:p>
          <a:p>
            <a:pPr marL="109728" indent="457200" eaLnBrk="0">
              <a:lnSpc>
                <a:spcPct val="110000"/>
              </a:lnSpc>
              <a:spcBef>
                <a:spcPts val="1000"/>
              </a:spcBef>
              <a:spcAft>
                <a:spcPts val="1000"/>
              </a:spcAft>
              <a:buClr>
                <a:schemeClr val="bg2">
                  <a:lumMod val="50000"/>
                </a:schemeClr>
              </a:buClr>
              <a:buNone/>
            </a:pPr>
            <a:r>
              <a:rPr lang="zh-CN" altLang="en-US" sz="2400" dirty="0"/>
              <a:t>基本语法 </a:t>
            </a:r>
            <a:r>
              <a:rPr lang="en-US" altLang="zh-CN" sz="2400" dirty="0"/>
              <a:t>:  &lt;font face = "  </a:t>
            </a:r>
            <a:r>
              <a:rPr lang="en-US" altLang="zh-CN" sz="2400" dirty="0" err="1"/>
              <a:t>font_family</a:t>
            </a:r>
            <a:r>
              <a:rPr lang="en-US" altLang="zh-CN" sz="2400" dirty="0"/>
              <a:t>"  &gt;</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3003292634"/>
              </p:ext>
            </p:extLst>
          </p:nvPr>
        </p:nvGraphicFramePr>
        <p:xfrm>
          <a:off x="359532" y="4581128"/>
          <a:ext cx="8424936" cy="2016224"/>
        </p:xfrm>
        <a:graphic>
          <a:graphicData uri="http://schemas.openxmlformats.org/drawingml/2006/table">
            <a:tbl>
              <a:tblPr firstRow="1" firstCol="1" bandRow="1">
                <a:tableStyleId>{C4B1156A-380E-4F78-BDF5-A606A8083BF9}</a:tableStyleId>
              </a:tblPr>
              <a:tblGrid>
                <a:gridCol w="1944216"/>
                <a:gridCol w="6480720"/>
              </a:tblGrid>
              <a:tr h="780744">
                <a:tc>
                  <a:txBody>
                    <a:bodyPr/>
                    <a:lstStyle/>
                    <a:p>
                      <a:pPr marL="483870" eaLnBrk="0">
                        <a:lnSpc>
                          <a:spcPct val="77000"/>
                        </a:lnSpc>
                        <a:spcBef>
                          <a:spcPts val="435"/>
                        </a:spcBef>
                        <a:spcAft>
                          <a:spcPts val="0"/>
                        </a:spcAft>
                      </a:pPr>
                      <a:r>
                        <a:rPr lang="zh-CN" sz="2400" spc="20">
                          <a:solidFill>
                            <a:srgbClr val="000000"/>
                          </a:solidFill>
                          <a:effectLst/>
                          <a:latin typeface="Arial"/>
                          <a:ea typeface="微软雅黑"/>
                          <a:cs typeface="微软雅黑"/>
                        </a:rPr>
                        <a:t>值</a:t>
                      </a:r>
                      <a:endParaRPr lang="zh-CN" sz="2400">
                        <a:solidFill>
                          <a:srgbClr val="000000"/>
                        </a:solidFill>
                        <a:effectLst/>
                        <a:latin typeface="Arial"/>
                        <a:ea typeface="宋体"/>
                      </a:endParaRPr>
                    </a:p>
                  </a:txBody>
                  <a:tcPr marL="0" marR="0" marT="0" marB="0" anchor="ctr"/>
                </a:tc>
                <a:tc>
                  <a:txBody>
                    <a:bodyPr/>
                    <a:lstStyle/>
                    <a:p>
                      <a:pPr marL="1957070" eaLnBrk="0">
                        <a:lnSpc>
                          <a:spcPct val="75000"/>
                        </a:lnSpc>
                        <a:spcBef>
                          <a:spcPts val="445"/>
                        </a:spcBef>
                        <a:spcAft>
                          <a:spcPts val="0"/>
                        </a:spcAft>
                      </a:pPr>
                      <a:r>
                        <a:rPr lang="zh-CN" sz="2400" spc="30">
                          <a:solidFill>
                            <a:srgbClr val="000000"/>
                          </a:solidFill>
                          <a:effectLst/>
                          <a:latin typeface="Arial"/>
                          <a:ea typeface="微软雅黑"/>
                          <a:cs typeface="微软雅黑"/>
                        </a:rPr>
                        <a:t>描</a:t>
                      </a:r>
                      <a:r>
                        <a:rPr lang="zh-CN" sz="2400" spc="25">
                          <a:solidFill>
                            <a:srgbClr val="000000"/>
                          </a:solidFill>
                          <a:effectLst/>
                          <a:latin typeface="Arial"/>
                          <a:ea typeface="微软雅黑"/>
                          <a:cs typeface="微软雅黑"/>
                        </a:rPr>
                        <a:t>述</a:t>
                      </a:r>
                      <a:endParaRPr lang="zh-CN" sz="2400">
                        <a:solidFill>
                          <a:srgbClr val="000000"/>
                        </a:solidFill>
                        <a:effectLst/>
                        <a:latin typeface="Arial"/>
                        <a:ea typeface="宋体"/>
                      </a:endParaRPr>
                    </a:p>
                  </a:txBody>
                  <a:tcPr marL="0" marR="0" marT="0" marB="0" anchor="ctr"/>
                </a:tc>
              </a:tr>
              <a:tr h="1235480">
                <a:tc>
                  <a:txBody>
                    <a:bodyPr/>
                    <a:lstStyle/>
                    <a:p>
                      <a:pPr marL="300990" eaLnBrk="0">
                        <a:lnSpc>
                          <a:spcPct val="70000"/>
                        </a:lnSpc>
                        <a:spcBef>
                          <a:spcPts val="1235"/>
                        </a:spcBef>
                        <a:spcAft>
                          <a:spcPts val="0"/>
                        </a:spcAft>
                      </a:pPr>
                      <a:r>
                        <a:rPr lang="en-US" sz="2400" spc="-50">
                          <a:solidFill>
                            <a:srgbClr val="000000"/>
                          </a:solidFill>
                          <a:effectLst/>
                          <a:latin typeface="微软雅黑"/>
                          <a:ea typeface="宋体"/>
                          <a:cs typeface="微软雅黑"/>
                        </a:rPr>
                        <a:t>font</a:t>
                      </a:r>
                      <a:r>
                        <a:rPr lang="en-US" sz="2400" spc="-70">
                          <a:solidFill>
                            <a:srgbClr val="000000"/>
                          </a:solidFill>
                          <a:effectLst/>
                          <a:latin typeface="微软雅黑"/>
                          <a:ea typeface="宋体"/>
                          <a:cs typeface="微软雅黑"/>
                        </a:rPr>
                        <a:t> </a:t>
                      </a:r>
                      <a:r>
                        <a:rPr lang="en-US" sz="2400" spc="-50">
                          <a:solidFill>
                            <a:srgbClr val="000000"/>
                          </a:solidFill>
                          <a:effectLst/>
                          <a:latin typeface="微软雅黑"/>
                          <a:ea typeface="宋体"/>
                          <a:cs typeface="微软雅黑"/>
                        </a:rPr>
                        <a:t>family</a:t>
                      </a:r>
                      <a:endParaRPr lang="zh-CN" sz="2400">
                        <a:solidFill>
                          <a:srgbClr val="000000"/>
                        </a:solidFill>
                        <a:effectLst/>
                        <a:latin typeface="Arial"/>
                        <a:ea typeface="宋体"/>
                      </a:endParaRPr>
                    </a:p>
                  </a:txBody>
                  <a:tcPr marL="0" marR="0" marT="0" marB="0" anchor="ctr"/>
                </a:tc>
                <a:tc>
                  <a:txBody>
                    <a:bodyPr/>
                    <a:lstStyle/>
                    <a:p>
                      <a:pPr marL="69215" marR="66675" indent="-635" eaLnBrk="0">
                        <a:lnSpc>
                          <a:spcPct val="90000"/>
                        </a:lnSpc>
                        <a:spcBef>
                          <a:spcPts val="415"/>
                        </a:spcBef>
                        <a:spcAft>
                          <a:spcPts val="0"/>
                        </a:spcAft>
                      </a:pPr>
                      <a:r>
                        <a:rPr lang="zh-CN" sz="2400" spc="110" dirty="0">
                          <a:solidFill>
                            <a:srgbClr val="000000"/>
                          </a:solidFill>
                          <a:effectLst/>
                          <a:latin typeface="Arial"/>
                          <a:ea typeface="微软雅黑"/>
                          <a:cs typeface="微软雅黑"/>
                        </a:rPr>
                        <a:t>规</a:t>
                      </a:r>
                      <a:r>
                        <a:rPr lang="zh-CN" sz="2400" spc="105" dirty="0">
                          <a:solidFill>
                            <a:srgbClr val="000000"/>
                          </a:solidFill>
                          <a:effectLst/>
                          <a:latin typeface="Arial"/>
                          <a:ea typeface="微软雅黑"/>
                          <a:cs typeface="微软雅黑"/>
                        </a:rPr>
                        <a:t>定</a:t>
                      </a:r>
                      <a:r>
                        <a:rPr lang="zh-CN" sz="2400" spc="55" dirty="0">
                          <a:solidFill>
                            <a:srgbClr val="000000"/>
                          </a:solidFill>
                          <a:effectLst/>
                          <a:latin typeface="Arial"/>
                          <a:ea typeface="微软雅黑"/>
                          <a:cs typeface="微软雅黑"/>
                        </a:rPr>
                        <a:t>文本的字体 。如需规定若干字体的优先表</a:t>
                      </a:r>
                      <a:r>
                        <a:rPr lang="en-US" sz="2400" spc="55" dirty="0">
                          <a:solidFill>
                            <a:srgbClr val="000000"/>
                          </a:solidFill>
                          <a:effectLst/>
                          <a:latin typeface="Arial"/>
                          <a:ea typeface="微软雅黑"/>
                          <a:cs typeface="微软雅黑"/>
                        </a:rPr>
                        <a:t> , </a:t>
                      </a:r>
                      <a:r>
                        <a:rPr lang="zh-CN" sz="2400" spc="55" dirty="0">
                          <a:solidFill>
                            <a:srgbClr val="000000"/>
                          </a:solidFill>
                          <a:effectLst/>
                          <a:latin typeface="Arial"/>
                          <a:ea typeface="微软雅黑"/>
                          <a:cs typeface="微软雅黑"/>
                        </a:rPr>
                        <a:t>请使用逗号分隔字体名称</a:t>
                      </a:r>
                      <a:r>
                        <a:rPr lang="en-US" sz="2400" spc="55" dirty="0">
                          <a:solidFill>
                            <a:srgbClr val="000000"/>
                          </a:solidFill>
                          <a:effectLst/>
                          <a:latin typeface="Arial"/>
                          <a:ea typeface="微软雅黑"/>
                          <a:cs typeface="微软雅黑"/>
                        </a:rPr>
                        <a:t>  ( </a:t>
                      </a:r>
                      <a:r>
                        <a:rPr lang="zh-CN" sz="2400" spc="55" dirty="0">
                          <a:solidFill>
                            <a:srgbClr val="000000"/>
                          </a:solidFill>
                          <a:effectLst/>
                          <a:latin typeface="Arial"/>
                          <a:ea typeface="微软雅黑"/>
                          <a:cs typeface="微软雅黑"/>
                        </a:rPr>
                        <a:t>比</a:t>
                      </a:r>
                      <a:r>
                        <a:rPr lang="zh-CN" sz="2400" dirty="0">
                          <a:solidFill>
                            <a:srgbClr val="000000"/>
                          </a:solidFill>
                          <a:effectLst/>
                          <a:latin typeface="Arial"/>
                          <a:ea typeface="微软雅黑"/>
                          <a:cs typeface="微软雅黑"/>
                        </a:rPr>
                        <a:t> </a:t>
                      </a:r>
                      <a:r>
                        <a:rPr lang="zh-CN" sz="2400" spc="-35" dirty="0">
                          <a:solidFill>
                            <a:srgbClr val="000000"/>
                          </a:solidFill>
                          <a:effectLst/>
                          <a:latin typeface="Arial"/>
                          <a:ea typeface="微软雅黑"/>
                          <a:cs typeface="微软雅黑"/>
                        </a:rPr>
                        <a:t>如</a:t>
                      </a:r>
                      <a:r>
                        <a:rPr lang="en-US" sz="2400" spc="-35" dirty="0">
                          <a:solidFill>
                            <a:srgbClr val="000000"/>
                          </a:solidFill>
                          <a:effectLst/>
                          <a:latin typeface="Arial"/>
                          <a:ea typeface="微软雅黑"/>
                          <a:cs typeface="微软雅黑"/>
                        </a:rPr>
                        <a:t>&lt;font face = "  </a:t>
                      </a:r>
                      <a:r>
                        <a:rPr lang="en-US" sz="2400" spc="-35" dirty="0" err="1">
                          <a:solidFill>
                            <a:srgbClr val="000000"/>
                          </a:solidFill>
                          <a:effectLst/>
                          <a:latin typeface="Arial"/>
                          <a:ea typeface="微软雅黑"/>
                          <a:cs typeface="微软雅黑"/>
                        </a:rPr>
                        <a:t>verdana</a:t>
                      </a:r>
                      <a:r>
                        <a:rPr lang="en-US" sz="2400" spc="-35" dirty="0">
                          <a:solidFill>
                            <a:srgbClr val="000000"/>
                          </a:solidFill>
                          <a:effectLst/>
                          <a:latin typeface="Arial"/>
                          <a:ea typeface="微软雅黑"/>
                          <a:cs typeface="微软雅黑"/>
                        </a:rPr>
                        <a:t> , </a:t>
                      </a:r>
                      <a:r>
                        <a:rPr lang="en-US" sz="2400" spc="-35" dirty="0" err="1">
                          <a:solidFill>
                            <a:srgbClr val="000000"/>
                          </a:solidFill>
                          <a:effectLst/>
                          <a:latin typeface="Arial"/>
                          <a:ea typeface="微软雅黑"/>
                          <a:cs typeface="微软雅黑"/>
                        </a:rPr>
                        <a:t>rial</a:t>
                      </a:r>
                      <a:r>
                        <a:rPr lang="en-US" sz="2400" spc="-35" dirty="0">
                          <a:solidFill>
                            <a:srgbClr val="000000"/>
                          </a:solidFill>
                          <a:effectLst/>
                          <a:latin typeface="Arial"/>
                          <a:ea typeface="微软雅黑"/>
                          <a:cs typeface="微软雅黑"/>
                        </a:rPr>
                        <a:t> , </a:t>
                      </a:r>
                      <a:r>
                        <a:rPr lang="en-US" sz="2400" spc="-35" dirty="0" err="1">
                          <a:solidFill>
                            <a:srgbClr val="000000"/>
                          </a:solidFill>
                          <a:effectLst/>
                          <a:latin typeface="Arial"/>
                          <a:ea typeface="微软雅黑"/>
                          <a:cs typeface="微软雅黑"/>
                        </a:rPr>
                        <a:t>sansseri</a:t>
                      </a:r>
                      <a:r>
                        <a:rPr lang="en-US" sz="2400" spc="-20" dirty="0" err="1">
                          <a:solidFill>
                            <a:srgbClr val="000000"/>
                          </a:solidFill>
                          <a:effectLst/>
                          <a:latin typeface="Arial"/>
                          <a:ea typeface="微软雅黑"/>
                          <a:cs typeface="微软雅黑"/>
                        </a:rPr>
                        <a:t>f</a:t>
                      </a:r>
                      <a:r>
                        <a:rPr lang="en-US" sz="2400" spc="-35" dirty="0">
                          <a:solidFill>
                            <a:srgbClr val="000000"/>
                          </a:solidFill>
                          <a:effectLst/>
                          <a:latin typeface="Arial"/>
                          <a:ea typeface="微软雅黑"/>
                          <a:cs typeface="微软雅黑"/>
                        </a:rPr>
                        <a:t>"  &gt; )</a:t>
                      </a:r>
                      <a:endParaRPr lang="zh-CN" sz="2400" dirty="0">
                        <a:solidFill>
                          <a:srgbClr val="000000"/>
                        </a:solidFill>
                        <a:effectLst/>
                        <a:latin typeface="Arial"/>
                        <a:ea typeface="宋体"/>
                      </a:endParaRPr>
                    </a:p>
                  </a:txBody>
                  <a:tcPr marL="0" marR="0" marT="0" marB="0" anchor="ctr"/>
                </a:tc>
              </a:tr>
            </a:tbl>
          </a:graphicData>
        </a:graphic>
      </p:graphicFrame>
    </p:spTree>
    <p:extLst>
      <p:ext uri="{BB962C8B-B14F-4D97-AF65-F5344CB8AC3E}">
        <p14:creationId xmlns:p14="http://schemas.microsoft.com/office/powerpoint/2010/main" val="32674229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07504" y="1268760"/>
            <a:ext cx="8928484" cy="2520280"/>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13. font-face </a:t>
            </a:r>
            <a:r>
              <a:rPr lang="zh-CN" altLang="en-US" sz="2400" dirty="0"/>
              <a:t>属性</a:t>
            </a:r>
          </a:p>
          <a:p>
            <a:pPr marL="109728" indent="457200" eaLnBrk="0">
              <a:lnSpc>
                <a:spcPct val="110000"/>
              </a:lnSpc>
              <a:spcBef>
                <a:spcPts val="1000"/>
              </a:spcBef>
              <a:spcAft>
                <a:spcPts val="1000"/>
              </a:spcAft>
              <a:buClr>
                <a:schemeClr val="bg2">
                  <a:lumMod val="50000"/>
                </a:schemeClr>
              </a:buClr>
              <a:buNone/>
            </a:pPr>
            <a:r>
              <a:rPr lang="en-US" altLang="zh-CN" sz="2400" dirty="0"/>
              <a:t>@ font-face </a:t>
            </a:r>
            <a:r>
              <a:rPr lang="zh-CN" altLang="en-US" sz="2400" dirty="0"/>
              <a:t>规则</a:t>
            </a:r>
            <a:r>
              <a:rPr lang="en-US" altLang="zh-CN" sz="2400" dirty="0"/>
              <a:t>: </a:t>
            </a:r>
            <a:r>
              <a:rPr lang="zh-CN" altLang="en-US" sz="2400" dirty="0"/>
              <a:t>利用</a:t>
            </a:r>
            <a:r>
              <a:rPr lang="en-US" altLang="zh-CN" sz="2400" dirty="0"/>
              <a:t>@ font-face </a:t>
            </a:r>
            <a:r>
              <a:rPr lang="zh-CN" altLang="en-US" sz="2400" dirty="0"/>
              <a:t>规则 </a:t>
            </a:r>
            <a:r>
              <a:rPr lang="en-US" altLang="zh-CN" sz="2400" dirty="0"/>
              <a:t>, </a:t>
            </a:r>
            <a:r>
              <a:rPr lang="zh-CN" altLang="en-US" sz="2400" dirty="0"/>
              <a:t>定义 </a:t>
            </a:r>
            <a:r>
              <a:rPr lang="en-US" altLang="zh-CN" sz="2400" dirty="0"/>
              <a:t>web </a:t>
            </a:r>
            <a:r>
              <a:rPr lang="zh-CN" altLang="en-US" sz="2400" dirty="0"/>
              <a:t>字体 </a:t>
            </a:r>
            <a:r>
              <a:rPr lang="en-US" altLang="zh-CN" sz="2400" dirty="0"/>
              <a:t>, </a:t>
            </a:r>
            <a:r>
              <a:rPr lang="zh-CN" altLang="en-US" sz="2400" dirty="0"/>
              <a:t>并引用需要字体的四种文件 格式 </a:t>
            </a:r>
            <a:r>
              <a:rPr lang="en-US" altLang="zh-CN" sz="2400" dirty="0"/>
              <a:t>, </a:t>
            </a:r>
            <a:r>
              <a:rPr lang="zh-CN" altLang="en-US" sz="2400" dirty="0"/>
              <a:t>确保能在主流浏览器中都能正常显示该字体。</a:t>
            </a:r>
            <a:endParaRPr lang="en-US" altLang="zh-CN"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049951272"/>
              </p:ext>
            </p:extLst>
          </p:nvPr>
        </p:nvGraphicFramePr>
        <p:xfrm>
          <a:off x="827584" y="4005064"/>
          <a:ext cx="7848872" cy="2304256"/>
        </p:xfrm>
        <a:graphic>
          <a:graphicData uri="http://schemas.openxmlformats.org/drawingml/2006/table">
            <a:tbl>
              <a:tblPr firstRow="1" firstCol="1" bandRow="1">
                <a:tableStyleId>{C4B1156A-380E-4F78-BDF5-A606A8083BF9}</a:tableStyleId>
              </a:tblPr>
              <a:tblGrid>
                <a:gridCol w="3897694"/>
                <a:gridCol w="3951178"/>
              </a:tblGrid>
              <a:tr h="461889">
                <a:tc>
                  <a:txBody>
                    <a:bodyPr/>
                    <a:lstStyle/>
                    <a:p>
                      <a:pPr marL="955040" eaLnBrk="0">
                        <a:lnSpc>
                          <a:spcPct val="77000"/>
                        </a:lnSpc>
                        <a:spcBef>
                          <a:spcPts val="425"/>
                        </a:spcBef>
                        <a:spcAft>
                          <a:spcPts val="0"/>
                        </a:spcAft>
                      </a:pPr>
                      <a:r>
                        <a:rPr lang="zh-CN" sz="2000" b="0" spc="45">
                          <a:effectLst/>
                        </a:rPr>
                        <a:t>字体文件后缀</a:t>
                      </a:r>
                      <a:endParaRPr lang="zh-CN" sz="2000" b="0">
                        <a:solidFill>
                          <a:srgbClr val="000000"/>
                        </a:solidFill>
                        <a:effectLst/>
                        <a:latin typeface="Arial"/>
                        <a:ea typeface="宋体"/>
                      </a:endParaRPr>
                    </a:p>
                  </a:txBody>
                  <a:tcPr marL="0" marR="0" marT="0" marB="0" anchor="ctr"/>
                </a:tc>
                <a:tc>
                  <a:txBody>
                    <a:bodyPr/>
                    <a:lstStyle/>
                    <a:p>
                      <a:pPr marL="970915" eaLnBrk="0">
                        <a:lnSpc>
                          <a:spcPct val="75000"/>
                        </a:lnSpc>
                        <a:spcBef>
                          <a:spcPts val="440"/>
                        </a:spcBef>
                        <a:spcAft>
                          <a:spcPts val="0"/>
                        </a:spcAft>
                      </a:pPr>
                      <a:r>
                        <a:rPr lang="zh-CN" sz="2000" b="0" spc="55">
                          <a:effectLst/>
                        </a:rPr>
                        <a:t>适</a:t>
                      </a:r>
                      <a:r>
                        <a:rPr lang="zh-CN" sz="2000" b="0" spc="45">
                          <a:effectLst/>
                        </a:rPr>
                        <a:t>用于浏览器</a:t>
                      </a:r>
                      <a:endParaRPr lang="zh-CN" sz="2000" b="0">
                        <a:solidFill>
                          <a:srgbClr val="000000"/>
                        </a:solidFill>
                        <a:effectLst/>
                        <a:latin typeface="Arial"/>
                        <a:ea typeface="宋体"/>
                      </a:endParaRPr>
                    </a:p>
                  </a:txBody>
                  <a:tcPr marL="0" marR="0" marT="0" marB="0" anchor="ctr"/>
                </a:tc>
              </a:tr>
              <a:tr h="457997">
                <a:tc>
                  <a:txBody>
                    <a:bodyPr/>
                    <a:lstStyle/>
                    <a:p>
                      <a:pPr marL="947420" eaLnBrk="0">
                        <a:lnSpc>
                          <a:spcPct val="76000"/>
                        </a:lnSpc>
                        <a:spcBef>
                          <a:spcPts val="430"/>
                        </a:spcBef>
                        <a:spcAft>
                          <a:spcPts val="0"/>
                        </a:spcAft>
                      </a:pPr>
                      <a:r>
                        <a:rPr lang="en-US" sz="2000" b="0" spc="-5">
                          <a:effectLst/>
                        </a:rPr>
                        <a:t>.  </a:t>
                      </a:r>
                      <a:r>
                        <a:rPr lang="en-US" sz="2000" b="0">
                          <a:effectLst/>
                        </a:rPr>
                        <a:t>TTF</a:t>
                      </a:r>
                      <a:r>
                        <a:rPr lang="en-US" sz="2000" b="0" spc="-5">
                          <a:effectLst/>
                        </a:rPr>
                        <a:t> </a:t>
                      </a:r>
                      <a:r>
                        <a:rPr lang="zh-CN" sz="2000" b="0" spc="-5">
                          <a:effectLst/>
                        </a:rPr>
                        <a:t>或</a:t>
                      </a:r>
                      <a:r>
                        <a:rPr lang="en-US" sz="2000" b="0" spc="-5">
                          <a:effectLst/>
                        </a:rPr>
                        <a:t>.  </a:t>
                      </a:r>
                      <a:r>
                        <a:rPr lang="en-US" sz="2000" b="0">
                          <a:effectLst/>
                        </a:rPr>
                        <a:t>OTF</a:t>
                      </a:r>
                      <a:endParaRPr lang="zh-CN" sz="2000" b="0">
                        <a:solidFill>
                          <a:srgbClr val="000000"/>
                        </a:solidFill>
                        <a:effectLst/>
                        <a:latin typeface="Arial"/>
                        <a:ea typeface="宋体"/>
                      </a:endParaRPr>
                    </a:p>
                  </a:txBody>
                  <a:tcPr marL="0" marR="0" marT="0" marB="0" anchor="ctr"/>
                </a:tc>
                <a:tc>
                  <a:txBody>
                    <a:bodyPr/>
                    <a:lstStyle/>
                    <a:p>
                      <a:pPr marL="796290" eaLnBrk="0">
                        <a:lnSpc>
                          <a:spcPct val="78000"/>
                        </a:lnSpc>
                        <a:spcBef>
                          <a:spcPts val="510"/>
                        </a:spcBef>
                        <a:spcAft>
                          <a:spcPts val="0"/>
                        </a:spcAft>
                      </a:pPr>
                      <a:r>
                        <a:rPr lang="en-US" sz="2000" b="0" spc="-60">
                          <a:effectLst/>
                        </a:rPr>
                        <a:t>Firefox </a:t>
                      </a:r>
                      <a:r>
                        <a:rPr lang="zh-CN" sz="2000" b="0" spc="-60">
                          <a:effectLst/>
                        </a:rPr>
                        <a:t>、</a:t>
                      </a:r>
                      <a:r>
                        <a:rPr lang="en-US" sz="2000" b="0" spc="-60">
                          <a:effectLst/>
                        </a:rPr>
                        <a:t>Safari</a:t>
                      </a:r>
                      <a:r>
                        <a:rPr lang="zh-CN" sz="2000" b="0" spc="-60">
                          <a:effectLst/>
                        </a:rPr>
                        <a:t>、</a:t>
                      </a:r>
                      <a:r>
                        <a:rPr lang="en-US" sz="2000" b="0" spc="-60">
                          <a:effectLst/>
                        </a:rPr>
                        <a:t>Oper</a:t>
                      </a:r>
                      <a:r>
                        <a:rPr lang="en-US" sz="2000" b="0" spc="-55">
                          <a:effectLst/>
                        </a:rPr>
                        <a:t>a</a:t>
                      </a:r>
                      <a:endParaRPr lang="zh-CN" sz="2000" b="0">
                        <a:solidFill>
                          <a:srgbClr val="000000"/>
                        </a:solidFill>
                        <a:effectLst/>
                        <a:latin typeface="Arial"/>
                        <a:ea typeface="宋体"/>
                      </a:endParaRPr>
                    </a:p>
                  </a:txBody>
                  <a:tcPr marL="0" marR="0" marT="0" marB="0" anchor="ctr"/>
                </a:tc>
              </a:tr>
              <a:tr h="457997">
                <a:tc>
                  <a:txBody>
                    <a:bodyPr/>
                    <a:lstStyle/>
                    <a:p>
                      <a:pPr marL="1155700" eaLnBrk="0">
                        <a:lnSpc>
                          <a:spcPct val="68000"/>
                        </a:lnSpc>
                        <a:spcBef>
                          <a:spcPts val="560"/>
                        </a:spcBef>
                        <a:spcAft>
                          <a:spcPts val="0"/>
                        </a:spcAft>
                      </a:pPr>
                      <a:r>
                        <a:rPr lang="en-US" sz="2000" b="0" spc="-15">
                          <a:effectLst/>
                        </a:rPr>
                        <a:t>.  EOT</a:t>
                      </a:r>
                      <a:endParaRPr lang="zh-CN" sz="2000" b="0">
                        <a:solidFill>
                          <a:srgbClr val="000000"/>
                        </a:solidFill>
                        <a:effectLst/>
                        <a:latin typeface="Arial"/>
                        <a:ea typeface="宋体"/>
                      </a:endParaRPr>
                    </a:p>
                  </a:txBody>
                  <a:tcPr marL="0" marR="0" marT="0" marB="0" anchor="ctr"/>
                </a:tc>
                <a:tc>
                  <a:txBody>
                    <a:bodyPr/>
                    <a:lstStyle/>
                    <a:p>
                      <a:pPr marL="798195" eaLnBrk="0">
                        <a:lnSpc>
                          <a:spcPct val="74000"/>
                        </a:lnSpc>
                        <a:spcBef>
                          <a:spcPts val="465"/>
                        </a:spcBef>
                        <a:spcAft>
                          <a:spcPts val="0"/>
                        </a:spcAft>
                      </a:pPr>
                      <a:r>
                        <a:rPr lang="en-US" sz="2000" b="0" spc="-40">
                          <a:effectLst/>
                        </a:rPr>
                        <a:t>Internet</a:t>
                      </a:r>
                      <a:r>
                        <a:rPr lang="en-US" sz="2000" b="0" spc="-55">
                          <a:effectLst/>
                        </a:rPr>
                        <a:t> </a:t>
                      </a:r>
                      <a:r>
                        <a:rPr lang="en-US" sz="2000" b="0" spc="-40">
                          <a:effectLst/>
                        </a:rPr>
                        <a:t>Explorer 4. 0+</a:t>
                      </a:r>
                      <a:endParaRPr lang="zh-CN" sz="2000" b="0">
                        <a:solidFill>
                          <a:srgbClr val="000000"/>
                        </a:solidFill>
                        <a:effectLst/>
                        <a:latin typeface="Arial"/>
                        <a:ea typeface="宋体"/>
                      </a:endParaRPr>
                    </a:p>
                  </a:txBody>
                  <a:tcPr marL="0" marR="0" marT="0" marB="0" anchor="ctr"/>
                </a:tc>
              </a:tr>
              <a:tr h="457997">
                <a:tc>
                  <a:txBody>
                    <a:bodyPr/>
                    <a:lstStyle/>
                    <a:p>
                      <a:pPr marL="1155700" eaLnBrk="0">
                        <a:lnSpc>
                          <a:spcPct val="69000"/>
                        </a:lnSpc>
                        <a:spcBef>
                          <a:spcPts val="565"/>
                        </a:spcBef>
                        <a:spcAft>
                          <a:spcPts val="0"/>
                        </a:spcAft>
                      </a:pPr>
                      <a:r>
                        <a:rPr lang="en-US" sz="2000" b="0" spc="-15">
                          <a:effectLst/>
                        </a:rPr>
                        <a:t>.  SVG</a:t>
                      </a:r>
                      <a:endParaRPr lang="zh-CN" sz="2000" b="0">
                        <a:solidFill>
                          <a:srgbClr val="000000"/>
                        </a:solidFill>
                        <a:effectLst/>
                        <a:latin typeface="Arial"/>
                        <a:ea typeface="宋体"/>
                      </a:endParaRPr>
                    </a:p>
                  </a:txBody>
                  <a:tcPr marL="0" marR="0" marT="0" marB="0" anchor="ctr"/>
                </a:tc>
                <a:tc>
                  <a:txBody>
                    <a:bodyPr/>
                    <a:lstStyle/>
                    <a:p>
                      <a:pPr marL="932815" eaLnBrk="0">
                        <a:lnSpc>
                          <a:spcPct val="73000"/>
                        </a:lnSpc>
                        <a:spcBef>
                          <a:spcPts val="520"/>
                        </a:spcBef>
                        <a:spcAft>
                          <a:spcPts val="0"/>
                        </a:spcAft>
                      </a:pPr>
                      <a:r>
                        <a:rPr lang="en-US" sz="2000" b="0" spc="-75">
                          <a:effectLst/>
                        </a:rPr>
                        <a:t>Chrome</a:t>
                      </a:r>
                      <a:r>
                        <a:rPr lang="en-US" sz="2000" b="0" spc="-80">
                          <a:effectLst/>
                        </a:rPr>
                        <a:t> </a:t>
                      </a:r>
                      <a:r>
                        <a:rPr lang="zh-CN" sz="2000" b="0" spc="-95">
                          <a:effectLst/>
                        </a:rPr>
                        <a:t>、</a:t>
                      </a:r>
                      <a:r>
                        <a:rPr lang="en-US" sz="2000" b="0" spc="-75">
                          <a:effectLst/>
                        </a:rPr>
                        <a:t>IPhone</a:t>
                      </a:r>
                      <a:endParaRPr lang="zh-CN" sz="2000" b="0">
                        <a:solidFill>
                          <a:srgbClr val="000000"/>
                        </a:solidFill>
                        <a:effectLst/>
                        <a:latin typeface="Arial"/>
                        <a:ea typeface="宋体"/>
                      </a:endParaRPr>
                    </a:p>
                  </a:txBody>
                  <a:tcPr marL="0" marR="0" marT="0" marB="0" anchor="ctr"/>
                </a:tc>
              </a:tr>
              <a:tr h="468376">
                <a:tc>
                  <a:txBody>
                    <a:bodyPr/>
                    <a:lstStyle/>
                    <a:p>
                      <a:pPr marL="1118870" eaLnBrk="0">
                        <a:lnSpc>
                          <a:spcPct val="68000"/>
                        </a:lnSpc>
                        <a:spcBef>
                          <a:spcPts val="575"/>
                        </a:spcBef>
                        <a:spcAft>
                          <a:spcPts val="0"/>
                        </a:spcAft>
                      </a:pPr>
                      <a:r>
                        <a:rPr lang="en-US" sz="2000" b="0" spc="-20">
                          <a:effectLst/>
                        </a:rPr>
                        <a:t>.</a:t>
                      </a:r>
                      <a:r>
                        <a:rPr lang="en-US" sz="2000" b="0" spc="-10">
                          <a:effectLst/>
                        </a:rPr>
                        <a:t> WOFF</a:t>
                      </a:r>
                      <a:endParaRPr lang="zh-CN" sz="2000" b="0">
                        <a:solidFill>
                          <a:srgbClr val="000000"/>
                        </a:solidFill>
                        <a:effectLst/>
                        <a:latin typeface="Arial"/>
                        <a:ea typeface="宋体"/>
                      </a:endParaRPr>
                    </a:p>
                  </a:txBody>
                  <a:tcPr marL="0" marR="0" marT="0" marB="0" anchor="ctr"/>
                </a:tc>
                <a:tc>
                  <a:txBody>
                    <a:bodyPr/>
                    <a:lstStyle/>
                    <a:p>
                      <a:pPr marL="935355" eaLnBrk="0">
                        <a:lnSpc>
                          <a:spcPct val="73000"/>
                        </a:lnSpc>
                        <a:spcBef>
                          <a:spcPts val="525"/>
                        </a:spcBef>
                        <a:spcAft>
                          <a:spcPts val="0"/>
                        </a:spcAft>
                      </a:pPr>
                      <a:r>
                        <a:rPr lang="en-US" sz="2000" b="0" spc="-70" dirty="0">
                          <a:effectLst/>
                        </a:rPr>
                        <a:t>Chrome</a:t>
                      </a:r>
                      <a:r>
                        <a:rPr lang="en-US" sz="2000" b="0" spc="-75" dirty="0">
                          <a:effectLst/>
                        </a:rPr>
                        <a:t> </a:t>
                      </a:r>
                      <a:r>
                        <a:rPr lang="zh-CN" sz="2000" b="0" spc="-95" dirty="0">
                          <a:effectLst/>
                        </a:rPr>
                        <a:t>、</a:t>
                      </a:r>
                      <a:r>
                        <a:rPr lang="en-US" sz="2000" b="0" spc="-70" dirty="0">
                          <a:effectLst/>
                        </a:rPr>
                        <a:t>Firefox</a:t>
                      </a:r>
                      <a:endParaRPr lang="zh-CN" sz="2000" b="0" dirty="0">
                        <a:solidFill>
                          <a:srgbClr val="000000"/>
                        </a:solidFill>
                        <a:effectLst/>
                        <a:latin typeface="Arial"/>
                        <a:ea typeface="宋体"/>
                      </a:endParaRPr>
                    </a:p>
                  </a:txBody>
                  <a:tcPr marL="0" marR="0" marT="0" marB="0" anchor="ctr"/>
                </a:tc>
              </a:tr>
            </a:tbl>
          </a:graphicData>
        </a:graphic>
      </p:graphicFrame>
    </p:spTree>
    <p:extLst>
      <p:ext uri="{BB962C8B-B14F-4D97-AF65-F5344CB8AC3E}">
        <p14:creationId xmlns:p14="http://schemas.microsoft.com/office/powerpoint/2010/main" val="1421321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2.1.2 CSS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的 引 入 方 式</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323528" y="1340768"/>
            <a:ext cx="8640960" cy="1728192"/>
          </a:xfrm>
        </p:spPr>
        <p:txBody>
          <a:bodyPr>
            <a:noAutofit/>
          </a:bodyPr>
          <a:lstStyle/>
          <a:p>
            <a:pPr eaLnBrk="0">
              <a:lnSpc>
                <a:spcPct val="110000"/>
              </a:lnSpc>
              <a:buClr>
                <a:schemeClr val="bg2">
                  <a:lumMod val="50000"/>
                </a:schemeClr>
              </a:buClr>
              <a:buFont typeface="Wingdings" pitchFamily="2" charset="2"/>
              <a:buChar char="l"/>
            </a:pPr>
            <a:r>
              <a:rPr lang="zh-CN" altLang="en-US" sz="2800" b="1" dirty="0" smtClean="0"/>
              <a:t>导入式</a:t>
            </a:r>
            <a:endParaRPr lang="en-US" altLang="zh-CN" sz="2800" b="1" dirty="0"/>
          </a:p>
          <a:p>
            <a:pPr marL="109728" indent="457200" eaLnBrk="0">
              <a:lnSpc>
                <a:spcPct val="110000"/>
              </a:lnSpc>
              <a:buClr>
                <a:schemeClr val="bg2">
                  <a:lumMod val="50000"/>
                </a:schemeClr>
              </a:buClr>
              <a:buNone/>
            </a:pPr>
            <a:r>
              <a:rPr lang="zh-CN" altLang="en-US" sz="2400" dirty="0"/>
              <a:t>该方法是在</a:t>
            </a:r>
            <a:r>
              <a:rPr lang="en-US" altLang="zh-CN" sz="2400" dirty="0"/>
              <a:t>&lt;style&gt;</a:t>
            </a:r>
            <a:r>
              <a:rPr lang="zh-CN" altLang="en-US" sz="2400" dirty="0"/>
              <a:t>标签里</a:t>
            </a:r>
            <a:r>
              <a:rPr lang="zh-CN" altLang="en-US" sz="2400" dirty="0" smtClean="0"/>
              <a:t>或者</a:t>
            </a:r>
            <a:r>
              <a:rPr lang="en-US" altLang="zh-CN" sz="2400" dirty="0" err="1" smtClean="0"/>
              <a:t>css</a:t>
            </a:r>
            <a:r>
              <a:rPr lang="zh-CN" altLang="en-US" sz="2400" dirty="0" smtClean="0"/>
              <a:t>文件</a:t>
            </a:r>
            <a:r>
              <a:rPr lang="zh-CN" altLang="en-US" sz="2400" dirty="0"/>
              <a:t>中通过</a:t>
            </a:r>
            <a:r>
              <a:rPr lang="en-US" altLang="zh-CN" sz="2400" dirty="0" smtClean="0"/>
              <a:t>@import</a:t>
            </a:r>
            <a:r>
              <a:rPr lang="zh-CN" altLang="en-US" sz="2400" dirty="0" smtClean="0"/>
              <a:t>方法</a:t>
            </a:r>
            <a:r>
              <a:rPr lang="zh-CN" altLang="en-US" sz="2400" dirty="0"/>
              <a:t>来导入</a:t>
            </a:r>
            <a:r>
              <a:rPr lang="zh-CN" altLang="en-US" sz="2400" dirty="0" smtClean="0"/>
              <a:t>外部</a:t>
            </a:r>
            <a:r>
              <a:rPr lang="en-US" altLang="zh-CN" sz="2400" dirty="0" smtClean="0"/>
              <a:t>CSS</a:t>
            </a:r>
            <a:r>
              <a:rPr lang="zh-CN" altLang="en-US" sz="2400" dirty="0" smtClean="0"/>
              <a:t>文件</a:t>
            </a:r>
            <a:r>
              <a:rPr lang="en-US" altLang="zh-CN" sz="2400" dirty="0" smtClean="0"/>
              <a:t>,</a:t>
            </a:r>
            <a:r>
              <a:rPr lang="zh-CN" altLang="en-US" sz="2400" dirty="0" smtClean="0"/>
              <a:t>这点</a:t>
            </a:r>
            <a:r>
              <a:rPr lang="zh-CN" altLang="en-US" sz="2400" dirty="0"/>
              <a:t>和通过</a:t>
            </a:r>
            <a:r>
              <a:rPr lang="en-US" altLang="zh-CN" sz="2400" dirty="0"/>
              <a:t>&lt;link&gt;</a:t>
            </a:r>
            <a:r>
              <a:rPr lang="zh-CN" altLang="en-US" sz="2400" dirty="0"/>
              <a:t>标签导入外部样式是一样</a:t>
            </a:r>
            <a:r>
              <a:rPr lang="zh-CN" altLang="en-US" sz="2400" dirty="0" smtClean="0"/>
              <a:t>的</a:t>
            </a:r>
            <a:r>
              <a:rPr lang="en-US" altLang="zh-CN" sz="2400" dirty="0" smtClean="0"/>
              <a:t>,</a:t>
            </a:r>
            <a:r>
              <a:rPr lang="zh-CN" altLang="en-US" sz="2400" dirty="0" smtClean="0"/>
              <a:t>但</a:t>
            </a:r>
            <a:r>
              <a:rPr lang="zh-CN" altLang="en-US" sz="2400" dirty="0"/>
              <a:t>其他方面却有很大</a:t>
            </a:r>
            <a:r>
              <a:rPr lang="zh-CN" altLang="en-US" sz="2400" dirty="0" smtClean="0"/>
              <a:t>不同。平时</a:t>
            </a:r>
            <a:r>
              <a:rPr lang="zh-CN" altLang="en-US" sz="2400" dirty="0"/>
              <a:t>开发很少</a:t>
            </a:r>
            <a:r>
              <a:rPr lang="zh-CN" altLang="en-US" sz="2400" dirty="0" smtClean="0"/>
              <a:t>用到</a:t>
            </a:r>
            <a:r>
              <a:rPr lang="zh-CN" altLang="en-US" sz="2400" dirty="0"/>
              <a:t>这种</a:t>
            </a:r>
            <a:r>
              <a:rPr lang="zh-CN" altLang="en-US" sz="2400" dirty="0" smtClean="0"/>
              <a:t>方法</a:t>
            </a:r>
            <a:r>
              <a:rPr lang="en-US" altLang="zh-CN" sz="2400" dirty="0" smtClean="0"/>
              <a:t>,</a:t>
            </a:r>
            <a:r>
              <a:rPr lang="zh-CN" altLang="en-US" sz="2400" dirty="0" smtClean="0"/>
              <a:t>只需</a:t>
            </a:r>
            <a:r>
              <a:rPr lang="zh-CN" altLang="en-US" sz="2400" dirty="0"/>
              <a:t>了解即</a:t>
            </a:r>
            <a:r>
              <a:rPr lang="zh-CN" altLang="en-US" sz="2400" dirty="0" smtClean="0"/>
              <a:t>可</a:t>
            </a:r>
            <a:r>
              <a:rPr lang="en-US" altLang="zh-CN" sz="2400" dirty="0" smtClean="0"/>
              <a:t>,</a:t>
            </a:r>
            <a:r>
              <a:rPr lang="zh-CN" altLang="en-US" sz="2400" dirty="0" smtClean="0"/>
              <a:t>这种</a:t>
            </a:r>
            <a:r>
              <a:rPr lang="zh-CN" altLang="en-US" sz="2400" dirty="0"/>
              <a:t>方式的</a:t>
            </a:r>
            <a:r>
              <a:rPr lang="zh-CN" altLang="en-US" sz="2400" dirty="0" smtClean="0"/>
              <a:t>写法：</a:t>
            </a:r>
            <a:endParaRPr lang="en-US" altLang="zh-CN"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429000"/>
            <a:ext cx="5055964" cy="329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34794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07504" y="1268760"/>
            <a:ext cx="8928484" cy="1152128"/>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13. font-face </a:t>
            </a:r>
            <a:r>
              <a:rPr lang="zh-CN" altLang="en-US" sz="2400" dirty="0" smtClean="0"/>
              <a:t>属性</a:t>
            </a:r>
            <a:endParaRPr lang="zh-CN" altLang="en-US" sz="24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IM 141"/>
          <p:cNvPicPr/>
          <p:nvPr/>
        </p:nvPicPr>
        <p:blipFill>
          <a:blip r:embed="rId2"/>
          <a:stretch>
            <a:fillRect/>
          </a:stretch>
        </p:blipFill>
        <p:spPr>
          <a:xfrm>
            <a:off x="1331640" y="2636912"/>
            <a:ext cx="6696744" cy="3312368"/>
          </a:xfrm>
          <a:prstGeom prst="rect">
            <a:avLst/>
          </a:prstGeom>
        </p:spPr>
      </p:pic>
    </p:spTree>
    <p:extLst>
      <p:ext uri="{BB962C8B-B14F-4D97-AF65-F5344CB8AC3E}">
        <p14:creationId xmlns:p14="http://schemas.microsoft.com/office/powerpoint/2010/main" val="6313411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2.4.7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动 画</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内容占位符 4"/>
          <p:cNvSpPr>
            <a:spLocks noGrp="1"/>
          </p:cNvSpPr>
          <p:nvPr>
            <p:ph idx="1"/>
          </p:nvPr>
        </p:nvSpPr>
        <p:spPr>
          <a:xfrm>
            <a:off x="107504" y="1268760"/>
            <a:ext cx="8928484" cy="2520280"/>
          </a:xfrm>
        </p:spPr>
        <p:txBody>
          <a:bodyPr>
            <a:noAutofit/>
          </a:bodyPr>
          <a:lstStyle/>
          <a:p>
            <a:pPr marL="109728" indent="457200" eaLnBrk="0">
              <a:spcBef>
                <a:spcPts val="1000"/>
              </a:spcBef>
              <a:spcAft>
                <a:spcPts val="1000"/>
              </a:spcAft>
              <a:buClr>
                <a:schemeClr val="bg2">
                  <a:lumMod val="50000"/>
                </a:schemeClr>
              </a:buClr>
              <a:buNone/>
            </a:pPr>
            <a:r>
              <a:rPr lang="zh-CN" altLang="en-US" sz="2400" dirty="0" smtClean="0"/>
              <a:t>动画</a:t>
            </a:r>
            <a:r>
              <a:rPr lang="zh-CN" altLang="en-US" sz="2400" dirty="0"/>
              <a:t>分支属性</a:t>
            </a:r>
          </a:p>
          <a:p>
            <a:pPr marL="109728" indent="457200" eaLnBrk="0">
              <a:lnSpc>
                <a:spcPct val="110000"/>
              </a:lnSpc>
              <a:spcBef>
                <a:spcPts val="1000"/>
              </a:spcBef>
              <a:spcAft>
                <a:spcPts val="1000"/>
              </a:spcAft>
              <a:buClr>
                <a:schemeClr val="bg2">
                  <a:lumMod val="50000"/>
                </a:schemeClr>
              </a:buClr>
              <a:buNone/>
            </a:pPr>
            <a:r>
              <a:rPr lang="en-US" altLang="zh-CN" sz="2400" dirty="0"/>
              <a:t>14. transition</a:t>
            </a:r>
            <a:r>
              <a:rPr lang="zh-CN" altLang="en-US" sz="2400" dirty="0" smtClean="0"/>
              <a:t>属性</a:t>
            </a:r>
            <a:endParaRPr lang="zh-CN" altLang="en-US" sz="2400" dirty="0"/>
          </a:p>
          <a:p>
            <a:pPr marL="109728" indent="457200" eaLnBrk="0">
              <a:lnSpc>
                <a:spcPct val="110000"/>
              </a:lnSpc>
              <a:spcBef>
                <a:spcPts val="1000"/>
              </a:spcBef>
              <a:spcAft>
                <a:spcPts val="1000"/>
              </a:spcAft>
              <a:buClr>
                <a:schemeClr val="bg2">
                  <a:lumMod val="50000"/>
                </a:schemeClr>
              </a:buClr>
              <a:buNone/>
            </a:pPr>
            <a:r>
              <a:rPr lang="en-US" altLang="zh-CN" sz="2400" dirty="0"/>
              <a:t>transition </a:t>
            </a:r>
            <a:r>
              <a:rPr lang="zh-CN" altLang="en-US" sz="2400" dirty="0"/>
              <a:t>属性是将元素的某个属性从“ 一个值”</a:t>
            </a:r>
            <a:r>
              <a:rPr lang="en-US" altLang="zh-CN" sz="2400" dirty="0"/>
              <a:t>,  </a:t>
            </a:r>
            <a:r>
              <a:rPr lang="zh-CN" altLang="en-US" sz="2400" dirty="0"/>
              <a:t>或在指定的时间内过渡到“ 另一个 值”。</a:t>
            </a:r>
          </a:p>
          <a:p>
            <a:pPr marL="109728" indent="457200" eaLnBrk="0">
              <a:lnSpc>
                <a:spcPct val="110000"/>
              </a:lnSpc>
              <a:spcBef>
                <a:spcPts val="1000"/>
              </a:spcBef>
              <a:spcAft>
                <a:spcPts val="1000"/>
              </a:spcAft>
              <a:buClr>
                <a:schemeClr val="bg2">
                  <a:lumMod val="50000"/>
                </a:schemeClr>
              </a:buClr>
              <a:buNone/>
            </a:pPr>
            <a:r>
              <a:rPr lang="zh-CN" altLang="en-US" sz="2400" dirty="0"/>
              <a:t>基本语法 </a:t>
            </a:r>
            <a:r>
              <a:rPr lang="en-US" altLang="zh-CN" sz="2400" dirty="0"/>
              <a:t>: transition : 8130p8r4  </a:t>
            </a:r>
            <a:r>
              <a:rPr lang="en-US" altLang="zh-CN" sz="2400" dirty="0" err="1"/>
              <a:t>erty</a:t>
            </a:r>
            <a:r>
              <a:rPr lang="en-US" altLang="zh-CN" sz="2400" dirty="0"/>
              <a:t> duration timing-function delay ;</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1361261981"/>
              </p:ext>
            </p:extLst>
          </p:nvPr>
        </p:nvGraphicFramePr>
        <p:xfrm>
          <a:off x="179512" y="4509120"/>
          <a:ext cx="8712968" cy="2088233"/>
        </p:xfrm>
        <a:graphic>
          <a:graphicData uri="http://schemas.openxmlformats.org/drawingml/2006/table">
            <a:tbl>
              <a:tblPr firstRow="1" firstCol="1" bandRow="1">
                <a:tableStyleId>{C4B1156A-380E-4F78-BDF5-A606A8083BF9}</a:tableStyleId>
              </a:tblPr>
              <a:tblGrid>
                <a:gridCol w="3456384"/>
                <a:gridCol w="5256584"/>
              </a:tblGrid>
              <a:tr h="418587">
                <a:tc>
                  <a:txBody>
                    <a:bodyPr/>
                    <a:lstStyle/>
                    <a:p>
                      <a:pPr marL="843915" eaLnBrk="0">
                        <a:lnSpc>
                          <a:spcPct val="77000"/>
                        </a:lnSpc>
                        <a:spcBef>
                          <a:spcPts val="435"/>
                        </a:spcBef>
                        <a:spcAft>
                          <a:spcPts val="0"/>
                        </a:spcAft>
                      </a:pPr>
                      <a:r>
                        <a:rPr lang="zh-CN" sz="1800" spc="20">
                          <a:effectLst/>
                        </a:rPr>
                        <a:t>值</a:t>
                      </a:r>
                      <a:endParaRPr lang="zh-CN" sz="1800">
                        <a:solidFill>
                          <a:srgbClr val="000000"/>
                        </a:solidFill>
                        <a:effectLst/>
                        <a:latin typeface="Arial"/>
                        <a:ea typeface="宋体"/>
                      </a:endParaRPr>
                    </a:p>
                  </a:txBody>
                  <a:tcPr marL="0" marR="0" marT="0" marB="0" anchor="ctr"/>
                </a:tc>
                <a:tc>
                  <a:txBody>
                    <a:bodyPr/>
                    <a:lstStyle/>
                    <a:p>
                      <a:pPr marL="1597660" eaLnBrk="0">
                        <a:lnSpc>
                          <a:spcPct val="75000"/>
                        </a:lnSpc>
                        <a:spcBef>
                          <a:spcPts val="445"/>
                        </a:spcBef>
                        <a:spcAft>
                          <a:spcPts val="0"/>
                        </a:spcAft>
                      </a:pPr>
                      <a:r>
                        <a:rPr lang="zh-CN" sz="1800" spc="30">
                          <a:effectLst/>
                        </a:rPr>
                        <a:t>描</a:t>
                      </a:r>
                      <a:r>
                        <a:rPr lang="zh-CN" sz="1800" spc="25">
                          <a:effectLst/>
                        </a:rPr>
                        <a:t>述</a:t>
                      </a:r>
                      <a:endParaRPr lang="zh-CN" sz="1800">
                        <a:solidFill>
                          <a:srgbClr val="000000"/>
                        </a:solidFill>
                        <a:effectLst/>
                        <a:latin typeface="Arial"/>
                        <a:ea typeface="宋体"/>
                      </a:endParaRPr>
                    </a:p>
                  </a:txBody>
                  <a:tcPr marL="0" marR="0" marT="0" marB="0" anchor="ctr"/>
                </a:tc>
              </a:tr>
              <a:tr h="415060">
                <a:tc>
                  <a:txBody>
                    <a:bodyPr/>
                    <a:lstStyle/>
                    <a:p>
                      <a:pPr marL="477520" eaLnBrk="0">
                        <a:lnSpc>
                          <a:spcPct val="66000"/>
                        </a:lnSpc>
                        <a:spcBef>
                          <a:spcPts val="575"/>
                        </a:spcBef>
                        <a:spcAft>
                          <a:spcPts val="0"/>
                        </a:spcAft>
                      </a:pPr>
                      <a:r>
                        <a:rPr lang="en-US" sz="1800" spc="-55">
                          <a:effectLst/>
                        </a:rPr>
                        <a:t>transition-propert</a:t>
                      </a:r>
                      <a:r>
                        <a:rPr lang="en-US" sz="1800" spc="-50">
                          <a:effectLst/>
                        </a:rPr>
                        <a:t>y</a:t>
                      </a:r>
                      <a:endParaRPr lang="zh-CN" sz="1800">
                        <a:solidFill>
                          <a:srgbClr val="000000"/>
                        </a:solidFill>
                        <a:effectLst/>
                        <a:latin typeface="Arial"/>
                        <a:ea typeface="宋体"/>
                      </a:endParaRPr>
                    </a:p>
                  </a:txBody>
                  <a:tcPr marL="0" marR="0" marT="0" marB="0" anchor="ctr"/>
                </a:tc>
                <a:tc>
                  <a:txBody>
                    <a:bodyPr/>
                    <a:lstStyle/>
                    <a:p>
                      <a:pPr marL="69850" eaLnBrk="0">
                        <a:lnSpc>
                          <a:spcPct val="80000"/>
                        </a:lnSpc>
                        <a:spcBef>
                          <a:spcPts val="430"/>
                        </a:spcBef>
                        <a:spcAft>
                          <a:spcPts val="0"/>
                        </a:spcAft>
                      </a:pPr>
                      <a:r>
                        <a:rPr lang="zh-CN" sz="1800" spc="-25">
                          <a:effectLst/>
                        </a:rPr>
                        <a:t>指定</a:t>
                      </a:r>
                      <a:r>
                        <a:rPr lang="en-US" sz="1800" spc="-25">
                          <a:effectLst/>
                        </a:rPr>
                        <a:t> CSS </a:t>
                      </a:r>
                      <a:r>
                        <a:rPr lang="zh-CN" sz="1800" spc="-25">
                          <a:effectLst/>
                        </a:rPr>
                        <a:t>属性的</a:t>
                      </a:r>
                      <a:r>
                        <a:rPr lang="en-US" sz="1800" spc="-25">
                          <a:effectLst/>
                        </a:rPr>
                        <a:t> name , transiti</a:t>
                      </a:r>
                      <a:r>
                        <a:rPr lang="en-US" sz="1800" spc="-5">
                          <a:effectLst/>
                        </a:rPr>
                        <a:t>n</a:t>
                      </a:r>
                      <a:r>
                        <a:rPr lang="en-US" sz="1800" spc="-25">
                          <a:effectLst/>
                        </a:rPr>
                        <a:t> </a:t>
                      </a:r>
                      <a:r>
                        <a:rPr lang="zh-CN" sz="1800" spc="-25">
                          <a:effectLst/>
                        </a:rPr>
                        <a:t>效果</a:t>
                      </a:r>
                      <a:endParaRPr lang="zh-CN" sz="1800">
                        <a:solidFill>
                          <a:srgbClr val="000000"/>
                        </a:solidFill>
                        <a:effectLst/>
                        <a:latin typeface="Arial"/>
                        <a:ea typeface="宋体"/>
                      </a:endParaRPr>
                    </a:p>
                  </a:txBody>
                  <a:tcPr marL="0" marR="0" marT="0" marB="0" anchor="ctr"/>
                </a:tc>
              </a:tr>
              <a:tr h="415060">
                <a:tc>
                  <a:txBody>
                    <a:bodyPr/>
                    <a:lstStyle/>
                    <a:p>
                      <a:pPr marL="477520" eaLnBrk="0">
                        <a:lnSpc>
                          <a:spcPct val="69000"/>
                        </a:lnSpc>
                        <a:spcBef>
                          <a:spcPts val="550"/>
                        </a:spcBef>
                        <a:spcAft>
                          <a:spcPts val="0"/>
                        </a:spcAft>
                      </a:pPr>
                      <a:r>
                        <a:rPr lang="en-US" sz="1800" spc="-50">
                          <a:effectLst/>
                        </a:rPr>
                        <a:t>transition</a:t>
                      </a:r>
                      <a:r>
                        <a:rPr lang="en-US" sz="1800" spc="-60">
                          <a:effectLst/>
                        </a:rPr>
                        <a:t>-</a:t>
                      </a:r>
                      <a:r>
                        <a:rPr lang="en-US" sz="1800" spc="-50">
                          <a:effectLst/>
                        </a:rPr>
                        <a:t>duration</a:t>
                      </a:r>
                      <a:endParaRPr lang="zh-CN" sz="1800">
                        <a:solidFill>
                          <a:srgbClr val="000000"/>
                        </a:solidFill>
                        <a:effectLst/>
                        <a:latin typeface="Arial"/>
                        <a:ea typeface="宋体"/>
                      </a:endParaRPr>
                    </a:p>
                  </a:txBody>
                  <a:tcPr marL="0" marR="0" marT="0" marB="0" anchor="ctr"/>
                </a:tc>
                <a:tc>
                  <a:txBody>
                    <a:bodyPr/>
                    <a:lstStyle/>
                    <a:p>
                      <a:pPr marL="67945" eaLnBrk="0">
                        <a:lnSpc>
                          <a:spcPct val="76000"/>
                        </a:lnSpc>
                        <a:spcBef>
                          <a:spcPts val="435"/>
                        </a:spcBef>
                        <a:spcAft>
                          <a:spcPts val="0"/>
                        </a:spcAft>
                      </a:pPr>
                      <a:r>
                        <a:rPr lang="en-US" sz="1800">
                          <a:effectLst/>
                        </a:rPr>
                        <a:t>transition</a:t>
                      </a:r>
                      <a:r>
                        <a:rPr lang="en-US" sz="1800" spc="20">
                          <a:effectLst/>
                        </a:rPr>
                        <a:t> </a:t>
                      </a:r>
                      <a:r>
                        <a:rPr lang="zh-CN" sz="1800" spc="10">
                          <a:effectLst/>
                        </a:rPr>
                        <a:t>效果需要指定多少秒或毫秒才能完成</a:t>
                      </a:r>
                      <a:endParaRPr lang="zh-CN" sz="1800">
                        <a:solidFill>
                          <a:srgbClr val="000000"/>
                        </a:solidFill>
                        <a:effectLst/>
                        <a:latin typeface="Arial"/>
                        <a:ea typeface="宋体"/>
                      </a:endParaRPr>
                    </a:p>
                  </a:txBody>
                  <a:tcPr marL="0" marR="0" marT="0" marB="0" anchor="ctr"/>
                </a:tc>
              </a:tr>
              <a:tr h="415060">
                <a:tc>
                  <a:txBody>
                    <a:bodyPr/>
                    <a:lstStyle/>
                    <a:p>
                      <a:pPr marL="307340" eaLnBrk="0">
                        <a:lnSpc>
                          <a:spcPct val="67000"/>
                        </a:lnSpc>
                        <a:spcBef>
                          <a:spcPts val="560"/>
                        </a:spcBef>
                        <a:spcAft>
                          <a:spcPts val="0"/>
                        </a:spcAft>
                      </a:pPr>
                      <a:r>
                        <a:rPr lang="en-US" sz="1800" spc="-45">
                          <a:effectLst/>
                        </a:rPr>
                        <a:t>transition</a:t>
                      </a:r>
                      <a:r>
                        <a:rPr lang="en-US" sz="1800" spc="-55">
                          <a:effectLst/>
                        </a:rPr>
                        <a:t>-</a:t>
                      </a:r>
                      <a:r>
                        <a:rPr lang="en-US" sz="1800" spc="-45">
                          <a:effectLst/>
                        </a:rPr>
                        <a:t>timing-function</a:t>
                      </a:r>
                      <a:endParaRPr lang="zh-CN" sz="1800">
                        <a:solidFill>
                          <a:srgbClr val="000000"/>
                        </a:solidFill>
                        <a:effectLst/>
                        <a:latin typeface="Arial"/>
                        <a:ea typeface="宋体"/>
                      </a:endParaRPr>
                    </a:p>
                  </a:txBody>
                  <a:tcPr marL="0" marR="0" marT="0" marB="0" anchor="ctr"/>
                </a:tc>
                <a:tc>
                  <a:txBody>
                    <a:bodyPr/>
                    <a:lstStyle/>
                    <a:p>
                      <a:pPr marL="69850" eaLnBrk="0">
                        <a:lnSpc>
                          <a:spcPct val="76000"/>
                        </a:lnSpc>
                        <a:spcBef>
                          <a:spcPts val="440"/>
                        </a:spcBef>
                        <a:spcAft>
                          <a:spcPts val="0"/>
                        </a:spcAft>
                      </a:pPr>
                      <a:r>
                        <a:rPr lang="zh-CN" sz="1800" spc="-20">
                          <a:effectLst/>
                        </a:rPr>
                        <a:t>指</a:t>
                      </a:r>
                      <a:r>
                        <a:rPr lang="zh-CN" sz="1800" spc="-15">
                          <a:effectLst/>
                        </a:rPr>
                        <a:t>定</a:t>
                      </a:r>
                      <a:r>
                        <a:rPr lang="en-US" sz="1800" spc="-10">
                          <a:effectLst/>
                        </a:rPr>
                        <a:t> transition </a:t>
                      </a:r>
                      <a:r>
                        <a:rPr lang="zh-CN" sz="1800" spc="-10">
                          <a:effectLst/>
                        </a:rPr>
                        <a:t>效果的转速曲线</a:t>
                      </a:r>
                      <a:endParaRPr lang="zh-CN" sz="1800">
                        <a:solidFill>
                          <a:srgbClr val="000000"/>
                        </a:solidFill>
                        <a:effectLst/>
                        <a:latin typeface="Arial"/>
                        <a:ea typeface="宋体"/>
                      </a:endParaRPr>
                    </a:p>
                  </a:txBody>
                  <a:tcPr marL="0" marR="0" marT="0" marB="0" anchor="ctr"/>
                </a:tc>
              </a:tr>
              <a:tr h="424466">
                <a:tc>
                  <a:txBody>
                    <a:bodyPr/>
                    <a:lstStyle/>
                    <a:p>
                      <a:pPr marL="542925" eaLnBrk="0">
                        <a:lnSpc>
                          <a:spcPct val="68000"/>
                        </a:lnSpc>
                        <a:spcBef>
                          <a:spcPts val="560"/>
                        </a:spcBef>
                        <a:spcAft>
                          <a:spcPts val="0"/>
                        </a:spcAft>
                      </a:pPr>
                      <a:r>
                        <a:rPr lang="en-US" sz="1800" spc="-45">
                          <a:effectLst/>
                        </a:rPr>
                        <a:t>transition-dela</a:t>
                      </a:r>
                      <a:r>
                        <a:rPr lang="en-US" sz="1800" spc="-30">
                          <a:effectLst/>
                        </a:rPr>
                        <a:t>y</a:t>
                      </a:r>
                      <a:endParaRPr lang="zh-CN" sz="1800">
                        <a:solidFill>
                          <a:srgbClr val="000000"/>
                        </a:solidFill>
                        <a:effectLst/>
                        <a:latin typeface="Arial"/>
                        <a:ea typeface="宋体"/>
                      </a:endParaRPr>
                    </a:p>
                  </a:txBody>
                  <a:tcPr marL="0" marR="0" marT="0" marB="0" anchor="ctr"/>
                </a:tc>
                <a:tc>
                  <a:txBody>
                    <a:bodyPr/>
                    <a:lstStyle/>
                    <a:p>
                      <a:pPr marL="67945" eaLnBrk="0">
                        <a:lnSpc>
                          <a:spcPct val="76000"/>
                        </a:lnSpc>
                        <a:spcBef>
                          <a:spcPts val="445"/>
                        </a:spcBef>
                        <a:spcAft>
                          <a:spcPts val="0"/>
                        </a:spcAft>
                      </a:pPr>
                      <a:r>
                        <a:rPr lang="zh-CN" sz="1800" spc="-10" dirty="0">
                          <a:effectLst/>
                        </a:rPr>
                        <a:t>定义</a:t>
                      </a:r>
                      <a:r>
                        <a:rPr lang="en-US" sz="1800" spc="-10" dirty="0">
                          <a:effectLst/>
                        </a:rPr>
                        <a:t> transition </a:t>
                      </a:r>
                      <a:r>
                        <a:rPr lang="zh-CN" sz="1800" spc="-10" dirty="0">
                          <a:effectLst/>
                        </a:rPr>
                        <a:t>效果开始的时候</a:t>
                      </a:r>
                      <a:endParaRPr lang="zh-CN" sz="1800" dirty="0">
                        <a:solidFill>
                          <a:srgbClr val="000000"/>
                        </a:solidFill>
                        <a:effectLst/>
                        <a:latin typeface="Arial"/>
                        <a:ea typeface="宋体"/>
                      </a:endParaRPr>
                    </a:p>
                  </a:txBody>
                  <a:tcPr marL="0" marR="0" marT="0" marB="0" anchor="ctr"/>
                </a:tc>
              </a:tr>
            </a:tbl>
          </a:graphicData>
        </a:graphic>
      </p:graphicFrame>
    </p:spTree>
    <p:extLst>
      <p:ext uri="{BB962C8B-B14F-4D97-AF65-F5344CB8AC3E}">
        <p14:creationId xmlns:p14="http://schemas.microsoft.com/office/powerpoint/2010/main" val="15380418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案例</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    </a:t>
            </a:r>
            <a:r>
              <a:rPr lang="en-US" altLang="zh-CN" sz="3200" dirty="0">
                <a:solidFill>
                  <a:schemeClr val="tx1"/>
                </a:solidFill>
                <a:latin typeface="微软雅黑" panose="020B0503020204020204" pitchFamily="34" charset="-122"/>
                <a:ea typeface="微软雅黑" panose="020B0503020204020204" pitchFamily="34" charset="-122"/>
                <a:cs typeface="+mn-ea"/>
              </a:rPr>
              <a:t>transition-timing-function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应用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smtClean="0"/>
                <a:t>核心代码</a:t>
              </a:r>
              <a:endParaRPr lang="zh-CN" altLang="en-US" sz="2600" kern="1200" dirty="0"/>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pic>
        <p:nvPicPr>
          <p:cNvPr id="78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0383"/>
            <a:ext cx="5295900" cy="425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8929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案例</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    </a:t>
            </a:r>
            <a:r>
              <a:rPr lang="en-US" altLang="zh-CN" sz="3200" dirty="0">
                <a:solidFill>
                  <a:schemeClr val="tx1"/>
                </a:solidFill>
                <a:latin typeface="微软雅黑" panose="020B0503020204020204" pitchFamily="34" charset="-122"/>
                <a:ea typeface="微软雅黑" panose="020B0503020204020204" pitchFamily="34" charset="-122"/>
                <a:cs typeface="+mn-ea"/>
              </a:rPr>
              <a:t>transition-timing-function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应用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smtClean="0"/>
                <a:t>核心代码</a:t>
              </a:r>
              <a:endParaRPr lang="zh-CN" altLang="en-US" sz="2600" kern="1200" dirty="0"/>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629668"/>
            <a:ext cx="6639350" cy="209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13131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a:solidFill>
                  <a:schemeClr val="tx1"/>
                </a:solidFill>
                <a:latin typeface="微软雅黑" panose="020B0503020204020204" pitchFamily="34" charset="-122"/>
                <a:ea typeface="微软雅黑" panose="020B0503020204020204" pitchFamily="34" charset="-122"/>
                <a:cs typeface="+mn-ea"/>
              </a:rPr>
              <a:t>案例</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    </a:t>
            </a:r>
            <a:r>
              <a:rPr lang="en-US" altLang="zh-CN" sz="3200" dirty="0">
                <a:solidFill>
                  <a:schemeClr val="tx1"/>
                </a:solidFill>
                <a:latin typeface="微软雅黑" panose="020B0503020204020204" pitchFamily="34" charset="-122"/>
                <a:ea typeface="微软雅黑" panose="020B0503020204020204" pitchFamily="34" charset="-122"/>
                <a:cs typeface="+mn-ea"/>
              </a:rPr>
              <a:t>transition-timing-function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应用</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670180" y="1713326"/>
            <a:ext cx="8019663" cy="4439460"/>
            <a:chOff x="670180" y="1713326"/>
            <a:chExt cx="8019663" cy="4439460"/>
          </a:xfrm>
        </p:grpSpPr>
        <p:sp>
          <p:nvSpPr>
            <p:cNvPr id="8" name="任意多边形 7"/>
            <p:cNvSpPr/>
            <p:nvPr/>
          </p:nvSpPr>
          <p:spPr>
            <a:xfrm>
              <a:off x="670180" y="2489675"/>
              <a:ext cx="373428" cy="3287356"/>
            </a:xfrm>
            <a:custGeom>
              <a:avLst/>
              <a:gdLst>
                <a:gd name="connsiteX0" fmla="*/ 0 w 3287355"/>
                <a:gd name="connsiteY0" fmla="*/ 0 h 278678"/>
                <a:gd name="connsiteX1" fmla="*/ 3148016 w 3287355"/>
                <a:gd name="connsiteY1" fmla="*/ 0 h 278678"/>
                <a:gd name="connsiteX2" fmla="*/ 3287355 w 3287355"/>
                <a:gd name="connsiteY2" fmla="*/ 139339 h 278678"/>
                <a:gd name="connsiteX3" fmla="*/ 3148016 w 3287355"/>
                <a:gd name="connsiteY3" fmla="*/ 278678 h 278678"/>
                <a:gd name="connsiteX4" fmla="*/ 0 w 3287355"/>
                <a:gd name="connsiteY4" fmla="*/ 278678 h 278678"/>
                <a:gd name="connsiteX5" fmla="*/ 139339 w 3287355"/>
                <a:gd name="connsiteY5" fmla="*/ 139339 h 278678"/>
                <a:gd name="connsiteX6" fmla="*/ 0 w 3287355"/>
                <a:gd name="connsiteY6" fmla="*/ 0 h 27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355" h="278678">
                  <a:moveTo>
                    <a:pt x="3287349" y="0"/>
                  </a:moveTo>
                  <a:lnTo>
                    <a:pt x="3287349" y="266866"/>
                  </a:lnTo>
                  <a:lnTo>
                    <a:pt x="1643678" y="278678"/>
                  </a:lnTo>
                  <a:lnTo>
                    <a:pt x="6" y="266866"/>
                  </a:lnTo>
                  <a:lnTo>
                    <a:pt x="6" y="0"/>
                  </a:lnTo>
                  <a:lnTo>
                    <a:pt x="1643677" y="11812"/>
                  </a:lnTo>
                  <a:lnTo>
                    <a:pt x="3287349"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10" tIns="155850" rIns="16511" bIns="155849" numCol="1" spcCol="1270" anchor="ctr" anchorCtr="0">
              <a:noAutofit/>
            </a:bodyPr>
            <a:lstStyle/>
            <a:p>
              <a:pPr lvl="0" algn="l" defTabSz="1155700">
                <a:lnSpc>
                  <a:spcPct val="90000"/>
                </a:lnSpc>
                <a:spcBef>
                  <a:spcPct val="0"/>
                </a:spcBef>
                <a:spcAft>
                  <a:spcPct val="35000"/>
                </a:spcAft>
              </a:pPr>
              <a:r>
                <a:rPr lang="zh-CN" altLang="en-US" sz="2600" kern="1200" dirty="0" smtClean="0"/>
                <a:t>核心代码</a:t>
              </a:r>
              <a:endParaRPr lang="zh-CN" altLang="en-US" sz="2600" kern="1200" dirty="0"/>
            </a:p>
          </p:txBody>
        </p:sp>
        <p:sp>
          <p:nvSpPr>
            <p:cNvPr id="9" name="任意多边形 8"/>
            <p:cNvSpPr/>
            <p:nvPr/>
          </p:nvSpPr>
          <p:spPr>
            <a:xfrm>
              <a:off x="1210114" y="1713326"/>
              <a:ext cx="7479729" cy="4439460"/>
            </a:xfrm>
            <a:custGeom>
              <a:avLst/>
              <a:gdLst>
                <a:gd name="connsiteX0" fmla="*/ 739925 w 4439459"/>
                <a:gd name="connsiteY0" fmla="*/ 0 h 7479729"/>
                <a:gd name="connsiteX1" fmla="*/ 3699534 w 4439459"/>
                <a:gd name="connsiteY1" fmla="*/ 0 h 7479729"/>
                <a:gd name="connsiteX2" fmla="*/ 4439459 w 4439459"/>
                <a:gd name="connsiteY2" fmla="*/ 739925 h 7479729"/>
                <a:gd name="connsiteX3" fmla="*/ 4439459 w 4439459"/>
                <a:gd name="connsiteY3" fmla="*/ 7479729 h 7479729"/>
                <a:gd name="connsiteX4" fmla="*/ 4439459 w 4439459"/>
                <a:gd name="connsiteY4" fmla="*/ 7479729 h 7479729"/>
                <a:gd name="connsiteX5" fmla="*/ 0 w 4439459"/>
                <a:gd name="connsiteY5" fmla="*/ 7479729 h 7479729"/>
                <a:gd name="connsiteX6" fmla="*/ 0 w 4439459"/>
                <a:gd name="connsiteY6" fmla="*/ 7479729 h 7479729"/>
                <a:gd name="connsiteX7" fmla="*/ 0 w 4439459"/>
                <a:gd name="connsiteY7" fmla="*/ 739925 h 7479729"/>
                <a:gd name="connsiteX8" fmla="*/ 739925 w 4439459"/>
                <a:gd name="connsiteY8" fmla="*/ 0 h 747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9459" h="7479729">
                  <a:moveTo>
                    <a:pt x="4439459" y="1246647"/>
                  </a:moveTo>
                  <a:lnTo>
                    <a:pt x="4439459" y="6233082"/>
                  </a:lnTo>
                  <a:cubicBezTo>
                    <a:pt x="4439459" y="6921586"/>
                    <a:pt x="4242836" y="7479729"/>
                    <a:pt x="4000290" y="7479729"/>
                  </a:cubicBezTo>
                  <a:lnTo>
                    <a:pt x="0" y="7479729"/>
                  </a:lnTo>
                  <a:lnTo>
                    <a:pt x="0" y="7479729"/>
                  </a:lnTo>
                  <a:lnTo>
                    <a:pt x="0" y="0"/>
                  </a:lnTo>
                  <a:lnTo>
                    <a:pt x="0" y="0"/>
                  </a:lnTo>
                  <a:lnTo>
                    <a:pt x="4000290" y="0"/>
                  </a:lnTo>
                  <a:cubicBezTo>
                    <a:pt x="4242836" y="0"/>
                    <a:pt x="4439459" y="558143"/>
                    <a:pt x="4439459" y="124664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3" tIns="233228" rIns="233226" bIns="233227" numCol="1" spcCol="1270" anchor="ctr" anchorCtr="0">
              <a:noAutofit/>
            </a:bodyPr>
            <a:lstStyle/>
            <a:p>
              <a:pPr marL="0" lvl="1" algn="l" defTabSz="1155700">
                <a:lnSpc>
                  <a:spcPct val="90000"/>
                </a:lnSpc>
                <a:spcBef>
                  <a:spcPct val="0"/>
                </a:spcBef>
                <a:spcAft>
                  <a:spcPct val="15000"/>
                </a:spcAft>
              </a:pPr>
              <a:endParaRPr lang="zh-CN" sz="2600" kern="1200" dirty="0"/>
            </a:p>
          </p:txBody>
        </p:sp>
      </p:grpSp>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692" y="1831418"/>
            <a:ext cx="5364596" cy="42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7103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3200" dirty="0" smtClean="0">
                <a:solidFill>
                  <a:schemeClr val="tx1"/>
                </a:solidFill>
                <a:latin typeface="微软雅黑" panose="020B0503020204020204" pitchFamily="34" charset="-122"/>
                <a:ea typeface="微软雅黑" panose="020B0503020204020204" pitchFamily="34" charset="-122"/>
                <a:cs typeface="+mn-ea"/>
              </a:rPr>
              <a:t>课后习题</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2583329053"/>
              </p:ext>
            </p:extLst>
          </p:nvPr>
        </p:nvGraphicFramePr>
        <p:xfrm>
          <a:off x="539552" y="1556792"/>
          <a:ext cx="828092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192" y="4725144"/>
            <a:ext cx="2652340" cy="1945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067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6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cs typeface="+mn-ea"/>
              </a:rPr>
              <a:t>2.2 </a:t>
            </a:r>
            <a:r>
              <a:rPr lang="zh-CN" altLang="en-US" sz="3200" dirty="0" smtClean="0">
                <a:solidFill>
                  <a:schemeClr val="tx1"/>
                </a:solidFill>
                <a:latin typeface="微软雅黑" panose="020B0503020204020204" pitchFamily="34" charset="-122"/>
                <a:ea typeface="微软雅黑" panose="020B0503020204020204" pitchFamily="34" charset="-122"/>
                <a:cs typeface="+mn-ea"/>
              </a:rPr>
              <a:t>盒 子 模 型</a:t>
            </a:r>
            <a:endParaRPr lang="zh-CN" altLang="en-US" sz="3200" dirty="0">
              <a:solidFill>
                <a:schemeClr val="tx1"/>
              </a:solidFill>
              <a:latin typeface="微软雅黑" panose="020B0503020204020204" pitchFamily="34" charset="-122"/>
              <a:ea typeface="微软雅黑" panose="020B0503020204020204" pitchFamily="34" charset="-122"/>
              <a:cs typeface="+mn-ea"/>
            </a:endParaRPr>
          </a:p>
        </p:txBody>
      </p:sp>
      <p:sp>
        <p:nvSpPr>
          <p:cNvPr id="3" name="内容占位符 2"/>
          <p:cNvSpPr>
            <a:spLocks noGrp="1"/>
          </p:cNvSpPr>
          <p:nvPr>
            <p:ph idx="1"/>
          </p:nvPr>
        </p:nvSpPr>
        <p:spPr>
          <a:xfrm>
            <a:off x="107504" y="1268760"/>
            <a:ext cx="8579296" cy="1656184"/>
          </a:xfrm>
        </p:spPr>
        <p:txBody>
          <a:bodyPr>
            <a:normAutofit/>
          </a:bodyPr>
          <a:lstStyle/>
          <a:p>
            <a:pPr marL="109728" indent="457200" eaLnBrk="0">
              <a:buNone/>
            </a:pPr>
            <a:r>
              <a:rPr lang="zh-CN" altLang="en-US" sz="2400" dirty="0"/>
              <a:t>所谓盒子</a:t>
            </a:r>
            <a:r>
              <a:rPr lang="zh-CN" altLang="en-US" sz="2400" dirty="0" smtClean="0"/>
              <a:t>模型</a:t>
            </a:r>
            <a:r>
              <a:rPr lang="en-US" altLang="zh-CN" sz="2400" dirty="0" smtClean="0"/>
              <a:t>,</a:t>
            </a:r>
            <a:r>
              <a:rPr lang="zh-CN" altLang="en-US" sz="2400" dirty="0" smtClean="0"/>
              <a:t>即</a:t>
            </a:r>
            <a:r>
              <a:rPr lang="zh-CN" altLang="en-US" sz="2400" dirty="0"/>
              <a:t>是将网页布局中的</a:t>
            </a:r>
            <a:r>
              <a:rPr lang="zh-CN" altLang="en-US" sz="2400" dirty="0" smtClean="0"/>
              <a:t>元素</a:t>
            </a:r>
            <a:r>
              <a:rPr lang="en-US" altLang="zh-CN" sz="2400" dirty="0" smtClean="0"/>
              <a:t>(</a:t>
            </a:r>
            <a:r>
              <a:rPr lang="zh-CN" altLang="en-US" sz="2400" dirty="0" smtClean="0"/>
              <a:t>行</a:t>
            </a:r>
            <a:r>
              <a:rPr lang="zh-CN" altLang="en-US" sz="2400" dirty="0"/>
              <a:t>内</a:t>
            </a:r>
            <a:r>
              <a:rPr lang="en-US" altLang="zh-CN" sz="2400" dirty="0"/>
              <a:t>/</a:t>
            </a:r>
            <a:r>
              <a:rPr lang="zh-CN" altLang="en-US" sz="2400" dirty="0"/>
              <a:t>行内块元素</a:t>
            </a:r>
            <a:r>
              <a:rPr lang="en-US" altLang="zh-CN" sz="2400" dirty="0" smtClean="0"/>
              <a:t>)</a:t>
            </a:r>
            <a:r>
              <a:rPr lang="zh-CN" altLang="en-US" sz="2400" dirty="0" smtClean="0"/>
              <a:t>进行</a:t>
            </a:r>
            <a:r>
              <a:rPr lang="zh-CN" altLang="en-US" sz="2400" dirty="0"/>
              <a:t>拟物化的</a:t>
            </a:r>
            <a:r>
              <a:rPr lang="zh-CN" altLang="en-US" sz="2400" dirty="0" smtClean="0"/>
              <a:t>比喻</a:t>
            </a:r>
            <a:r>
              <a:rPr lang="en-US" altLang="zh-CN" sz="2400" dirty="0" smtClean="0"/>
              <a:t>,</a:t>
            </a:r>
            <a:r>
              <a:rPr lang="zh-CN" altLang="en-US" sz="2400" dirty="0" smtClean="0"/>
              <a:t>一</a:t>
            </a:r>
            <a:r>
              <a:rPr lang="zh-CN" altLang="en-US" sz="2400" dirty="0"/>
              <a:t>个盒子由</a:t>
            </a:r>
            <a:r>
              <a:rPr lang="zh-CN" altLang="en-US" sz="2400" dirty="0" smtClean="0"/>
              <a:t>内容</a:t>
            </a:r>
            <a:r>
              <a:rPr lang="en-US" altLang="zh-CN" sz="2400" dirty="0" smtClean="0"/>
              <a:t>(content)</a:t>
            </a:r>
            <a:r>
              <a:rPr lang="zh-CN" altLang="en-US" sz="2400" dirty="0"/>
              <a:t>、</a:t>
            </a:r>
            <a:r>
              <a:rPr lang="zh-CN" altLang="en-US" sz="2400" dirty="0" smtClean="0"/>
              <a:t>内间距</a:t>
            </a:r>
            <a:r>
              <a:rPr lang="en-US" altLang="zh-CN" sz="2400" dirty="0" smtClean="0"/>
              <a:t>(padding)</a:t>
            </a:r>
            <a:r>
              <a:rPr lang="zh-CN" altLang="en-US" sz="2400" dirty="0"/>
              <a:t>、</a:t>
            </a:r>
            <a:r>
              <a:rPr lang="zh-CN" altLang="en-US" sz="2400" dirty="0" smtClean="0"/>
              <a:t>边框</a:t>
            </a:r>
            <a:r>
              <a:rPr lang="en-US" altLang="zh-CN" sz="2400" dirty="0" smtClean="0"/>
              <a:t>(border)</a:t>
            </a:r>
            <a:r>
              <a:rPr lang="zh-CN" altLang="en-US" sz="2400" dirty="0" smtClean="0"/>
              <a:t>以及</a:t>
            </a:r>
            <a:r>
              <a:rPr lang="zh-CN" altLang="en-US" sz="2400" dirty="0"/>
              <a:t>外边</a:t>
            </a:r>
            <a:r>
              <a:rPr lang="zh-CN" altLang="en-US" sz="2400" dirty="0" smtClean="0"/>
              <a:t>距</a:t>
            </a:r>
            <a:r>
              <a:rPr lang="en-US" altLang="zh-CN" sz="2400" dirty="0" smtClean="0"/>
              <a:t>(margin)</a:t>
            </a:r>
            <a:r>
              <a:rPr lang="zh-CN" altLang="en-US" sz="2400" dirty="0" smtClean="0"/>
              <a:t>组成</a:t>
            </a:r>
            <a:r>
              <a:rPr lang="en-US" altLang="zh-CN" sz="2400" dirty="0" smtClean="0"/>
              <a:t>,</a:t>
            </a:r>
            <a:r>
              <a:rPr lang="zh-CN" altLang="en-US" sz="2400" dirty="0" smtClean="0"/>
              <a:t>如下</a:t>
            </a:r>
            <a:r>
              <a:rPr lang="zh-CN" altLang="en-US" sz="2400" dirty="0"/>
              <a:t>图所</a:t>
            </a:r>
            <a:r>
              <a:rPr lang="zh-CN" altLang="en-US" sz="2400" dirty="0" smtClean="0"/>
              <a:t>示：</a:t>
            </a:r>
            <a:endParaRPr lang="zh-CN" altLang="en-US" sz="2400" dirty="0"/>
          </a:p>
        </p:txBody>
      </p:sp>
      <p:pic>
        <p:nvPicPr>
          <p:cNvPr id="4" name="IM 84"/>
          <p:cNvPicPr/>
          <p:nvPr/>
        </p:nvPicPr>
        <p:blipFill>
          <a:blip r:embed="rId2"/>
          <a:stretch>
            <a:fillRect/>
          </a:stretch>
        </p:blipFill>
        <p:spPr>
          <a:xfrm>
            <a:off x="1602904" y="2780928"/>
            <a:ext cx="5760640" cy="3384376"/>
          </a:xfrm>
          <a:prstGeom prst="rect">
            <a:avLst/>
          </a:prstGeom>
        </p:spPr>
      </p:pic>
    </p:spTree>
    <p:extLst>
      <p:ext uri="{BB962C8B-B14F-4D97-AF65-F5344CB8AC3E}">
        <p14:creationId xmlns:p14="http://schemas.microsoft.com/office/powerpoint/2010/main" val="4082520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546</TotalTime>
  <Words>7150</Words>
  <Application>Microsoft Office PowerPoint</Application>
  <PresentationFormat>全屏显示(4:3)</PresentationFormat>
  <Paragraphs>562</Paragraphs>
  <Slides>85</Slides>
  <Notes>0</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聚合</vt:lpstr>
      <vt:lpstr>第2章 CSS3的基础知识</vt:lpstr>
      <vt:lpstr>PowerPoint 演示文稿</vt:lpstr>
      <vt:lpstr>2.1 CSS3 的 基 础 知 识</vt:lpstr>
      <vt:lpstr>2.1.1 CSS 介 绍</vt:lpstr>
      <vt:lpstr>2.1.2 CSS 的 引 入 方 式</vt:lpstr>
      <vt:lpstr>2.1.2 CSS 的 引 入 方 式</vt:lpstr>
      <vt:lpstr>2.1.2 CSS 的 引 入 方 式</vt:lpstr>
      <vt:lpstr>2.1.2 CSS 的 引 入 方 式</vt:lpstr>
      <vt:lpstr>2.2 盒 子 模 型</vt:lpstr>
      <vt:lpstr>2.2 盒 子 模 型</vt:lpstr>
      <vt:lpstr>2.2 盒 子 模 型</vt:lpstr>
      <vt:lpstr>2.2 盒 子 模 型</vt:lpstr>
      <vt:lpstr>2.3 CSS 选 择 器</vt:lpstr>
      <vt:lpstr>2.3 CSS 选 择 器</vt:lpstr>
      <vt:lpstr>2.3 CSS 选 择 器</vt:lpstr>
      <vt:lpstr>2.3 CSS 选 择 器</vt:lpstr>
      <vt:lpstr>2.3 CSS 选 择 器</vt:lpstr>
      <vt:lpstr>2.3 CSS 选 择 器</vt:lpstr>
      <vt:lpstr>2.3 CSS 选 择 器</vt:lpstr>
      <vt:lpstr>2.3 CSS 选 择 器</vt:lpstr>
      <vt:lpstr>2.3 CSS 选 择 器</vt:lpstr>
      <vt:lpstr>2.4 WEB 前 端 布 局 的 基 本 美 化</vt:lpstr>
      <vt:lpstr>2.4.1 文 本 与 文 字</vt:lpstr>
      <vt:lpstr>2.4.1 文 本 与 文 字</vt:lpstr>
      <vt:lpstr>2.4.1 文 本 与 文 字</vt:lpstr>
      <vt:lpstr>2.4.1 文 本 与 文 字</vt:lpstr>
      <vt:lpstr>练习任务    文字阴影</vt:lpstr>
      <vt:lpstr>2.4.1 文 本 与 文 字</vt:lpstr>
      <vt:lpstr>2.4.1 文 本 与 文 字</vt:lpstr>
      <vt:lpstr>2.4.1 文 本 与 文 字</vt:lpstr>
      <vt:lpstr>2.4.1 文 本 与 文 字</vt:lpstr>
      <vt:lpstr>2.4.1 文 本 与 文 字</vt:lpstr>
      <vt:lpstr>2.4.1 文 本 与 文 字</vt:lpstr>
      <vt:lpstr>2.4.1 文 本 与 文 字</vt:lpstr>
      <vt:lpstr>2.4.2 显 示 与 定 位</vt:lpstr>
      <vt:lpstr>2.4.2 显 示 与 定 位</vt:lpstr>
      <vt:lpstr>2.4.2 显 示 与 定 位</vt:lpstr>
      <vt:lpstr>2.4.2 显 示 与 定 位</vt:lpstr>
      <vt:lpstr>2.4.2 显 示 与 定 位</vt:lpstr>
      <vt:lpstr>2.4.2 显 示 与 定 位</vt:lpstr>
      <vt:lpstr>2.4.2 显 示 与 定 位</vt:lpstr>
      <vt:lpstr>2.4.2 显 示 与 定 位</vt:lpstr>
      <vt:lpstr>2.4.2 显 示 与 定 位</vt:lpstr>
      <vt:lpstr>2.4.3 元 素 背 景</vt:lpstr>
      <vt:lpstr>2.4.3 元 素 背 景</vt:lpstr>
      <vt:lpstr>2.4.3 元 素 背 景</vt:lpstr>
      <vt:lpstr>2.4.3 元 素 背 景</vt:lpstr>
      <vt:lpstr>2.4.3 元 素 背 景</vt:lpstr>
      <vt:lpstr>2.4.3 元 素 背 景</vt:lpstr>
      <vt:lpstr>2.4.4 Flex 布 局</vt:lpstr>
      <vt:lpstr>2.4.4 Flex 布 局</vt:lpstr>
      <vt:lpstr>2.4.5 过 渡 特 效</vt:lpstr>
      <vt:lpstr>2.4.5 过 渡 特 效</vt:lpstr>
      <vt:lpstr>2.4.5 过 渡 特 效</vt:lpstr>
      <vt:lpstr>2.4.5 过 渡 特 效</vt:lpstr>
      <vt:lpstr>2.4.6 变 性 转 化</vt:lpstr>
      <vt:lpstr>2.4.6 变 性 转 化</vt:lpstr>
      <vt:lpstr>2.4.6 变 性 转 化</vt:lpstr>
      <vt:lpstr>2.4.6 变 性 转 化</vt:lpstr>
      <vt:lpstr>2.4.6 变 性 转 化</vt:lpstr>
      <vt:lpstr>2.4.6 变 性 转 化</vt:lpstr>
      <vt:lpstr>2.4.7 动 画</vt:lpstr>
      <vt:lpstr>2.4.7 动 画</vt:lpstr>
      <vt:lpstr>2.4.7 动 画</vt:lpstr>
      <vt:lpstr>2.4.7 动 画</vt:lpstr>
      <vt:lpstr>2.4.7 动 画</vt:lpstr>
      <vt:lpstr>2.4.7 动 画</vt:lpstr>
      <vt:lpstr>练习任务    进度指示 </vt:lpstr>
      <vt:lpstr>练习任务    进度指示</vt:lpstr>
      <vt:lpstr>练习任务    进度指示</vt:lpstr>
      <vt:lpstr>2.4.7 动 画</vt:lpstr>
      <vt:lpstr>案例    圆角边框</vt:lpstr>
      <vt:lpstr>2.4.7 动 画</vt:lpstr>
      <vt:lpstr>2.4.7 动 画</vt:lpstr>
      <vt:lpstr>案例    盒子阴影</vt:lpstr>
      <vt:lpstr>2.4.7 动 画</vt:lpstr>
      <vt:lpstr>案例    word-wrap 应用</vt:lpstr>
      <vt:lpstr>2.4.7 动 画</vt:lpstr>
      <vt:lpstr>2.4.7 动 画</vt:lpstr>
      <vt:lpstr>2.4.7 动 画</vt:lpstr>
      <vt:lpstr>2.4.7 动 画</vt:lpstr>
      <vt:lpstr>案例    transition-timing-function 应用</vt:lpstr>
      <vt:lpstr>案例    transition-timing-function 应用</vt:lpstr>
      <vt:lpstr>案例    transition-timing-function 应用</vt:lpstr>
      <vt:lpstr>课后习题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HTML5 页面构建</dc:title>
  <dc:creator>jun</dc:creator>
  <cp:lastModifiedBy>jun</cp:lastModifiedBy>
  <cp:revision>61</cp:revision>
  <dcterms:created xsi:type="dcterms:W3CDTF">2023-06-10T05:27:45Z</dcterms:created>
  <dcterms:modified xsi:type="dcterms:W3CDTF">2023-06-12T05:07:13Z</dcterms:modified>
</cp:coreProperties>
</file>