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1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707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39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7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2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4133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235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6469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3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53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7574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99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7246CCA-9CD4-4589-9A37-9E6F101990D6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42321A-537E-4C81-BDB2-A34429F776D3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828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C06FD-E463-41FF-B376-26369159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6350" marR="71755" indent="-6350">
              <a:lnSpc>
                <a:spcPct val="107000"/>
              </a:lnSpc>
              <a:spcAft>
                <a:spcPts val="0"/>
              </a:spcAft>
            </a:pPr>
            <a:r>
              <a:rPr lang="ru-RU" sz="4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ПРОЕКТИРОВАНИЕ И РАЗРАБОТКА ПРОГРАММНОГО </a:t>
            </a:r>
            <a:br>
              <a:rPr lang="ru-RU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ru-RU" sz="4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СРЕДСТВА АВТОМАТИЗАЦИИ УПРАВЛЕНИЯ ПАССАЖИРСКИМИ </a:t>
            </a:r>
            <a:br>
              <a:rPr lang="ru-RU" sz="40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</a:br>
            <a:r>
              <a:rPr lang="ru-RU" sz="40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ПЕРЕВОЗКАМИ МАРШРУТНЫМИ ТАКСИ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148661-8201-4EA9-A6FF-F605CC79C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+mj-lt"/>
              </a:rPr>
              <a:t>Выполнил студент группы 114301</a:t>
            </a:r>
          </a:p>
          <a:p>
            <a:r>
              <a:rPr lang="ru-RU" dirty="0">
                <a:latin typeface="+mj-lt"/>
              </a:rPr>
              <a:t>Корсаков Егор </a:t>
            </a:r>
            <a:r>
              <a:rPr lang="ru-RU" dirty="0" err="1">
                <a:latin typeface="+mj-lt"/>
              </a:rPr>
              <a:t>андреевич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0446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Диаграмма классов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785794F-6037-4419-844E-818670349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726" y="1257300"/>
            <a:ext cx="10752225" cy="4604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EBCBDF1-4528-4971-9F6D-1FF8CCD51832}"/>
              </a:ext>
            </a:extLst>
          </p:cNvPr>
          <p:cNvSpPr txBox="1"/>
          <p:nvPr/>
        </p:nvSpPr>
        <p:spPr>
          <a:xfrm>
            <a:off x="5768684" y="59745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Фрагмент 1</a:t>
            </a:r>
          </a:p>
        </p:txBody>
      </p:sp>
    </p:spTree>
    <p:extLst>
      <p:ext uri="{BB962C8B-B14F-4D97-AF65-F5344CB8AC3E}">
        <p14:creationId xmlns:p14="http://schemas.microsoft.com/office/powerpoint/2010/main" val="674846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UML </a:t>
            </a:r>
            <a:r>
              <a:rPr lang="ru-RU" dirty="0"/>
              <a:t>Диаграмма классов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68C3B-4A9F-4377-BA82-734C1D483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874517"/>
            <a:ext cx="10617200" cy="4100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91AE4E-7D07-4556-A503-3AC289F76958}"/>
              </a:ext>
            </a:extLst>
          </p:cNvPr>
          <p:cNvSpPr txBox="1"/>
          <p:nvPr/>
        </p:nvSpPr>
        <p:spPr>
          <a:xfrm>
            <a:off x="5768684" y="5974549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Фрагмент 2</a:t>
            </a:r>
          </a:p>
        </p:txBody>
      </p:sp>
    </p:spTree>
    <p:extLst>
      <p:ext uri="{BB962C8B-B14F-4D97-AF65-F5344CB8AC3E}">
        <p14:creationId xmlns:p14="http://schemas.microsoft.com/office/powerpoint/2010/main" val="338790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2A1A00"/>
                </a:solidFill>
              </a:rPr>
              <a:t>Архитектурные</a:t>
            </a:r>
            <a:r>
              <a:rPr lang="ru-RU" dirty="0"/>
              <a:t> решения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C72D0A-D3FC-4144-B766-0A1E3198B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98" y="1504184"/>
            <a:ext cx="8970282" cy="38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2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разработки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4599E3-B40B-4BD3-BE6C-E906CD68C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973" y="1232688"/>
            <a:ext cx="3320226" cy="33202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39A66CD-C1BC-461C-B8FB-5716F4F05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97" y="1232688"/>
            <a:ext cx="3488697" cy="348869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63E837-F252-46D6-8A2B-8D539886B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923" y="2502338"/>
            <a:ext cx="3973277" cy="397327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1B8841-F4F9-4D46-968C-98B16EEE2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767" y="3248563"/>
            <a:ext cx="3227052" cy="322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31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алгоритма изменения статуса пассажира на рейсе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BBED8B-B3C8-4CF9-8AA1-AD4AE040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671" y="1785616"/>
            <a:ext cx="5732221" cy="49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Скриншоты рабочих окон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401722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571B251-2DB2-4A05-AC6C-33D87704C2DA}"/>
              </a:ext>
            </a:extLst>
          </p:cNvPr>
          <p:cNvSpPr txBox="1">
            <a:spLocks/>
          </p:cNvSpPr>
          <p:nvPr/>
        </p:nvSpPr>
        <p:spPr>
          <a:xfrm>
            <a:off x="257538" y="0"/>
            <a:ext cx="11820161" cy="14921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1900" b="1" i="0" kern="1200" cap="all" spc="300" baseline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ru-RU" sz="5100" dirty="0">
                <a:solidFill>
                  <a:srgbClr val="2A1A00"/>
                </a:solidFill>
                <a:latin typeface="+mj-lt"/>
              </a:rPr>
              <a:t>Тестирование </a:t>
            </a:r>
            <a:r>
              <a:rPr lang="ru-RU" sz="5100" dirty="0">
                <a:solidFill>
                  <a:srgbClr val="FFC000"/>
                </a:solidFill>
                <a:latin typeface="+mj-lt"/>
              </a:rPr>
              <a:t>программного</a:t>
            </a:r>
            <a:r>
              <a:rPr lang="ru-RU" sz="5100" dirty="0">
                <a:solidFill>
                  <a:srgbClr val="2A1A00"/>
                </a:solidFill>
                <a:latin typeface="+mj-lt"/>
              </a:rPr>
              <a:t> сред</a:t>
            </a:r>
            <a:r>
              <a:rPr lang="ru-RU" sz="5100" dirty="0">
                <a:solidFill>
                  <a:srgbClr val="FFC000"/>
                </a:solidFill>
                <a:latin typeface="+mj-lt"/>
              </a:rPr>
              <a:t>ства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4E78F7-B2BD-4A5A-8744-E84C2D0C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63" y="1000066"/>
            <a:ext cx="3986399" cy="5432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8EAAD3-A73A-4403-9F72-6419814AA745}"/>
              </a:ext>
            </a:extLst>
          </p:cNvPr>
          <p:cNvSpPr txBox="1"/>
          <p:nvPr/>
        </p:nvSpPr>
        <p:spPr>
          <a:xfrm>
            <a:off x="386081" y="1492132"/>
            <a:ext cx="53162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2A1A00"/>
                </a:solidFill>
                <a:latin typeface="+mj-lt"/>
              </a:rPr>
              <a:t>Для проверки уровня базовых пользовательских требований проводилось тестирование на основе </a:t>
            </a:r>
            <a:r>
              <a:rPr lang="ru-RU" sz="2400" dirty="0">
                <a:solidFill>
                  <a:srgbClr val="FFC000"/>
                </a:solidFill>
                <a:latin typeface="+mj-lt"/>
              </a:rPr>
              <a:t>текстовых сценариев (тест-кейсов).</a:t>
            </a:r>
          </a:p>
          <a:p>
            <a:r>
              <a:rPr lang="ru-RU" sz="2400" dirty="0">
                <a:solidFill>
                  <a:srgbClr val="2A1A00"/>
                </a:solidFill>
                <a:latin typeface="+mj-lt"/>
              </a:rPr>
              <a:t>Полученные в ходе тестирования результаты соответствовали ожидаемым.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E7D76-1CB8-4C09-870B-FE3EDF368CC5}"/>
              </a:ext>
            </a:extLst>
          </p:cNvPr>
          <p:cNvSpPr txBox="1"/>
          <p:nvPr/>
        </p:nvSpPr>
        <p:spPr>
          <a:xfrm>
            <a:off x="386081" y="4396372"/>
            <a:ext cx="53162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rgbClr val="0070C0"/>
                </a:solidFill>
                <a:latin typeface="+mj-lt"/>
              </a:rPr>
              <a:t>Программное средство реализовано в соответствии с базовыми пользовательскими требованиями, является работоспособным и готовым к использованию</a:t>
            </a:r>
          </a:p>
        </p:txBody>
      </p:sp>
    </p:spTree>
    <p:extLst>
      <p:ext uri="{BB962C8B-B14F-4D97-AF65-F5344CB8AC3E}">
        <p14:creationId xmlns:p14="http://schemas.microsoft.com/office/powerpoint/2010/main" val="62672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2BDD818C-F63F-4590-A5DF-AB1EA1F4D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latin typeface="+mj-lt"/>
              </a:rPr>
              <a:t>Корсаков Егор, гр. 114301</a:t>
            </a:r>
          </a:p>
        </p:txBody>
      </p:sp>
      <p:sp>
        <p:nvSpPr>
          <p:cNvPr id="5" name="Подзаголовок 1">
            <a:extLst>
              <a:ext uri="{FF2B5EF4-FFF2-40B4-BE49-F238E27FC236}">
                <a16:creationId xmlns:a16="http://schemas.microsoft.com/office/drawing/2014/main" id="{27DF2249-A19B-4233-AB4E-E75467B1B346}"/>
              </a:ext>
            </a:extLst>
          </p:cNvPr>
          <p:cNvSpPr txBox="1">
            <a:spLocks/>
          </p:cNvSpPr>
          <p:nvPr/>
        </p:nvSpPr>
        <p:spPr>
          <a:xfrm>
            <a:off x="4245013" y="4805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tx1"/>
                </a:solidFill>
              </a:rPr>
              <a:t>Email: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egorkor2031@gmail.com</a:t>
            </a:r>
          </a:p>
          <a:p>
            <a:pPr algn="r"/>
            <a:r>
              <a:rPr lang="en-US" dirty="0">
                <a:solidFill>
                  <a:srgbClr val="00B0F0"/>
                </a:solidFill>
              </a:rPr>
              <a:t>Telegram: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@D1ley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6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F1B4E6-BF82-4360-BD4D-FFDEE16F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темы курсового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8266E1-1E94-4C06-BF02-9FBE0548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28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F1AED-6903-4342-AD35-A322DF96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7885" y="195588"/>
            <a:ext cx="3092115" cy="1196671"/>
          </a:xfrm>
        </p:spPr>
        <p:txBody>
          <a:bodyPr>
            <a:noAutofit/>
          </a:bodyPr>
          <a:lstStyle/>
          <a:p>
            <a:pPr algn="ctr"/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Задачи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16D8F7-7378-420E-AE43-140A92EB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20376"/>
            <a:ext cx="6158418" cy="4985124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4CCC51-C0BA-4E5E-8891-3076D5E80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6147" y="1028405"/>
            <a:ext cx="4283242" cy="5768259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Выполнить описание и анализ предметной области, провести сравнительный обзор существующих программных решений</a:t>
            </a:r>
          </a:p>
          <a:p>
            <a:endParaRPr lang="ru-RU" sz="2000" dirty="0">
              <a:solidFill>
                <a:schemeClr val="bg1"/>
              </a:solidFill>
              <a:latin typeface="+mj-lt"/>
            </a:endParaRPr>
          </a:p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Осуществить моделирование предметной области и разработать требования к программному средству</a:t>
            </a:r>
          </a:p>
          <a:p>
            <a:endParaRPr lang="ru-RU" sz="2000" dirty="0">
              <a:solidFill>
                <a:schemeClr val="bg1"/>
              </a:solidFill>
              <a:latin typeface="+mj-lt"/>
            </a:endParaRPr>
          </a:p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Спроектировать, разработать и протестировать программное </a:t>
            </a:r>
            <a:r>
              <a:rPr lang="ru-RU" sz="2000" dirty="0" err="1">
                <a:solidFill>
                  <a:schemeClr val="bg1"/>
                </a:solidFill>
                <a:latin typeface="+mj-lt"/>
              </a:rPr>
              <a:t>средсвто</a:t>
            </a:r>
            <a:endParaRPr lang="ru-RU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DECC-1B81-472A-BD02-CB8125CA32E7}"/>
              </a:ext>
            </a:extLst>
          </p:cNvPr>
          <p:cNvSpPr txBox="1"/>
          <p:nvPr/>
        </p:nvSpPr>
        <p:spPr>
          <a:xfrm>
            <a:off x="1698232" y="532314"/>
            <a:ext cx="399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+mj-lt"/>
              </a:rPr>
              <a:t>ЦЕЛЬ КУРСОВОГО ПРОЕКТА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5D01E-4364-459A-B2AA-5048C418C452}"/>
              </a:ext>
            </a:extLst>
          </p:cNvPr>
          <p:cNvSpPr txBox="1"/>
          <p:nvPr/>
        </p:nvSpPr>
        <p:spPr>
          <a:xfrm>
            <a:off x="237498" y="2434776"/>
            <a:ext cx="720742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>
                <a:latin typeface="+mj-lt"/>
              </a:rPr>
              <a:t>Спроектировать и разработать </a:t>
            </a:r>
          </a:p>
          <a:p>
            <a:pPr algn="ctr"/>
            <a:r>
              <a:rPr lang="ru-RU" sz="4000" dirty="0">
                <a:latin typeface="+mj-lt"/>
              </a:rPr>
              <a:t>программное средство </a:t>
            </a:r>
          </a:p>
          <a:p>
            <a:pPr algn="ctr"/>
            <a:r>
              <a:rPr lang="ru-RU" sz="4000" dirty="0">
                <a:latin typeface="+mj-lt"/>
              </a:rPr>
              <a:t>автоматизации управления</a:t>
            </a:r>
          </a:p>
          <a:p>
            <a:pPr algn="ctr"/>
            <a:r>
              <a:rPr lang="ru-RU" sz="4000" dirty="0">
                <a:latin typeface="+mj-lt"/>
              </a:rPr>
              <a:t> пассажирскими перевозками </a:t>
            </a:r>
          </a:p>
          <a:p>
            <a:pPr algn="ctr"/>
            <a:r>
              <a:rPr lang="ru-RU" sz="4000" dirty="0">
                <a:latin typeface="+mj-lt"/>
              </a:rPr>
              <a:t>маршрутными такси</a:t>
            </a:r>
          </a:p>
        </p:txBody>
      </p:sp>
    </p:spTree>
    <p:extLst>
      <p:ext uri="{BB962C8B-B14F-4D97-AF65-F5344CB8AC3E}">
        <p14:creationId xmlns:p14="http://schemas.microsoft.com/office/powerpoint/2010/main" val="11288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IS-</a:t>
            </a:r>
            <a:r>
              <a:rPr lang="ru-RU" dirty="0"/>
              <a:t>модель процесса «Бронирование заказа» в нотации </a:t>
            </a:r>
            <a:r>
              <a:rPr lang="en-US" dirty="0" err="1"/>
              <a:t>bpmn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DFEA5B5-F269-4FAC-B6EE-4E88E03A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678" y="2622698"/>
            <a:ext cx="10864395" cy="2971985"/>
          </a:xfrm>
        </p:spPr>
      </p:pic>
    </p:spTree>
    <p:extLst>
      <p:ext uri="{BB962C8B-B14F-4D97-AF65-F5344CB8AC3E}">
        <p14:creationId xmlns:p14="http://schemas.microsoft.com/office/powerpoint/2010/main" val="186318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Be-</a:t>
            </a:r>
            <a:r>
              <a:rPr lang="ru-RU" dirty="0"/>
              <a:t>модель процесса «Бронирование заказа» в нотации </a:t>
            </a:r>
            <a:r>
              <a:rPr lang="en-US" dirty="0" err="1"/>
              <a:t>bpmn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ACA527-5554-47B2-91BF-F6013C4AF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1958" y="1651777"/>
            <a:ext cx="8398042" cy="5009944"/>
          </a:xfrm>
        </p:spPr>
      </p:pic>
    </p:spTree>
    <p:extLst>
      <p:ext uri="{BB962C8B-B14F-4D97-AF65-F5344CB8AC3E}">
        <p14:creationId xmlns:p14="http://schemas.microsoft.com/office/powerpoint/2010/main" val="374623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Схема информационной модели предметной области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FF2AD8C-9FCE-4DB8-8F07-04E9AF86B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7" t="6666" r="15146" b="9046"/>
          <a:stretch/>
        </p:blipFill>
        <p:spPr>
          <a:xfrm>
            <a:off x="3378200" y="1874517"/>
            <a:ext cx="5219699" cy="4881573"/>
          </a:xfrm>
        </p:spPr>
      </p:pic>
    </p:spTree>
    <p:extLst>
      <p:ext uri="{BB962C8B-B14F-4D97-AF65-F5344CB8AC3E}">
        <p14:creationId xmlns:p14="http://schemas.microsoft.com/office/powerpoint/2010/main" val="220920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Модели представления программного средства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8BDFB93E-4DE6-48A7-91A3-E21CAA160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2548626"/>
            <a:ext cx="7208656" cy="2888010"/>
          </a:xfr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7F65FEE-85C4-4F15-888B-0C785850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21589"/>
            <a:ext cx="3253939" cy="39420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525160-9027-4F3A-8F68-F7C1429C3E30}"/>
              </a:ext>
            </a:extLst>
          </p:cNvPr>
          <p:cNvSpPr txBox="1"/>
          <p:nvPr/>
        </p:nvSpPr>
        <p:spPr>
          <a:xfrm>
            <a:off x="1239416" y="5963672"/>
            <a:ext cx="3278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Диаграмма деятельности для </a:t>
            </a:r>
          </a:p>
          <a:p>
            <a:pPr algn="ctr"/>
            <a:r>
              <a:rPr lang="ru-RU" dirty="0">
                <a:latin typeface="+mj-lt"/>
              </a:rPr>
              <a:t>варианта использования</a:t>
            </a:r>
          </a:p>
          <a:p>
            <a:pPr algn="ctr"/>
            <a:r>
              <a:rPr lang="ru-RU" dirty="0">
                <a:latin typeface="+mj-lt"/>
              </a:rPr>
              <a:t>«Выбрать маршрут»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83D71C-DD8A-49C4-9804-96BC12557763}"/>
              </a:ext>
            </a:extLst>
          </p:cNvPr>
          <p:cNvSpPr txBox="1"/>
          <p:nvPr/>
        </p:nvSpPr>
        <p:spPr>
          <a:xfrm>
            <a:off x="4939085" y="5464414"/>
            <a:ext cx="6601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Диаграмма последовательности для варианта использования </a:t>
            </a:r>
          </a:p>
          <a:p>
            <a:pPr algn="ctr"/>
            <a:r>
              <a:rPr lang="ru-RU" dirty="0">
                <a:latin typeface="+mj-lt"/>
              </a:rPr>
              <a:t>«Выбрать маршрут»</a:t>
            </a:r>
          </a:p>
        </p:txBody>
      </p:sp>
    </p:spTree>
    <p:extLst>
      <p:ext uri="{BB962C8B-B14F-4D97-AF65-F5344CB8AC3E}">
        <p14:creationId xmlns:p14="http://schemas.microsoft.com/office/powerpoint/2010/main" val="179719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E4ED3-6918-45A9-A5C0-89698CA36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115685"/>
            <a:ext cx="10178322" cy="1492132"/>
          </a:xfrm>
        </p:spPr>
        <p:txBody>
          <a:bodyPr>
            <a:normAutofit fontScale="90000"/>
          </a:bodyPr>
          <a:lstStyle/>
          <a:p>
            <a:r>
              <a:rPr lang="ru-RU" dirty="0"/>
              <a:t>Карта экранов пользовательского интерфейса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75316AE-16AB-426F-99A6-2B19B8684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938" y="1431181"/>
            <a:ext cx="8227448" cy="53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02B7DB-C1A2-4019-93DD-B21EBEB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Проектирование пользовательского интерфейса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FAD3291-3298-4387-8605-6857C5D42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622" y="1633217"/>
            <a:ext cx="2553716" cy="4538983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7B456A0-F7F9-4486-86FC-C73EF3DA2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14" y="1633217"/>
            <a:ext cx="2545945" cy="45389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66D3EF-3621-4D0F-9AC0-BFF5D400C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601" y="1628713"/>
            <a:ext cx="2551296" cy="45389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79DB3B-EDB1-4539-BBFA-3A1CD72024E0}"/>
              </a:ext>
            </a:extLst>
          </p:cNvPr>
          <p:cNvSpPr txBox="1"/>
          <p:nvPr/>
        </p:nvSpPr>
        <p:spPr>
          <a:xfrm>
            <a:off x="760916" y="6167696"/>
            <a:ext cx="384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План расположения элементов для </a:t>
            </a:r>
          </a:p>
          <a:p>
            <a:pPr algn="ctr"/>
            <a:r>
              <a:rPr lang="ru-RU" dirty="0">
                <a:latin typeface="+mj-lt"/>
              </a:rPr>
              <a:t>экрана поиска маршрута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0F1510-0A90-40F7-B589-C8B97168BE81}"/>
              </a:ext>
            </a:extLst>
          </p:cNvPr>
          <p:cNvSpPr txBox="1"/>
          <p:nvPr/>
        </p:nvSpPr>
        <p:spPr>
          <a:xfrm>
            <a:off x="4471081" y="6167696"/>
            <a:ext cx="384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План расположения элементов для </a:t>
            </a:r>
          </a:p>
          <a:p>
            <a:pPr algn="ctr"/>
            <a:r>
              <a:rPr lang="ru-RU" dirty="0">
                <a:latin typeface="+mj-lt"/>
              </a:rPr>
              <a:t>экрана бронирования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ECEC7-DDB5-4139-B361-D9DCBF683A84}"/>
              </a:ext>
            </a:extLst>
          </p:cNvPr>
          <p:cNvSpPr txBox="1"/>
          <p:nvPr/>
        </p:nvSpPr>
        <p:spPr>
          <a:xfrm>
            <a:off x="8194692" y="6167696"/>
            <a:ext cx="3841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+mj-lt"/>
              </a:rPr>
              <a:t>План расположения элементов для </a:t>
            </a:r>
          </a:p>
          <a:p>
            <a:pPr algn="ctr"/>
            <a:r>
              <a:rPr lang="ru-RU" dirty="0">
                <a:latin typeface="+mj-lt"/>
              </a:rPr>
              <a:t>экрана регистрации</a:t>
            </a:r>
          </a:p>
        </p:txBody>
      </p:sp>
    </p:spTree>
    <p:extLst>
      <p:ext uri="{BB962C8B-B14F-4D97-AF65-F5344CB8AC3E}">
        <p14:creationId xmlns:p14="http://schemas.microsoft.com/office/powerpoint/2010/main" val="235764240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3C3836"/>
      </a:dk1>
      <a:lt1>
        <a:sysClr val="window" lastClr="FBF1C7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123</TotalTime>
  <Words>237</Words>
  <Application>Microsoft Office PowerPoint</Application>
  <PresentationFormat>Широкоэкранный</PresentationFormat>
  <Paragraphs>50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Corbel</vt:lpstr>
      <vt:lpstr>Gill Sans MT</vt:lpstr>
      <vt:lpstr>Impact</vt:lpstr>
      <vt:lpstr>Эмблема</vt:lpstr>
      <vt:lpstr>ПРОЕКТИРОВАНИЕ И РАЗРАБОТКА ПРОГРАММНОГО  СРЕДСТВА АВТОМАТИЗАЦИИ УПРАВЛЕНИЯ ПАССАЖИРСКИМИ  ПЕРЕВОЗКАМИ МАРШРУТНЫМИ ТАКСИ</vt:lpstr>
      <vt:lpstr>Актуальность темы курсового проекта</vt:lpstr>
      <vt:lpstr>  Задачи </vt:lpstr>
      <vt:lpstr>AS IS-модель процесса «Бронирование заказа» в нотации bpmn</vt:lpstr>
      <vt:lpstr>To Be-модель процесса «Бронирование заказа» в нотации bpmn</vt:lpstr>
      <vt:lpstr>Схема информационной модели предметной области</vt:lpstr>
      <vt:lpstr>Модели представления программного средства</vt:lpstr>
      <vt:lpstr>Карта экранов пользовательского интерфейса</vt:lpstr>
      <vt:lpstr>Проектирование пользовательского интерфейса</vt:lpstr>
      <vt:lpstr>UML Диаграмма классов</vt:lpstr>
      <vt:lpstr>UML Диаграмма классов</vt:lpstr>
      <vt:lpstr>Архитектурные решения</vt:lpstr>
      <vt:lpstr>Инструменты разработки</vt:lpstr>
      <vt:lpstr>Схема алгоритма изменения статуса пассажира на рейсе</vt:lpstr>
      <vt:lpstr>Скриншоты рабочих окон программного средства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 РАЗРАБОТКА ПРОГРАММНОГО  СРЕДСТВА АВТОМАТИЗАЦИИ УПРАВЛЕНИЯ ПАССАЖИРСКИМИ  ПЕРЕВОЗКАМИ МАРШРУТНЫМИ ТАКСИ</dc:title>
  <dc:creator>Егор Корсаков</dc:creator>
  <cp:lastModifiedBy>Егор Корсаков</cp:lastModifiedBy>
  <cp:revision>1</cp:revision>
  <dcterms:created xsi:type="dcterms:W3CDTF">2023-05-24T23:34:33Z</dcterms:created>
  <dcterms:modified xsi:type="dcterms:W3CDTF">2023-05-25T01:41:59Z</dcterms:modified>
</cp:coreProperties>
</file>