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07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3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13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23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46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5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574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9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246CCA-9CD4-4589-9A37-9E6F101990D6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82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C06FD-E463-41FF-B376-26369159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350" marR="71755" indent="-6350">
              <a:lnSpc>
                <a:spcPct val="107000"/>
              </a:lnSpc>
              <a:spcAft>
                <a:spcPts val="0"/>
              </a:spcAft>
            </a:pPr>
            <a:r>
              <a:rPr lang="ru-RU" sz="4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ПРОЕКТИРОВАНИЕ И РАЗРАБОТКА ПРОГРАММНОГО </a:t>
            </a:r>
            <a:br>
              <a:rPr lang="ru-RU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ru-RU" sz="4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СРЕДСТВА АВТОМАТИЗАЦИИ УПРАВЛЕНИЯ ПАССАЖИРСКИМИ </a:t>
            </a:r>
            <a:br>
              <a:rPr lang="ru-RU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ru-RU" sz="4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ПЕРЕВОЗКАМИ МАРШРУТНЫМИ ТАКСИ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148661-8201-4EA9-A6FF-F605CC79C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Выполнил студент группы 114301</a:t>
            </a:r>
          </a:p>
          <a:p>
            <a:r>
              <a:rPr lang="ru-RU" dirty="0">
                <a:latin typeface="+mj-lt"/>
              </a:rPr>
              <a:t>Корсаков Егор </a:t>
            </a:r>
            <a:r>
              <a:rPr lang="ru-RU" dirty="0" err="1">
                <a:latin typeface="+mj-lt"/>
              </a:rPr>
              <a:t>андреевич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044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Диаграмма классов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85794F-6037-4419-844E-818670349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6" y="1257300"/>
            <a:ext cx="10752225" cy="4604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BCBDF1-4528-4971-9F6D-1FF8CCD51832}"/>
              </a:ext>
            </a:extLst>
          </p:cNvPr>
          <p:cNvSpPr txBox="1"/>
          <p:nvPr/>
        </p:nvSpPr>
        <p:spPr>
          <a:xfrm>
            <a:off x="5768684" y="59745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Фрагмент 1</a:t>
            </a:r>
          </a:p>
        </p:txBody>
      </p:sp>
    </p:spTree>
    <p:extLst>
      <p:ext uri="{BB962C8B-B14F-4D97-AF65-F5344CB8AC3E}">
        <p14:creationId xmlns:p14="http://schemas.microsoft.com/office/powerpoint/2010/main" val="67484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Диаграмма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68C3B-4A9F-4377-BA82-734C1D4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874517"/>
            <a:ext cx="10617200" cy="4100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1AE4E-7D07-4556-A503-3AC289F76958}"/>
              </a:ext>
            </a:extLst>
          </p:cNvPr>
          <p:cNvSpPr txBox="1"/>
          <p:nvPr/>
        </p:nvSpPr>
        <p:spPr>
          <a:xfrm>
            <a:off x="5768684" y="59745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Фрагмент 2</a:t>
            </a:r>
          </a:p>
        </p:txBody>
      </p:sp>
    </p:spTree>
    <p:extLst>
      <p:ext uri="{BB962C8B-B14F-4D97-AF65-F5344CB8AC3E}">
        <p14:creationId xmlns:p14="http://schemas.microsoft.com/office/powerpoint/2010/main" val="33879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A1A00"/>
                </a:solidFill>
              </a:rPr>
              <a:t>Архитектурные</a:t>
            </a:r>
            <a:r>
              <a:rPr lang="ru-RU" dirty="0"/>
              <a:t> решения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C72D0A-D3FC-4144-B766-0A1E3198B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8" y="1504184"/>
            <a:ext cx="897028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4599E3-B40B-4BD3-BE6C-E906CD68C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73" y="1232688"/>
            <a:ext cx="3320226" cy="33202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9A66CD-C1BC-461C-B8FB-5716F4F0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97" y="1232688"/>
            <a:ext cx="3488697" cy="34886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63E837-F252-46D6-8A2B-8D539886B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23" y="2502338"/>
            <a:ext cx="3973277" cy="39732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1B8841-F4F9-4D46-968C-98B16EEE2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67" y="3248563"/>
            <a:ext cx="3227052" cy="32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2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алгоритма изменения статуса пассажира на рейсе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BBED8B-B3C8-4CF9-8AA1-AD4AE040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71" y="1785616"/>
            <a:ext cx="5732221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Скриншоты рабочих окон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401722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571B251-2DB2-4A05-AC6C-33D87704C2DA}"/>
              </a:ext>
            </a:extLst>
          </p:cNvPr>
          <p:cNvSpPr txBox="1">
            <a:spLocks/>
          </p:cNvSpPr>
          <p:nvPr/>
        </p:nvSpPr>
        <p:spPr>
          <a:xfrm>
            <a:off x="257538" y="0"/>
            <a:ext cx="11820161" cy="1492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ru-RU" sz="5100" dirty="0">
                <a:solidFill>
                  <a:srgbClr val="2A1A00"/>
                </a:solidFill>
                <a:latin typeface="+mj-lt"/>
              </a:rPr>
              <a:t>Тестирование </a:t>
            </a:r>
            <a:r>
              <a:rPr lang="ru-RU" sz="5100" dirty="0">
                <a:solidFill>
                  <a:srgbClr val="FFC000"/>
                </a:solidFill>
                <a:latin typeface="+mj-lt"/>
              </a:rPr>
              <a:t>программного</a:t>
            </a:r>
            <a:r>
              <a:rPr lang="ru-RU" sz="5100" dirty="0">
                <a:solidFill>
                  <a:srgbClr val="2A1A00"/>
                </a:solidFill>
                <a:latin typeface="+mj-lt"/>
              </a:rPr>
              <a:t> сред</a:t>
            </a:r>
            <a:r>
              <a:rPr lang="ru-RU" sz="5100" dirty="0">
                <a:solidFill>
                  <a:srgbClr val="FFC000"/>
                </a:solidFill>
                <a:latin typeface="+mj-lt"/>
              </a:rPr>
              <a:t>ства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4E78F7-B2BD-4A5A-8744-E84C2D0C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63" y="1000066"/>
            <a:ext cx="3986399" cy="54325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EAAD3-A73A-4403-9F72-6419814AA745}"/>
              </a:ext>
            </a:extLst>
          </p:cNvPr>
          <p:cNvSpPr txBox="1"/>
          <p:nvPr/>
        </p:nvSpPr>
        <p:spPr>
          <a:xfrm>
            <a:off x="386081" y="1492132"/>
            <a:ext cx="5316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A1A00"/>
                </a:solidFill>
                <a:latin typeface="+mj-lt"/>
              </a:rPr>
              <a:t>Для проверки уровня базовых пользовательских требований проводилось тестирование на основе </a:t>
            </a:r>
            <a:r>
              <a:rPr lang="ru-RU" sz="2400" dirty="0">
                <a:solidFill>
                  <a:srgbClr val="FFC000"/>
                </a:solidFill>
                <a:latin typeface="+mj-lt"/>
              </a:rPr>
              <a:t>текстовых сценариев (тест-кейсов).</a:t>
            </a:r>
          </a:p>
          <a:p>
            <a:r>
              <a:rPr lang="ru-RU" sz="2400" dirty="0">
                <a:solidFill>
                  <a:srgbClr val="2A1A00"/>
                </a:solidFill>
                <a:latin typeface="+mj-lt"/>
              </a:rPr>
              <a:t>Полученные в ходе тестирования результаты соответствовали ожидаемым.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E7D76-1CB8-4C09-870B-FE3EDF368CC5}"/>
              </a:ext>
            </a:extLst>
          </p:cNvPr>
          <p:cNvSpPr txBox="1"/>
          <p:nvPr/>
        </p:nvSpPr>
        <p:spPr>
          <a:xfrm>
            <a:off x="386081" y="4396372"/>
            <a:ext cx="5316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+mj-lt"/>
              </a:rPr>
              <a:t>Программное средство реализовано в соответствии с базовыми пользовательскими требованиями, является работоспособным и готовым к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626721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2BDD818C-F63F-4590-A5DF-AB1EA1F4D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latin typeface="+mj-lt"/>
              </a:rPr>
              <a:t>Корсаков Егор, гр. 114301</a:t>
            </a:r>
          </a:p>
        </p:txBody>
      </p:sp>
      <p:sp>
        <p:nvSpPr>
          <p:cNvPr id="5" name="Подзаголовок 1">
            <a:extLst>
              <a:ext uri="{FF2B5EF4-FFF2-40B4-BE49-F238E27FC236}">
                <a16:creationId xmlns:a16="http://schemas.microsoft.com/office/drawing/2014/main" id="{27DF2249-A19B-4233-AB4E-E75467B1B346}"/>
              </a:ext>
            </a:extLst>
          </p:cNvPr>
          <p:cNvSpPr txBox="1">
            <a:spLocks/>
          </p:cNvSpPr>
          <p:nvPr/>
        </p:nvSpPr>
        <p:spPr>
          <a:xfrm>
            <a:off x="4245013" y="4805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Email: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egorkor2031@gmail.com</a:t>
            </a:r>
          </a:p>
          <a:p>
            <a:pPr algn="r"/>
            <a:r>
              <a:rPr lang="en-US" dirty="0">
                <a:solidFill>
                  <a:srgbClr val="00B0F0"/>
                </a:solidFill>
              </a:rPr>
              <a:t>Telegram: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@D1ley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42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1B4E6-BF82-4360-BD4D-FFDEE16F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266E1-1E94-4C06-BF02-9FBE0548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102" y="2052918"/>
            <a:ext cx="10178322" cy="35935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chemeClr val="accent1"/>
                </a:solidFill>
                <a:latin typeface="+mj-lt"/>
              </a:rPr>
              <a:t>1. Увеличение спроса на транспортные услуги</a:t>
            </a:r>
          </a:p>
          <a:p>
            <a:r>
              <a:rPr lang="ru-RU" sz="1400" dirty="0">
                <a:solidFill>
                  <a:schemeClr val="tx1"/>
                </a:solidFill>
                <a:latin typeface="+mj-lt"/>
              </a:rPr>
              <a:t>С ростом населения и увеличением городской плотности возрастает потребность в эффективных и доступных транспортных решениях. Автоматизация маршрутных такси позволяет: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+mj-lt"/>
              </a:rPr>
              <a:t>Увеличить частоту и регулярность поездок.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+mj-lt"/>
              </a:rPr>
              <a:t>Оптимизировать маршруты с учетом реального спроса.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accent1"/>
                </a:solidFill>
                <a:latin typeface="+mj-lt"/>
              </a:rPr>
              <a:t>2. Повышение качества обслуживания</a:t>
            </a:r>
          </a:p>
          <a:p>
            <a:r>
              <a:rPr lang="ru-RU" sz="1400" dirty="0">
                <a:solidFill>
                  <a:schemeClr val="tx1"/>
                </a:solidFill>
                <a:latin typeface="+mj-lt"/>
              </a:rPr>
              <a:t>Автоматизация внедряет новые технологии, которые могут значительно улучшить качество обслуживания пассажиров: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+mj-lt"/>
              </a:rPr>
              <a:t>Информационные системы: Автоматизированные системы информирования пассажиров о времени прибытия, изменениях маршрутов и наличии мест.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+mj-lt"/>
              </a:rPr>
              <a:t>Оплата: Внедрение мобильных приложений для оплаты проезда, что упрощает процесс для пользователей.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accent1"/>
                </a:solidFill>
                <a:latin typeface="+mj-lt"/>
              </a:rPr>
              <a:t>3. Оптимизация затрат</a:t>
            </a:r>
          </a:p>
          <a:p>
            <a:r>
              <a:rPr lang="ru-RU" sz="1400" dirty="0">
                <a:solidFill>
                  <a:schemeClr val="tx1"/>
                </a:solidFill>
                <a:latin typeface="+mj-lt"/>
              </a:rPr>
              <a:t>Автоматизированные системы управления позволяют сократить эксплуатационные расходы: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+mj-lt"/>
              </a:rPr>
              <a:t>Управление парком: Оптимизация графиков работы и маршрутов, что снижает затраты на топливо и обслуживание.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+mj-lt"/>
              </a:rPr>
              <a:t>Снижение времени простоя: Эффективное распределение транспортных средств по маршрутам минимизирует время ожидания.</a:t>
            </a:r>
          </a:p>
          <a:p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1284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F1AED-6903-4342-AD35-A322DF96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5" y="195588"/>
            <a:ext cx="3092115" cy="1196671"/>
          </a:xfrm>
        </p:spPr>
        <p:txBody>
          <a:bodyPr>
            <a:noAutofit/>
          </a:bodyPr>
          <a:lstStyle/>
          <a:p>
            <a:pPr algn="ctr"/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Задачи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6D8F7-7378-420E-AE43-140A92EB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20376"/>
            <a:ext cx="6158418" cy="4985124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4CCC51-C0BA-4E5E-8891-3076D5E8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147" y="1028405"/>
            <a:ext cx="4283242" cy="5768259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Выполнить описание и анализ предметной области, провести сравнительный обзор существующих программных решений</a:t>
            </a:r>
          </a:p>
          <a:p>
            <a:endParaRPr lang="ru-RU" sz="2000" dirty="0">
              <a:solidFill>
                <a:schemeClr val="bg1"/>
              </a:solidFill>
              <a:latin typeface="+mj-lt"/>
            </a:endParaRPr>
          </a:p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Осуществить моделирование предметной области и разработать требования к программному средству</a:t>
            </a:r>
          </a:p>
          <a:p>
            <a:endParaRPr lang="ru-RU" sz="2000" dirty="0">
              <a:solidFill>
                <a:schemeClr val="bg1"/>
              </a:solidFill>
              <a:latin typeface="+mj-lt"/>
            </a:endParaRPr>
          </a:p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Спроектировать, разработать и протестировать программное </a:t>
            </a:r>
            <a:r>
              <a:rPr lang="ru-RU" sz="2000" dirty="0" err="1">
                <a:solidFill>
                  <a:schemeClr val="bg1"/>
                </a:solidFill>
                <a:latin typeface="+mj-lt"/>
              </a:rPr>
              <a:t>средсвто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DECC-1B81-472A-BD02-CB8125CA32E7}"/>
              </a:ext>
            </a:extLst>
          </p:cNvPr>
          <p:cNvSpPr txBox="1"/>
          <p:nvPr/>
        </p:nvSpPr>
        <p:spPr>
          <a:xfrm>
            <a:off x="1698232" y="532314"/>
            <a:ext cx="436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</a:rPr>
              <a:t>ЦЕЛЬ ДИПЛОМНОГО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5D01E-4364-459A-B2AA-5048C418C452}"/>
              </a:ext>
            </a:extLst>
          </p:cNvPr>
          <p:cNvSpPr txBox="1"/>
          <p:nvPr/>
        </p:nvSpPr>
        <p:spPr>
          <a:xfrm>
            <a:off x="237498" y="2434776"/>
            <a:ext cx="72074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Спроектировать и разработать </a:t>
            </a:r>
          </a:p>
          <a:p>
            <a:pPr algn="ctr"/>
            <a:r>
              <a:rPr lang="ru-RU" sz="4000" dirty="0">
                <a:latin typeface="+mj-lt"/>
              </a:rPr>
              <a:t>программное средство </a:t>
            </a:r>
          </a:p>
          <a:p>
            <a:pPr algn="ctr"/>
            <a:r>
              <a:rPr lang="ru-RU" sz="4000" dirty="0">
                <a:latin typeface="+mj-lt"/>
              </a:rPr>
              <a:t>автоматизации управления</a:t>
            </a:r>
          </a:p>
          <a:p>
            <a:pPr algn="ctr"/>
            <a:r>
              <a:rPr lang="ru-RU" sz="4000" dirty="0">
                <a:latin typeface="+mj-lt"/>
              </a:rPr>
              <a:t> пассажирскими перевозками </a:t>
            </a:r>
          </a:p>
          <a:p>
            <a:pPr algn="ctr"/>
            <a:r>
              <a:rPr lang="ru-RU" sz="4000" dirty="0">
                <a:latin typeface="+mj-lt"/>
              </a:rPr>
              <a:t>маршрутными такси</a:t>
            </a:r>
          </a:p>
        </p:txBody>
      </p:sp>
    </p:spTree>
    <p:extLst>
      <p:ext uri="{BB962C8B-B14F-4D97-AF65-F5344CB8AC3E}">
        <p14:creationId xmlns:p14="http://schemas.microsoft.com/office/powerpoint/2010/main" val="11288869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IS-</a:t>
            </a:r>
            <a:r>
              <a:rPr lang="ru-RU" dirty="0"/>
              <a:t>модель процесса «Бронирование заказа» в нотации </a:t>
            </a:r>
            <a:r>
              <a:rPr lang="en-US" dirty="0" err="1"/>
              <a:t>bpmn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DFEA5B5-F269-4FAC-B6EE-4E88E03A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678" y="2622698"/>
            <a:ext cx="10864395" cy="2971985"/>
          </a:xfrm>
        </p:spPr>
      </p:pic>
    </p:spTree>
    <p:extLst>
      <p:ext uri="{BB962C8B-B14F-4D97-AF65-F5344CB8AC3E}">
        <p14:creationId xmlns:p14="http://schemas.microsoft.com/office/powerpoint/2010/main" val="1863184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Be-</a:t>
            </a:r>
            <a:r>
              <a:rPr lang="ru-RU" dirty="0"/>
              <a:t>модель процесса «Бронирование заказа» в нотации </a:t>
            </a:r>
            <a:r>
              <a:rPr lang="en-US" dirty="0" err="1"/>
              <a:t>bpmn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ACA527-5554-47B2-91BF-F6013C4A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958" y="1651777"/>
            <a:ext cx="8398042" cy="5009944"/>
          </a:xfrm>
        </p:spPr>
      </p:pic>
    </p:spTree>
    <p:extLst>
      <p:ext uri="{BB962C8B-B14F-4D97-AF65-F5344CB8AC3E}">
        <p14:creationId xmlns:p14="http://schemas.microsoft.com/office/powerpoint/2010/main" val="374623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информационной модели предметной области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FF2AD8C-9FCE-4DB8-8F07-04E9AF86B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6666" r="15146" b="9046"/>
          <a:stretch/>
        </p:blipFill>
        <p:spPr>
          <a:xfrm>
            <a:off x="3378200" y="1874517"/>
            <a:ext cx="5219699" cy="4881573"/>
          </a:xfrm>
        </p:spPr>
      </p:pic>
    </p:spTree>
    <p:extLst>
      <p:ext uri="{BB962C8B-B14F-4D97-AF65-F5344CB8AC3E}">
        <p14:creationId xmlns:p14="http://schemas.microsoft.com/office/powerpoint/2010/main" val="220920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представления программного средства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8BDFB93E-4DE6-48A7-91A3-E21CAA16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548626"/>
            <a:ext cx="7208656" cy="2888010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7F65FEE-85C4-4F15-888B-0C785850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21589"/>
            <a:ext cx="3253939" cy="39420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525160-9027-4F3A-8F68-F7C1429C3E30}"/>
              </a:ext>
            </a:extLst>
          </p:cNvPr>
          <p:cNvSpPr txBox="1"/>
          <p:nvPr/>
        </p:nvSpPr>
        <p:spPr>
          <a:xfrm>
            <a:off x="1239416" y="5963672"/>
            <a:ext cx="3278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Диаграмма деятельности для </a:t>
            </a:r>
          </a:p>
          <a:p>
            <a:pPr algn="ctr"/>
            <a:r>
              <a:rPr lang="ru-RU" dirty="0">
                <a:latin typeface="+mj-lt"/>
              </a:rPr>
              <a:t>варианта использования</a:t>
            </a:r>
          </a:p>
          <a:p>
            <a:pPr algn="ctr"/>
            <a:r>
              <a:rPr lang="ru-RU" dirty="0">
                <a:latin typeface="+mj-lt"/>
              </a:rPr>
              <a:t>«Выбрать маршрут»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3D71C-DD8A-49C4-9804-96BC12557763}"/>
              </a:ext>
            </a:extLst>
          </p:cNvPr>
          <p:cNvSpPr txBox="1"/>
          <p:nvPr/>
        </p:nvSpPr>
        <p:spPr>
          <a:xfrm>
            <a:off x="4939085" y="5464414"/>
            <a:ext cx="660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Диаграмма последовательности для варианта использования </a:t>
            </a:r>
          </a:p>
          <a:p>
            <a:pPr algn="ctr"/>
            <a:r>
              <a:rPr lang="ru-RU" dirty="0">
                <a:latin typeface="+mj-lt"/>
              </a:rPr>
              <a:t>«Выбрать маршрут»</a:t>
            </a:r>
          </a:p>
        </p:txBody>
      </p:sp>
    </p:spTree>
    <p:extLst>
      <p:ext uri="{BB962C8B-B14F-4D97-AF65-F5344CB8AC3E}">
        <p14:creationId xmlns:p14="http://schemas.microsoft.com/office/powerpoint/2010/main" val="179719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15685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dirty="0"/>
              <a:t>Карта экранов пользовательского интерфейса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5316AE-16AB-426F-99A6-2B19B868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38" y="1431181"/>
            <a:ext cx="8227448" cy="53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FAD3291-3298-4387-8605-6857C5D42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622" y="1633217"/>
            <a:ext cx="2553716" cy="453898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B456A0-F7F9-4486-86FC-C73EF3DA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14" y="1633217"/>
            <a:ext cx="2545945" cy="45389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66D3EF-3621-4D0F-9AC0-BFF5D400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01" y="1628713"/>
            <a:ext cx="2551296" cy="45389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79DB3B-EDB1-4539-BBFA-3A1CD72024E0}"/>
              </a:ext>
            </a:extLst>
          </p:cNvPr>
          <p:cNvSpPr txBox="1"/>
          <p:nvPr/>
        </p:nvSpPr>
        <p:spPr>
          <a:xfrm>
            <a:off x="760916" y="6167696"/>
            <a:ext cx="384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План расположения элементов для </a:t>
            </a:r>
          </a:p>
          <a:p>
            <a:pPr algn="ctr"/>
            <a:r>
              <a:rPr lang="ru-RU" dirty="0">
                <a:latin typeface="+mj-lt"/>
              </a:rPr>
              <a:t>экрана поиска маршрута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F1510-0A90-40F7-B589-C8B97168BE81}"/>
              </a:ext>
            </a:extLst>
          </p:cNvPr>
          <p:cNvSpPr txBox="1"/>
          <p:nvPr/>
        </p:nvSpPr>
        <p:spPr>
          <a:xfrm>
            <a:off x="4471081" y="6167696"/>
            <a:ext cx="384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План расположения элементов для </a:t>
            </a:r>
          </a:p>
          <a:p>
            <a:pPr algn="ctr"/>
            <a:r>
              <a:rPr lang="ru-RU" dirty="0">
                <a:latin typeface="+mj-lt"/>
              </a:rPr>
              <a:t>экрана бронирования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ECEC7-DDB5-4139-B361-D9DCBF683A84}"/>
              </a:ext>
            </a:extLst>
          </p:cNvPr>
          <p:cNvSpPr txBox="1"/>
          <p:nvPr/>
        </p:nvSpPr>
        <p:spPr>
          <a:xfrm>
            <a:off x="8194692" y="6167696"/>
            <a:ext cx="384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План расположения элементов для </a:t>
            </a:r>
          </a:p>
          <a:p>
            <a:pPr algn="ctr"/>
            <a:r>
              <a:rPr lang="ru-RU" dirty="0">
                <a:latin typeface="+mj-lt"/>
              </a:rPr>
              <a:t>экрана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35764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262</TotalTime>
  <Words>371</Words>
  <Application>Microsoft Office PowerPoint</Application>
  <PresentationFormat>Широкоэкранный</PresentationFormat>
  <Paragraphs>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Corbel</vt:lpstr>
      <vt:lpstr>Gill Sans MT</vt:lpstr>
      <vt:lpstr>Impact</vt:lpstr>
      <vt:lpstr>Эмблема</vt:lpstr>
      <vt:lpstr>ПРОЕКТИРОВАНИЕ И РАЗРАБОТКА ПРОГРАММНОГО  СРЕДСТВА АВТОМАТИЗАЦИИ УПРАВЛЕНИЯ ПАССАЖИРСКИМИ  ПЕРЕВОЗКАМИ МАРШРУТНЫМИ ТАКСИ</vt:lpstr>
      <vt:lpstr>Актуальность темы курсового проекта</vt:lpstr>
      <vt:lpstr>  Задачи </vt:lpstr>
      <vt:lpstr>AS IS-модель процесса «Бронирование заказа» в нотации bpmn</vt:lpstr>
      <vt:lpstr>To Be-модель процесса «Бронирование заказа» в нотации bpmn</vt:lpstr>
      <vt:lpstr>Схема информационной модели предметной области</vt:lpstr>
      <vt:lpstr>Модели представления программного средства</vt:lpstr>
      <vt:lpstr>Карта экранов пользовательского интерфейса</vt:lpstr>
      <vt:lpstr>Проектирование пользовательского интерфейса</vt:lpstr>
      <vt:lpstr>UML Диаграмма классов</vt:lpstr>
      <vt:lpstr>UML Диаграмма классов</vt:lpstr>
      <vt:lpstr>Архитектурные решения</vt:lpstr>
      <vt:lpstr>Инструменты разработки</vt:lpstr>
      <vt:lpstr>Схема алгоритма изменения статуса пассажира на рейсе</vt:lpstr>
      <vt:lpstr>Скриншоты рабочих окон программного средства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ПРОГРАММНОГО  СРЕДСТВА АВТОМАТИЗАЦИИ УПРАВЛЕНИЯ ПАССАЖИРСКИМИ  ПЕРЕВОЗКАМИ МАРШРУТНЫМИ ТАКСИ</dc:title>
  <dc:creator>Егор Корсаков</dc:creator>
  <cp:lastModifiedBy>Егор Корсаков</cp:lastModifiedBy>
  <cp:revision>2</cp:revision>
  <dcterms:created xsi:type="dcterms:W3CDTF">2023-05-24T23:34:33Z</dcterms:created>
  <dcterms:modified xsi:type="dcterms:W3CDTF">2024-12-02T15:10:29Z</dcterms:modified>
</cp:coreProperties>
</file>