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72" r:id="rId4"/>
    <p:sldId id="275" r:id="rId5"/>
    <p:sldId id="278" r:id="rId6"/>
    <p:sldId id="276" r:id="rId7"/>
    <p:sldId id="277" r:id="rId8"/>
    <p:sldId id="279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ik /" initials="C/" lastIdx="1" clrIdx="0">
    <p:extLst>
      <p:ext uri="{19B8F6BF-5375-455C-9EA6-DF929625EA0E}">
        <p15:presenceInfo xmlns:p15="http://schemas.microsoft.com/office/powerpoint/2012/main" userId="b14b23c9d3c7b9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3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3025422"/>
            <a:ext cx="3831772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 КЛАССИФИКАЦИЯ ДОРОЖНЫХ ЗНАКОВ НА ОСНОВЕ НЕЙРОННОЙ СЕТИ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6374" y="5007184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Студенты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Бынеев Дмитрий Черепков Иван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Содержание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499" y="921248"/>
            <a:ext cx="9639454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800" dirty="0">
                <a:latin typeface="Elektra Text Pro" panose="02000503030000020004"/>
              </a:rPr>
              <a:t>1)</a:t>
            </a:r>
            <a:r>
              <a:rPr lang="en-US" sz="2800" dirty="0">
                <a:latin typeface="Elektra Text Pro" panose="02000503030000020004"/>
              </a:rPr>
              <a:t> </a:t>
            </a:r>
            <a:r>
              <a:rPr lang="ru-RU" sz="2800" dirty="0">
                <a:latin typeface="Elektra Text Pro" panose="02000503030000020004"/>
              </a:rPr>
              <a:t>Вступление и постановка задачи</a:t>
            </a:r>
          </a:p>
          <a:p>
            <a:pPr>
              <a:lnSpc>
                <a:spcPct val="200000"/>
              </a:lnSpc>
            </a:pPr>
            <a:r>
              <a:rPr lang="ru-RU" sz="2800" dirty="0">
                <a:latin typeface="Elektra Text Pro" panose="02000503030000020004"/>
              </a:rPr>
              <a:t>2) Методы исследования</a:t>
            </a:r>
          </a:p>
          <a:p>
            <a:pPr>
              <a:lnSpc>
                <a:spcPct val="200000"/>
              </a:lnSpc>
            </a:pPr>
            <a:r>
              <a:rPr lang="ru-RU" sz="2800" dirty="0">
                <a:latin typeface="Elektra Text Pro" panose="02000503030000020004"/>
              </a:rPr>
              <a:t>3) Эксперимент исследования</a:t>
            </a:r>
          </a:p>
          <a:p>
            <a:pPr>
              <a:lnSpc>
                <a:spcPct val="200000"/>
              </a:lnSpc>
            </a:pPr>
            <a:r>
              <a:rPr lang="ru-RU" sz="2800" dirty="0">
                <a:latin typeface="Elektra Text Pro" panose="02000503030000020004"/>
              </a:rPr>
              <a:t>4) Заключение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DEEEBA8-AA26-458F-F82D-4375C3C3AA69}"/>
              </a:ext>
            </a:extLst>
          </p:cNvPr>
          <p:cNvSpPr/>
          <p:nvPr/>
        </p:nvSpPr>
        <p:spPr>
          <a:xfrm>
            <a:off x="342899" y="6324371"/>
            <a:ext cx="1065847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latin typeface="Elektra Text Pro" panose="02000503030000020004"/>
              </a:rPr>
              <a:t>Основные задачи работы</a:t>
            </a:r>
            <a:endParaRPr lang="ru-RU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904" y="838199"/>
            <a:ext cx="9796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Изучение эффективности методов распознавания дорожных знаков посредством сегментации полученных изображений</a:t>
            </a:r>
            <a:endParaRPr lang="en-US" dirty="0">
              <a:latin typeface="Elektra Text Pro" panose="020005030300000200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Внедрение нейронных сетей для классификации дорожных знаков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90B1F9-8342-3F8E-806F-ECD4ECEB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780" y="1904402"/>
            <a:ext cx="2634691" cy="30384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12D01C-9654-98E2-0C73-A279A6146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332" y="1904402"/>
            <a:ext cx="2652314" cy="3038476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F7206D62-A1AC-54C4-DDF1-75CFA340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601" y="4996460"/>
            <a:ext cx="3076576" cy="584200"/>
          </a:xfrm>
        </p:spPr>
        <p:txBody>
          <a:bodyPr>
            <a:normAutofit/>
          </a:bodyPr>
          <a:lstStyle/>
          <a:p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lektra Text Pro" panose="02000503030000020004"/>
                <a:ea typeface="+mn-ea"/>
                <a:cs typeface="+mn-cs"/>
              </a:rPr>
              <a:t>Изначальное изображение </a:t>
            </a:r>
            <a:endParaRPr lang="ru-RU" sz="1400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905E8E72-AA2C-3A2D-61DA-5F1DAD632B95}"/>
              </a:ext>
            </a:extLst>
          </p:cNvPr>
          <p:cNvSpPr txBox="1">
            <a:spLocks/>
          </p:cNvSpPr>
          <p:nvPr/>
        </p:nvSpPr>
        <p:spPr>
          <a:xfrm>
            <a:off x="6909207" y="4996460"/>
            <a:ext cx="3076576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prstClr val="black"/>
                </a:solidFill>
                <a:latin typeface="Elektra Text Pro" panose="02000503030000020004"/>
              </a:rPr>
              <a:t>Обработанное изображение </a:t>
            </a:r>
            <a:endParaRPr lang="ru-RU" sz="1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DF4D461-BDB6-B69B-E68C-A922583A17B6}"/>
              </a:ext>
            </a:extLst>
          </p:cNvPr>
          <p:cNvSpPr/>
          <p:nvPr/>
        </p:nvSpPr>
        <p:spPr>
          <a:xfrm>
            <a:off x="342899" y="6324371"/>
            <a:ext cx="1065847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91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 сегментации окружающей области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026" y="824758"/>
            <a:ext cx="10893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Разделите окружающую область на несколько блоков и задайте каждому блоку начальную метку.</a:t>
            </a:r>
            <a:endParaRPr lang="en-US" dirty="0">
              <a:latin typeface="Elektra Text Pro" panose="02000503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Установите метки каждого блока в районе дорожного знака</a:t>
            </a:r>
            <a:r>
              <a:rPr lang="en-US" dirty="0">
                <a:latin typeface="Elektra Text Pro" panose="02000503030000020004"/>
              </a:rPr>
              <a:t>,</a:t>
            </a:r>
            <a:r>
              <a:rPr lang="ru-RU" dirty="0">
                <a:latin typeface="Elektra Text Pro" panose="02000503030000020004"/>
              </a:rPr>
              <a:t> и исключить их из следующего процесса.</a:t>
            </a:r>
            <a:endParaRPr lang="en-US" dirty="0">
              <a:latin typeface="Elektra Text Pro" panose="02000503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Объединить соседние блоки, если евклидово расстояние между блоками меньше порогового значения.</a:t>
            </a:r>
            <a:endParaRPr lang="en-US" dirty="0">
              <a:latin typeface="Elektra Text Pro" panose="02000503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Повторяйте описанный выше процесс до тех пор, пока не будет достигнута сходимость</a:t>
            </a:r>
            <a:r>
              <a:rPr lang="en-US" dirty="0">
                <a:latin typeface="Elektra Text Pro" panose="02000503030000020004"/>
              </a:rPr>
              <a:t>.</a:t>
            </a:r>
            <a:endParaRPr lang="ru-RU" dirty="0">
              <a:latin typeface="Elektra Text Pro" panose="02000503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Elektra Text Pro" panose="02000503030000020004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854D58-19DA-0306-1DF1-9EDEB916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649" y="2390774"/>
            <a:ext cx="2618428" cy="25963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B60D349-2D15-408C-5EA9-7A1798475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73" y="2390775"/>
            <a:ext cx="2791515" cy="25963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AFA0DDA-1BB2-3176-84EA-909A79099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48" y="2390774"/>
            <a:ext cx="5272089" cy="2567611"/>
          </a:xfrm>
          <a:prstGeom prst="rect">
            <a:avLst/>
          </a:prstGeom>
        </p:spPr>
      </p:pic>
      <p:sp>
        <p:nvSpPr>
          <p:cNvPr id="2" name="Текст 5">
            <a:extLst>
              <a:ext uri="{FF2B5EF4-FFF2-40B4-BE49-F238E27FC236}">
                <a16:creationId xmlns:a16="http://schemas.microsoft.com/office/drawing/2014/main" id="{F60E601E-6D1C-0BD9-E109-61BDC8E25E00}"/>
              </a:ext>
            </a:extLst>
          </p:cNvPr>
          <p:cNvSpPr txBox="1">
            <a:spLocks/>
          </p:cNvSpPr>
          <p:nvPr/>
        </p:nvSpPr>
        <p:spPr>
          <a:xfrm>
            <a:off x="1528049" y="4987153"/>
            <a:ext cx="3076576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prstClr val="black"/>
                </a:solidFill>
                <a:latin typeface="Elektra Text Pro" panose="02000503030000020004"/>
              </a:rPr>
              <a:t>Входное изображение </a:t>
            </a:r>
            <a:endParaRPr lang="ru-RU" sz="1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37F3F65-83AD-073B-90F4-0C29BDA2507E}"/>
              </a:ext>
            </a:extLst>
          </p:cNvPr>
          <p:cNvSpPr txBox="1">
            <a:spLocks/>
          </p:cNvSpPr>
          <p:nvPr/>
        </p:nvSpPr>
        <p:spPr>
          <a:xfrm>
            <a:off x="7441404" y="4987153"/>
            <a:ext cx="3076576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prstClr val="black"/>
                </a:solidFill>
                <a:latin typeface="Elektra Text Pro" panose="02000503030000020004"/>
              </a:rPr>
              <a:t>Результат сегментации </a:t>
            </a:r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41EE43-7E3D-ACF7-6958-8844CDC6A938}"/>
              </a:ext>
            </a:extLst>
          </p:cNvPr>
          <p:cNvSpPr/>
          <p:nvPr/>
        </p:nvSpPr>
        <p:spPr>
          <a:xfrm>
            <a:off x="342899" y="6324371"/>
            <a:ext cx="1065847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0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 использования нейронной сети для классификации изображения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156" y="933626"/>
            <a:ext cx="9664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Получение отсегментированного изображения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Сравнение изображение с изображением дорожных знаков из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Предоставление результата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6FAFE2-D712-12EC-46C8-A24D973B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942" y="2060320"/>
            <a:ext cx="4716110" cy="3630205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89C5F5D2-8943-EF12-5648-AFAEC385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633" y="5688439"/>
            <a:ext cx="3587750" cy="407987"/>
          </a:xfrm>
        </p:spPr>
        <p:txBody>
          <a:bodyPr>
            <a:normAutofit/>
          </a:bodyPr>
          <a:lstStyle/>
          <a:p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lektra Text Pro" panose="02000503030000020004"/>
                <a:ea typeface="+mn-ea"/>
                <a:cs typeface="+mn-cs"/>
              </a:rPr>
              <a:t>Схема использования нейросети</a:t>
            </a:r>
            <a:endParaRPr lang="ru-RU" sz="1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49AA7E-EF90-8165-9011-ADB71DC4EA48}"/>
              </a:ext>
            </a:extLst>
          </p:cNvPr>
          <p:cNvSpPr/>
          <p:nvPr/>
        </p:nvSpPr>
        <p:spPr>
          <a:xfrm>
            <a:off x="342899" y="6324371"/>
            <a:ext cx="1065847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99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7362" y="285097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 с обработкой изображений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1850" y="995005"/>
                <a:ext cx="9796055" cy="2319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latin typeface="Elektra Text Pro" panose="02000503030000020004"/>
                  </a:rPr>
                  <a:t>Эксперимент</a:t>
                </a:r>
                <a:r>
                  <a:rPr lang="en-US" dirty="0">
                    <a:latin typeface="Elektra Text Pro" panose="02000503030000020004"/>
                  </a:rPr>
                  <a:t>: </a:t>
                </a:r>
                <a:endParaRPr lang="ru-RU" dirty="0">
                  <a:latin typeface="Elektra Text Pro" panose="02000503030000020004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Elektra Text Pro" panose="02000503030000020004"/>
                  </a:rPr>
                  <a:t>Использование различных методов обработки изображений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Elektra Text Pro" panose="02000503030000020004"/>
                  </a:rPr>
                  <a:t>Оцениваем предлагаемый метод и сравнительный метод со степенью согласия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0" lang="ru-RU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ru-RU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Elektra Text Pro" panose="02000503030000020004"/>
                          </a:rPr>
                          <m:t>где</m:t>
                        </m:r>
                        <m:r>
                          <m:rPr>
                            <m:nor/>
                          </m:rPr>
                          <a:rPr kumimoji="0" lang="en-US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rPr>
                          <m:t> </m:t>
                        </m:r>
                        <m:r>
                          <a:rPr kumimoji="0" lang="ru-RU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0" lang="ru-RU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-</a:t>
                </a:r>
                <a:r>
                  <a:rPr kumimoji="0" 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lektra Text Pro" panose="02000503030000020004"/>
                  </a:rPr>
                  <a:t>количество опрошенных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,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0" lang="ru-RU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u-RU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0" lang="ru-RU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- </a:t>
                </a:r>
                <a:r>
                  <a:rPr kumimoji="0" 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lektra Text Pro" panose="02000503030000020004"/>
                  </a:rPr>
                  <a:t>количество отданных голосов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,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0" lang="ru-RU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u-RU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0" lang="ru-RU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kumimoji="0" lang="ru-RU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lektra Text Pro" panose="02000503030000020004"/>
                  </a:rPr>
                  <a:t>-коэффициент доверия </a:t>
                </a:r>
                <a:endParaRPr lang="ru-RU" dirty="0">
                  <a:latin typeface="Elektra Text Pro" panose="02000503030000020004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995005"/>
                <a:ext cx="9796055" cy="2319674"/>
              </a:xfrm>
              <a:prstGeom prst="rect">
                <a:avLst/>
              </a:prstGeom>
              <a:blipFill>
                <a:blip r:embed="rId3"/>
                <a:stretch>
                  <a:fillRect l="-498" t="-1312" b="-31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Текст 12">
            <a:extLst>
              <a:ext uri="{FF2B5EF4-FFF2-40B4-BE49-F238E27FC236}">
                <a16:creationId xmlns:a16="http://schemas.microsoft.com/office/drawing/2014/main" id="{E5A3A978-950C-026A-6224-C5D0AFB6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5202818"/>
            <a:ext cx="6954838" cy="1092200"/>
          </a:xfrm>
        </p:spPr>
        <p:txBody>
          <a:bodyPr>
            <a:normAutofit/>
          </a:bodyPr>
          <a:lstStyle/>
          <a:p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lektra Text Pro" panose="02000503030000020004"/>
                <a:ea typeface="+mn-ea"/>
                <a:cs typeface="+mn-cs"/>
              </a:rPr>
              <a:t>Вывод</a:t>
            </a:r>
            <a:r>
              <a:rPr lang="en-US" sz="1800" dirty="0">
                <a:solidFill>
                  <a:prstClr val="black"/>
                </a:solidFill>
                <a:latin typeface="Elektra Text Pro" panose="02000503030000020004"/>
              </a:rPr>
              <a:t>:</a:t>
            </a:r>
            <a:r>
              <a:rPr lang="ru-RU" sz="1800" dirty="0">
                <a:solidFill>
                  <a:prstClr val="black"/>
                </a:solidFill>
                <a:latin typeface="Elektra Text Pro" panose="02000503030000020004"/>
              </a:rPr>
              <a:t> более высокая точность обработки</a:t>
            </a:r>
            <a:r>
              <a:rPr lang="en-US" sz="1800" dirty="0">
                <a:solidFill>
                  <a:prstClr val="black"/>
                </a:solidFill>
                <a:latin typeface="Elektra Text Pro" panose="02000503030000020004"/>
              </a:rPr>
              <a:t> </a:t>
            </a:r>
            <a:r>
              <a:rPr lang="ru-RU" sz="1800" dirty="0">
                <a:solidFill>
                  <a:prstClr val="black"/>
                </a:solidFill>
                <a:latin typeface="Elektra Text Pro" panose="02000503030000020004"/>
              </a:rPr>
              <a:t>изображения.</a:t>
            </a:r>
            <a:endParaRPr lang="ru-RU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7A701F26-6AAD-AF18-84CB-B3C8BC679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1561204"/>
                  </p:ext>
                </p:extLst>
              </p:nvPr>
            </p:nvGraphicFramePr>
            <p:xfrm>
              <a:off x="3436523" y="3490912"/>
              <a:ext cx="592035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46026">
                      <a:extLst>
                        <a:ext uri="{9D8B030D-6E8A-4147-A177-3AD203B41FA5}">
                          <a16:colId xmlns:a16="http://schemas.microsoft.com/office/drawing/2014/main" val="2306873118"/>
                        </a:ext>
                      </a:extLst>
                    </a:gridCol>
                    <a:gridCol w="1874325">
                      <a:extLst>
                        <a:ext uri="{9D8B030D-6E8A-4147-A177-3AD203B41FA5}">
                          <a16:colId xmlns:a16="http://schemas.microsoft.com/office/drawing/2014/main" val="1391467004"/>
                        </a:ext>
                      </a:extLst>
                    </a:gridCol>
                  </a:tblGrid>
                  <a:tr h="35989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  <a:cs typeface="Dubai Light" panose="020B0303030403030204" pitchFamily="34" charset="-78"/>
                            </a:rPr>
                            <a:t>Visibility estimation method</a:t>
                          </a:r>
                          <a:endParaRPr lang="ru-RU" dirty="0">
                            <a:latin typeface="+mn-lt"/>
                            <a:cs typeface="Dubai Light" panose="020B0303030403030204" pitchFamily="34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ru-RU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ru-RU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ru-RU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0" lang="ru-RU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dirty="0">
                              <a:latin typeface="Elektra Text Pro" panose="02000503030000020004"/>
                            </a:rPr>
                            <a:t> </a:t>
                          </a:r>
                          <a:r>
                            <a:rPr lang="ru-RU" dirty="0">
                              <a:latin typeface="Elektra Text Pro" panose="02000503030000020004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180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ru-RU" sz="1800" b="0" i="0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ru-RU" sz="18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18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>
                              <a:latin typeface="Elektra Text Pro" panose="02000503030000020004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2300250"/>
                      </a:ext>
                    </a:extLst>
                  </a:tr>
                  <a:tr h="2013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Proposed method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 (574/720)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38778879"/>
                      </a:ext>
                    </a:extLst>
                  </a:tr>
                  <a:tr h="2013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Comparative method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0.77 (551/720)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12202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7A701F26-6AAD-AF18-84CB-B3C8BC679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1561204"/>
                  </p:ext>
                </p:extLst>
              </p:nvPr>
            </p:nvGraphicFramePr>
            <p:xfrm>
              <a:off x="3436523" y="3490912"/>
              <a:ext cx="592035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46026">
                      <a:extLst>
                        <a:ext uri="{9D8B030D-6E8A-4147-A177-3AD203B41FA5}">
                          <a16:colId xmlns:a16="http://schemas.microsoft.com/office/drawing/2014/main" val="2306873118"/>
                        </a:ext>
                      </a:extLst>
                    </a:gridCol>
                    <a:gridCol w="1874325">
                      <a:extLst>
                        <a:ext uri="{9D8B030D-6E8A-4147-A177-3AD203B41FA5}">
                          <a16:colId xmlns:a16="http://schemas.microsoft.com/office/drawing/2014/main" val="1391467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  <a:cs typeface="Dubai Light" panose="020B0303030403030204" pitchFamily="34" charset="-78"/>
                            </a:rPr>
                            <a:t>Visibility estimation method</a:t>
                          </a:r>
                          <a:endParaRPr lang="ru-RU" dirty="0">
                            <a:latin typeface="+mn-lt"/>
                            <a:cs typeface="Dubai Light" panose="020B0303030403030204" pitchFamily="34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909" t="-8333" r="-974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3002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Proposed method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 (574/720)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387788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Comparative method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0.77 (551/720)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1220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F9A9674-0734-D29F-4843-CE597A330D08}"/>
              </a:ext>
            </a:extLst>
          </p:cNvPr>
          <p:cNvSpPr/>
          <p:nvPr/>
        </p:nvSpPr>
        <p:spPr>
          <a:xfrm>
            <a:off x="342899" y="6324371"/>
            <a:ext cx="1065847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8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 с использованием нейросети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375" y="1144056"/>
            <a:ext cx="9796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Elektra Text Pro" panose="02000503030000020004"/>
              </a:rPr>
              <a:t>Эксперимент</a:t>
            </a:r>
            <a:r>
              <a:rPr lang="en-US" dirty="0">
                <a:latin typeface="Elektra Text Pro" panose="02000503030000020004"/>
              </a:rPr>
              <a:t>: </a:t>
            </a:r>
            <a:r>
              <a:rPr lang="ru-RU" dirty="0">
                <a:latin typeface="Elektra Text Pro" panose="02000503030000020004"/>
              </a:rPr>
              <a:t>Использование нейронной сети для классификации дорожных знаков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Elektra Text Pro" panose="02000503030000020004"/>
              </a:rPr>
              <a:t>Использование сегментации изображения и классификации дорожных знаков при помощи нейронной сети дают высокую точность вычислений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35DCD9-61E6-2AD4-DEEF-70CE5970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441015"/>
            <a:ext cx="5508949" cy="3272929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3F948B-BDF9-A197-5C3F-DEEF7486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139" y="5782000"/>
            <a:ext cx="5195277" cy="492339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Elektra Text Pro" panose="02000503030000020004"/>
              </a:rPr>
              <a:t>Графике процента точност</a:t>
            </a:r>
            <a:r>
              <a:rPr lang="ru-RU" sz="1400" dirty="0">
                <a:latin typeface="Elektra Text Pro" panose="02000503030000020004"/>
              </a:rPr>
              <a:t>и определения различных форм дорожных знаков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8518F22-4C3F-A8CF-39B0-4ABD75094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526" y="2285017"/>
            <a:ext cx="5508949" cy="3162472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Elektra Text Pro" panose="02000503030000020004"/>
              </a:rPr>
              <a:t>Красный цвет - восьмиугольные знаки</a:t>
            </a:r>
            <a:r>
              <a:rPr lang="en-US" sz="1800" dirty="0">
                <a:solidFill>
                  <a:schemeClr val="tx1"/>
                </a:solidFill>
                <a:latin typeface="Elektra Text Pro" panose="02000503030000020004"/>
              </a:rPr>
              <a:t>, </a:t>
            </a:r>
            <a:r>
              <a:rPr lang="ru-RU" sz="1800" dirty="0">
                <a:solidFill>
                  <a:schemeClr val="tx1"/>
                </a:solidFill>
                <a:latin typeface="Elektra Text Pro" panose="02000503030000020004"/>
              </a:rPr>
              <a:t>имеют точность 100%</a:t>
            </a:r>
          </a:p>
          <a:p>
            <a:r>
              <a:rPr lang="ru-RU" sz="1800" dirty="0">
                <a:solidFill>
                  <a:schemeClr val="tx1"/>
                </a:solidFill>
                <a:latin typeface="Elektra Text Pro" panose="02000503030000020004"/>
              </a:rPr>
              <a:t>Синий цветом - круглые знаки</a:t>
            </a:r>
            <a:r>
              <a:rPr lang="en-US" sz="1800" dirty="0">
                <a:solidFill>
                  <a:schemeClr val="tx1"/>
                </a:solidFill>
                <a:latin typeface="Elektra Text Pro" panose="02000503030000020004"/>
              </a:rPr>
              <a:t>, </a:t>
            </a:r>
            <a:r>
              <a:rPr lang="ru-RU" sz="1800" dirty="0">
                <a:solidFill>
                  <a:schemeClr val="tx1"/>
                </a:solidFill>
                <a:latin typeface="Elektra Text Pro" panose="02000503030000020004"/>
              </a:rPr>
              <a:t>имеют точность 92,6%</a:t>
            </a:r>
          </a:p>
          <a:p>
            <a:r>
              <a:rPr lang="ru-RU" sz="1800" dirty="0">
                <a:solidFill>
                  <a:schemeClr val="tx1"/>
                </a:solidFill>
                <a:latin typeface="Elektra Text Pro" panose="02000503030000020004"/>
              </a:rPr>
              <a:t>Желтый– знаки формы перевернутого треугольника</a:t>
            </a:r>
            <a:r>
              <a:rPr lang="en-US" sz="1800" dirty="0">
                <a:solidFill>
                  <a:schemeClr val="tx1"/>
                </a:solidFill>
                <a:latin typeface="Elektra Text Pro" panose="02000503030000020004"/>
              </a:rPr>
              <a:t>, </a:t>
            </a:r>
            <a:r>
              <a:rPr lang="ru-RU" sz="1800" dirty="0">
                <a:solidFill>
                  <a:schemeClr val="tx1"/>
                </a:solidFill>
                <a:latin typeface="Elektra Text Pro" panose="02000503030000020004"/>
              </a:rPr>
              <a:t>имеют точность 65,2%</a:t>
            </a:r>
          </a:p>
          <a:p>
            <a:r>
              <a:rPr lang="ru-RU" sz="1800" dirty="0">
                <a:solidFill>
                  <a:schemeClr val="tx1"/>
                </a:solidFill>
                <a:latin typeface="Elektra Text Pro" panose="02000503030000020004"/>
              </a:rPr>
              <a:t>Зеленый - знаки формы треугольника</a:t>
            </a:r>
            <a:r>
              <a:rPr lang="en-US" sz="1800" dirty="0">
                <a:solidFill>
                  <a:schemeClr val="tx1"/>
                </a:solidFill>
                <a:latin typeface="Elektra Text Pro" panose="02000503030000020004"/>
              </a:rPr>
              <a:t>,</a:t>
            </a:r>
            <a:r>
              <a:rPr lang="ru-RU" sz="1800" dirty="0">
                <a:solidFill>
                  <a:schemeClr val="tx1"/>
                </a:solidFill>
                <a:latin typeface="Elektra Text Pro" panose="02000503030000020004"/>
              </a:rPr>
              <a:t> имеют точность 68,2%</a:t>
            </a:r>
          </a:p>
          <a:p>
            <a:endParaRPr lang="ru-RU" sz="1800" dirty="0">
              <a:solidFill>
                <a:schemeClr val="tx1"/>
              </a:solidFill>
              <a:latin typeface="Elektra Text Pro" panose="02000503030000020004"/>
            </a:endParaRPr>
          </a:p>
          <a:p>
            <a:endParaRPr lang="ru-RU" sz="1800" dirty="0">
              <a:solidFill>
                <a:schemeClr val="tx1"/>
              </a:solidFill>
              <a:latin typeface="Elektra Text Pro" panose="02000503030000020004"/>
            </a:endParaRPr>
          </a:p>
          <a:p>
            <a:endParaRPr lang="ru-RU" sz="1800" dirty="0">
              <a:solidFill>
                <a:schemeClr val="tx1"/>
              </a:solidFill>
              <a:latin typeface="Elektra Text Pro" panose="02000503030000020004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C6AD9C8-6ABB-603B-F40B-D28D9CFEBEDB}"/>
              </a:ext>
            </a:extLst>
          </p:cNvPr>
          <p:cNvSpPr/>
          <p:nvPr/>
        </p:nvSpPr>
        <p:spPr>
          <a:xfrm>
            <a:off x="342899" y="6324371"/>
            <a:ext cx="1065847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24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375" y="1144056"/>
            <a:ext cx="979605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Elektra Text Pro" panose="02000503030000020004"/>
              </a:rPr>
              <a:t>Классификация дорожных знаков требует эффективного использования метода сегментации изображения и нейронных сетей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Elektra Text Pro" panose="02000503030000020004"/>
              </a:rPr>
              <a:t>Преимущества</a:t>
            </a:r>
            <a:r>
              <a:rPr lang="en-US" sz="2800" dirty="0">
                <a:latin typeface="Elektra Text Pro" panose="02000503030000020004"/>
              </a:rPr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ru-RU" sz="2800" dirty="0">
                <a:latin typeface="Elektra Text Pro" panose="02000503030000020004"/>
              </a:rPr>
              <a:t>Точная классификация дорожных знаков</a:t>
            </a:r>
          </a:p>
          <a:p>
            <a:pPr marL="914400" lvl="1" indent="-457200">
              <a:buFont typeface="+mj-lt"/>
              <a:buAutoNum type="arabicParenR"/>
            </a:pPr>
            <a:r>
              <a:rPr lang="ru-RU" sz="2800" dirty="0">
                <a:latin typeface="Elektra Text Pro" panose="02000503030000020004"/>
              </a:rPr>
              <a:t>Обеспечение глубокого понимания изображений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Elektra Text Pro" panose="02000503030000020004"/>
              </a:rPr>
              <a:t>Недостаток</a:t>
            </a:r>
            <a:r>
              <a:rPr lang="en-US" sz="2800" dirty="0">
                <a:latin typeface="Elektra Text Pro" panose="02000503030000020004"/>
              </a:rPr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ru-RU" sz="2800" dirty="0">
                <a:latin typeface="Elektra Text Pro" panose="02000503030000020004"/>
              </a:rPr>
              <a:t>Понижение точности при плохих погодных условиях</a:t>
            </a:r>
          </a:p>
          <a:p>
            <a:pPr marL="914400" lvl="1" indent="-457200">
              <a:buFont typeface="+mj-lt"/>
              <a:buAutoNum type="arabicParenR"/>
            </a:pPr>
            <a:endParaRPr lang="ru-RU" sz="2000" dirty="0">
              <a:latin typeface="Elektra Text Pro" panose="02000503030000020004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2077348-9AB1-03F2-E26F-F6E7891DD4FD}"/>
              </a:ext>
            </a:extLst>
          </p:cNvPr>
          <p:cNvSpPr/>
          <p:nvPr/>
        </p:nvSpPr>
        <p:spPr>
          <a:xfrm>
            <a:off x="342899" y="6324371"/>
            <a:ext cx="1065847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59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335</Words>
  <Application>Microsoft Office PowerPoint</Application>
  <PresentationFormat>Широкоэкранный</PresentationFormat>
  <Paragraphs>65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Графике процента точности определения различных форм дорожных знаков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Дмитрий Бынеев</cp:lastModifiedBy>
  <cp:revision>32</cp:revision>
  <dcterms:created xsi:type="dcterms:W3CDTF">2016-03-09T10:31:39Z</dcterms:created>
  <dcterms:modified xsi:type="dcterms:W3CDTF">2024-05-30T09:24:49Z</dcterms:modified>
</cp:coreProperties>
</file>