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71" r:id="rId7"/>
    <p:sldId id="263" r:id="rId8"/>
    <p:sldId id="27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3FF"/>
    <a:srgbClr val="17375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49" autoAdjust="0"/>
  </p:normalViewPr>
  <p:slideViewPr>
    <p:cSldViewPr>
      <p:cViewPr varScale="1">
        <p:scale>
          <a:sx n="105" d="100"/>
          <a:sy n="105" d="100"/>
        </p:scale>
        <p:origin x="17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646C8-E5E3-49CC-A239-508B429BD1A4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4CB7B-D3A3-4BB6-83C0-1EC68D3405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716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Уважаемая комиссия, Вашему вниманию предлагается ДП (КП) на тему «Разработка приложения «Конфигуратор сборки ПК»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4CB7B-D3A3-4BB6-83C0-1EC68D34059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309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Конфигураторы для сборки компьютера можно найти на сайтах онлайн-магазинов, посвящённых компьютерной технике, но в процессе проведения занятий не всегда существует возможность использовать онлайн-сервисы. Поэтому для учебного процесса очень важно иметь приложение «Конфигуратор сборки ПК», с помощью которого будет показан процесс конфигурирования автоматизированного рабочего места с проверкой совместимости компонентов.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4CB7B-D3A3-4BB6-83C0-1EC68D3405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328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Издержки на ЗП составляют большую часть затрат, </a:t>
            </a:r>
            <a:r>
              <a:rPr lang="ru-RU"/>
              <a:t>таким образом можно </a:t>
            </a:r>
            <a:r>
              <a:rPr lang="ru-RU" dirty="0"/>
              <a:t>сделать вывод что проект является трудоемким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4CB7B-D3A3-4BB6-83C0-1EC68D3405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793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4CB7B-D3A3-4BB6-83C0-1EC68D3405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859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Уважаемая комиссия, Вашему вниманию предлагается ДП (КП) на тему «Разработка приложения «Конфигуратор сборки ПК»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4CB7B-D3A3-4BB6-83C0-1EC68D3405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93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39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8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11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35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68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78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10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90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50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11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E5F0-3FEF-4606-951C-5892DEFCB6E1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1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7741" y="2276872"/>
            <a:ext cx="8496944" cy="2448272"/>
          </a:xfrm>
        </p:spPr>
        <p:txBody>
          <a:bodyPr>
            <a:noAutofit/>
          </a:bodyPr>
          <a:lstStyle/>
          <a:p>
            <a:pPr fontAlgn="ctr">
              <a:lnSpc>
                <a:spcPct val="115000"/>
              </a:lnSpc>
              <a:spcBef>
                <a:spcPts val="0"/>
              </a:spcBef>
            </a:pPr>
            <a:r>
              <a:rPr lang="ru-RU" sz="3200" b="1" dirty="0">
                <a:solidFill>
                  <a:srgbClr val="00B3FF"/>
                </a:solidFill>
              </a:rPr>
              <a:t>РАЗРАБОТКА ПРИЛОЖЕНИЯ</a:t>
            </a:r>
            <a:br>
              <a:rPr lang="ru-RU" sz="3200" b="1" dirty="0">
                <a:solidFill>
                  <a:srgbClr val="00B3FF"/>
                </a:solidFill>
              </a:rPr>
            </a:br>
            <a:r>
              <a:rPr lang="ru-RU" sz="3200" b="1" dirty="0">
                <a:solidFill>
                  <a:srgbClr val="00B3FF"/>
                </a:solidFill>
              </a:rPr>
              <a:t>«КОНФИГУРАТОР СБОРКИ ПК»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24123" y="4869160"/>
            <a:ext cx="6400800" cy="144016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Дипломник:</a:t>
            </a:r>
          </a:p>
          <a:p>
            <a:pPr algn="r"/>
            <a:r>
              <a:rPr lang="ru-RU" b="1" dirty="0">
                <a:solidFill>
                  <a:srgbClr val="00B3FF"/>
                </a:solidFill>
              </a:rPr>
              <a:t>Шефов Николай Андреевич</a:t>
            </a:r>
          </a:p>
          <a:p>
            <a:pPr algn="r"/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Руководитель</a:t>
            </a:r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</a:p>
          <a:p>
            <a:pPr algn="r"/>
            <a:r>
              <a:rPr lang="ru-RU" b="1" dirty="0" err="1" smtClean="0">
                <a:solidFill>
                  <a:srgbClr val="00B3FF"/>
                </a:solidFill>
              </a:rPr>
              <a:t>Хромова</a:t>
            </a:r>
            <a:r>
              <a:rPr lang="ru-RU" b="1" dirty="0" smtClean="0">
                <a:solidFill>
                  <a:srgbClr val="00B3FF"/>
                </a:solidFill>
              </a:rPr>
              <a:t> Любовь Сергеевна</a:t>
            </a:r>
            <a:endParaRPr lang="ru-RU" b="1" dirty="0">
              <a:solidFill>
                <a:srgbClr val="00B3FF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7505" y="116632"/>
            <a:ext cx="89174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ФЕДЕРАЛЬНОЕ ГОСУДАРСТВЕННОЕ БЮДЖЕТНОЕ ОБРАЗОВАТЕЛЬНОЕ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УЧРЕЖДЕНИЕ ВЫСШЕГО ОБРАЗОВАНИЯ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«САНКТ-ПЕТЕРБУРГСКИЙ ГОСУДАРСТВЕННЫЙ УНИВЕРСИТЕТ</a:t>
            </a:r>
            <a:b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ТЕЛЕКОММУНИКАЦИЙ ИМ. ПРОФ. М.А. БОНЧ-БРУЕВИЧА»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ru-RU" sz="1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СПбГУТ</a:t>
            </a:r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АРХАНГЕЛЬСКИЙ КОЛЛЕДЖ ТЕЛЕКОММУНИКАЦИЙ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ИМ. Б.Л. РОЗИНГА (ФИЛИАЛ) </a:t>
            </a:r>
            <a:r>
              <a:rPr lang="ru-RU" sz="1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СПбГУТ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(АКТ (ф) </a:t>
            </a:r>
            <a:r>
              <a:rPr lang="ru-RU" sz="1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СПбГУТ</a:t>
            </a:r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0045" y="6370697"/>
            <a:ext cx="2212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Архангельск 2023</a:t>
            </a:r>
          </a:p>
        </p:txBody>
      </p:sp>
    </p:spTree>
    <p:extLst>
      <p:ext uri="{BB962C8B-B14F-4D97-AF65-F5344CB8AC3E}">
        <p14:creationId xmlns:p14="http://schemas.microsoft.com/office/powerpoint/2010/main" val="233570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34908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>
                <a:solidFill>
                  <a:srgbClr val="00B3FF"/>
                </a:solidFill>
                <a:latin typeface="-apple-system"/>
              </a:rPr>
              <a:t>Д</a:t>
            </a:r>
            <a:r>
              <a:rPr lang="ru-RU" b="0" i="0" dirty="0">
                <a:solidFill>
                  <a:srgbClr val="00B3FF"/>
                </a:solidFill>
                <a:effectLst/>
                <a:latin typeface="-apple-system"/>
              </a:rPr>
              <a:t>ля учебного процесса очень важно иметь приложение «Конфигуратор сборки ПК», с помощью которого будет показан процесс конфигурирования автоматизированного рабочего места с проверкой совместимости компонентов. </a:t>
            </a:r>
          </a:p>
          <a:p>
            <a:pPr marL="0" indent="0" algn="just">
              <a:buNone/>
            </a:pPr>
            <a:r>
              <a:rPr lang="ru-RU" b="0" i="0" dirty="0">
                <a:solidFill>
                  <a:srgbClr val="00B3FF"/>
                </a:solidFill>
                <a:effectLst/>
                <a:latin typeface="-apple-system"/>
              </a:rPr>
              <a:t>Преимущества приложения</a:t>
            </a:r>
            <a:r>
              <a:rPr lang="en-US" b="0" i="0" dirty="0">
                <a:solidFill>
                  <a:srgbClr val="00B3FF"/>
                </a:solidFill>
                <a:effectLst/>
                <a:latin typeface="-apple-system"/>
              </a:rPr>
              <a:t>:</a:t>
            </a:r>
            <a:endParaRPr lang="ru-RU" b="0" i="0" dirty="0">
              <a:solidFill>
                <a:srgbClr val="00B3FF"/>
              </a:solidFill>
              <a:effectLst/>
              <a:latin typeface="-apple-system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B3FF"/>
                </a:solidFill>
              </a:rPr>
              <a:t>возможность сохранения конфигураций в разных форматах,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B3FF"/>
                </a:solidFill>
              </a:rPr>
              <a:t>возможность фильтрации компонентов,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B3FF"/>
                </a:solidFill>
              </a:rPr>
              <a:t>оперативность предоставления информации,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B3FF"/>
                </a:solidFill>
              </a:rPr>
              <a:t>комфортная среда обучения. </a:t>
            </a:r>
          </a:p>
          <a:p>
            <a:pPr marL="0" indent="0" algn="just">
              <a:buNone/>
            </a:pPr>
            <a:endParaRPr lang="ru-RU" dirty="0">
              <a:solidFill>
                <a:srgbClr val="00B3FF"/>
              </a:solidFill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70154219-3222-4676-B321-64D2B8DD2F7A}"/>
              </a:ext>
            </a:extLst>
          </p:cNvPr>
          <p:cNvSpPr/>
          <p:nvPr/>
        </p:nvSpPr>
        <p:spPr>
          <a:xfrm>
            <a:off x="179512" y="5949280"/>
            <a:ext cx="720080" cy="720080"/>
          </a:xfrm>
          <a:prstGeom prst="ellipse">
            <a:avLst/>
          </a:prstGeom>
          <a:solidFill>
            <a:srgbClr val="00B3FF"/>
          </a:solidFill>
          <a:ln>
            <a:solidFill>
              <a:srgbClr val="00B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  <a:endParaRPr lang="ru-RU" sz="3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302FD6-90FF-4746-943D-BE25F2C29D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93502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4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Цель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56184"/>
            <a:ext cx="8496944" cy="290892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>
                <a:solidFill>
                  <a:srgbClr val="00B3FF"/>
                </a:solidFill>
              </a:rPr>
              <a:t>Разработать приложение «Конфигуратор сборки ПК», позволяющее настраивать конфигурацию ПК из восьми основных компонентов</a:t>
            </a:r>
            <a:r>
              <a:rPr lang="en-US" dirty="0">
                <a:solidFill>
                  <a:srgbClr val="00B3FF"/>
                </a:solidFill>
              </a:rPr>
              <a:t>: </a:t>
            </a:r>
            <a:r>
              <a:rPr lang="ru-RU" dirty="0">
                <a:solidFill>
                  <a:srgbClr val="00B3FF"/>
                </a:solidFill>
              </a:rPr>
              <a:t>процессор, материнская плата, корпус, видеокарта, оперативная память, охлаждение процессора, блок питания и хранилище данных.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1A9C2E5-A4CD-4281-9388-521E10D9A01D}"/>
              </a:ext>
            </a:extLst>
          </p:cNvPr>
          <p:cNvSpPr/>
          <p:nvPr/>
        </p:nvSpPr>
        <p:spPr>
          <a:xfrm>
            <a:off x="179512" y="5949280"/>
            <a:ext cx="720080" cy="720080"/>
          </a:xfrm>
          <a:prstGeom prst="ellipse">
            <a:avLst/>
          </a:prstGeom>
          <a:solidFill>
            <a:srgbClr val="00B3FF"/>
          </a:solidFill>
          <a:ln>
            <a:solidFill>
              <a:srgbClr val="00B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  <a:endParaRPr lang="ru-RU" sz="3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39E5A8-FF80-4176-9152-B06E91217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019438"/>
            <a:ext cx="1934039" cy="19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9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7992888" cy="1143000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Задачи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A79887-E945-476D-80C8-A5DA631B7B28}"/>
              </a:ext>
            </a:extLst>
          </p:cNvPr>
          <p:cNvSpPr txBox="1"/>
          <p:nvPr/>
        </p:nvSpPr>
        <p:spPr>
          <a:xfrm>
            <a:off x="486290" y="1446907"/>
            <a:ext cx="842493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B3FF"/>
                </a:solidFill>
              </a:rPr>
              <a:t>провести сбор и анализ требований,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B3FF"/>
                </a:solidFill>
              </a:rPr>
              <a:t>выбрать ПО для разработки приложения,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B3FF"/>
                </a:solidFill>
              </a:rPr>
              <a:t>изучить архитектуру компьютерных систем,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B3FF"/>
                </a:solidFill>
              </a:rPr>
              <a:t>спроектировать и разработать базу данных,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B3FF"/>
                </a:solidFill>
              </a:rPr>
              <a:t>разработать приложение,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B3FF"/>
                </a:solidFill>
              </a:rPr>
              <a:t>провести тестирование приложения,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rgbClr val="00B3FF"/>
                </a:solidFill>
              </a:rPr>
              <a:t>составить руководство оператора базы данных.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300DF29-E3BD-4E7C-AF08-79267D822DF4}"/>
              </a:ext>
            </a:extLst>
          </p:cNvPr>
          <p:cNvSpPr/>
          <p:nvPr/>
        </p:nvSpPr>
        <p:spPr>
          <a:xfrm>
            <a:off x="179512" y="5949280"/>
            <a:ext cx="720080" cy="720080"/>
          </a:xfrm>
          <a:prstGeom prst="ellipse">
            <a:avLst/>
          </a:prstGeom>
          <a:solidFill>
            <a:srgbClr val="00B3FF"/>
          </a:solidFill>
          <a:ln>
            <a:solidFill>
              <a:srgbClr val="00B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87531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58742"/>
            <a:ext cx="8229600" cy="1143000"/>
          </a:xfrm>
        </p:spPr>
        <p:txBody>
          <a:bodyPr/>
          <a:lstStyle/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Выбор средств разработки</a:t>
            </a:r>
          </a:p>
        </p:txBody>
      </p:sp>
      <p:pic>
        <p:nvPicPr>
          <p:cNvPr id="6150" name="Picture 6" descr="https://rafiquzzamanrafi.gallerycdn.vsassets.io/extensions/rafiquzzamanrafi/visualstudiolightpro/1.0/1632225226691/Microsoft.VisualStudio.Services.Icons.Defa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00" y="4209275"/>
            <a:ext cx="2840076" cy="177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thedigitalprojectmanager.b-cdn.net/wp-content/uploads/2019/07/Draw.io-logo-Flowchart-Softw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23733"/>
            <a:ext cx="2139752" cy="213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96" y="5966706"/>
            <a:ext cx="2542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3FF"/>
                </a:solidFill>
              </a:rPr>
              <a:t>Visual Studio 2022</a:t>
            </a:r>
            <a:endParaRPr lang="ru-RU" sz="2400" b="1" dirty="0">
              <a:solidFill>
                <a:srgbClr val="00B3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38538" y="3461777"/>
            <a:ext cx="1213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3FF"/>
                </a:solidFill>
              </a:rPr>
              <a:t>Draw.IO</a:t>
            </a:r>
            <a:endParaRPr lang="ru-RU" sz="2400" b="1" dirty="0">
              <a:solidFill>
                <a:srgbClr val="00B3FF"/>
              </a:solidFill>
            </a:endParaRPr>
          </a:p>
        </p:txBody>
      </p:sp>
      <p:pic>
        <p:nvPicPr>
          <p:cNvPr id="10" name="Picture 2" descr="https://www.simplilearn.com/ice9/free_resources_article_thumb/First_Programming_Language_Csharp.png">
            <a:extLst>
              <a:ext uri="{FF2B5EF4-FFF2-40B4-BE49-F238E27FC236}">
                <a16:creationId xmlns:a16="http://schemas.microsoft.com/office/drawing/2014/main" id="{827D9F19-FEDD-483E-BBD2-494A4E47A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142" y="4204933"/>
            <a:ext cx="3328370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вал 10">
            <a:extLst>
              <a:ext uri="{FF2B5EF4-FFF2-40B4-BE49-F238E27FC236}">
                <a16:creationId xmlns:a16="http://schemas.microsoft.com/office/drawing/2014/main" id="{DF64CDE6-5EE7-4A0D-9F68-A496DD471653}"/>
              </a:ext>
            </a:extLst>
          </p:cNvPr>
          <p:cNvSpPr/>
          <p:nvPr/>
        </p:nvSpPr>
        <p:spPr>
          <a:xfrm>
            <a:off x="179512" y="5949280"/>
            <a:ext cx="720080" cy="720080"/>
          </a:xfrm>
          <a:prstGeom prst="ellipse">
            <a:avLst/>
          </a:prstGeom>
          <a:solidFill>
            <a:srgbClr val="00B3FF"/>
          </a:solidFill>
          <a:ln>
            <a:solidFill>
              <a:srgbClr val="00B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  <a:endParaRPr lang="ru-RU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40CE9-BA40-4186-806B-00281E54D031}"/>
              </a:ext>
            </a:extLst>
          </p:cNvPr>
          <p:cNvSpPr txBox="1"/>
          <p:nvPr/>
        </p:nvSpPr>
        <p:spPr>
          <a:xfrm>
            <a:off x="4610038" y="5966706"/>
            <a:ext cx="3980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00B3FF"/>
                </a:solidFill>
              </a:rPr>
              <a:t>Язык программирования С</a:t>
            </a:r>
            <a:r>
              <a:rPr lang="en-US" sz="2400" b="1" dirty="0">
                <a:solidFill>
                  <a:srgbClr val="00B3FF"/>
                </a:solidFill>
              </a:rPr>
              <a:t>#</a:t>
            </a:r>
            <a:endParaRPr lang="ru-RU" sz="2400" b="1" dirty="0">
              <a:solidFill>
                <a:srgbClr val="00B3FF"/>
              </a:solidFill>
            </a:endParaRPr>
          </a:p>
        </p:txBody>
      </p:sp>
      <p:pic>
        <p:nvPicPr>
          <p:cNvPr id="1026" name="Picture 2" descr="Microsoft SQL Server: Locked out! – martinsblog.dk">
            <a:extLst>
              <a:ext uri="{FF2B5EF4-FFF2-40B4-BE49-F238E27FC236}">
                <a16:creationId xmlns:a16="http://schemas.microsoft.com/office/drawing/2014/main" id="{8FB50C86-B3A3-4813-9DBA-CF979C06F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269" y="1626858"/>
            <a:ext cx="1733501" cy="17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B02875-F8C7-4CB3-8DDD-78FF4570C53E}"/>
              </a:ext>
            </a:extLst>
          </p:cNvPr>
          <p:cNvSpPr txBox="1"/>
          <p:nvPr/>
        </p:nvSpPr>
        <p:spPr>
          <a:xfrm>
            <a:off x="5145357" y="3461777"/>
            <a:ext cx="286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3FF"/>
                </a:solidFill>
              </a:rPr>
              <a:t>Microsoft SQL Server</a:t>
            </a:r>
            <a:endParaRPr lang="ru-RU" sz="2400" b="1" dirty="0">
              <a:solidFill>
                <a:srgbClr val="00B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54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238" y="209359"/>
            <a:ext cx="8229600" cy="1143000"/>
          </a:xfrm>
        </p:spPr>
        <p:txBody>
          <a:bodyPr/>
          <a:lstStyle/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Диаграмма структуры затрат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DF64CDE6-5EE7-4A0D-9F68-A496DD471653}"/>
              </a:ext>
            </a:extLst>
          </p:cNvPr>
          <p:cNvSpPr/>
          <p:nvPr/>
        </p:nvSpPr>
        <p:spPr>
          <a:xfrm>
            <a:off x="179512" y="5949280"/>
            <a:ext cx="720080" cy="720080"/>
          </a:xfrm>
          <a:prstGeom prst="ellipse">
            <a:avLst/>
          </a:prstGeom>
          <a:solidFill>
            <a:srgbClr val="00B3FF"/>
          </a:solidFill>
          <a:ln>
            <a:solidFill>
              <a:srgbClr val="00B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6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C73B0D-F9C3-436F-8C33-ECF852ACC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00" y="1514078"/>
            <a:ext cx="7451000" cy="44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Заключение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535576"/>
            <a:ext cx="813690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00B3FF"/>
                </a:solidFill>
              </a:rPr>
              <a:t>провести сбор и анализ требований,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00B3FF"/>
                </a:solidFill>
              </a:rPr>
              <a:t>выбрать ПО для разработки приложения,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00B3FF"/>
                </a:solidFill>
              </a:rPr>
              <a:t>изучить архитектуру компьютерных систем,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00B3FF"/>
                </a:solidFill>
              </a:rPr>
              <a:t>спроектировать и разработать базу данных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00B3FF"/>
                </a:solidFill>
              </a:rPr>
              <a:t>разработать приложение,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00B3FF"/>
                </a:solidFill>
              </a:rPr>
              <a:t>провести тестирование приложения,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00B3FF"/>
                </a:solidFill>
              </a:rPr>
              <a:t>составить руководство оператора базы данных.</a:t>
            </a:r>
          </a:p>
          <a:p>
            <a:endParaRPr lang="ru-RU" sz="2400" dirty="0">
              <a:solidFill>
                <a:srgbClr val="00B3FF"/>
              </a:solidFill>
            </a:endParaRPr>
          </a:p>
          <a:p>
            <a:pPr algn="just"/>
            <a:r>
              <a:rPr lang="ru-RU" sz="2800" dirty="0">
                <a:solidFill>
                  <a:srgbClr val="00B3FF"/>
                </a:solidFill>
              </a:rPr>
              <a:t>Поставленные задачи выполнены, цель достигнута - разработано приложение «Конфигуратор сборки ПК»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8947E99-DF66-425F-A698-22789B795E09}"/>
              </a:ext>
            </a:extLst>
          </p:cNvPr>
          <p:cNvSpPr/>
          <p:nvPr/>
        </p:nvSpPr>
        <p:spPr>
          <a:xfrm>
            <a:off x="179512" y="5949280"/>
            <a:ext cx="720080" cy="720080"/>
          </a:xfrm>
          <a:prstGeom prst="ellipse">
            <a:avLst/>
          </a:prstGeom>
          <a:solidFill>
            <a:srgbClr val="00B3FF"/>
          </a:solidFill>
          <a:ln>
            <a:solidFill>
              <a:srgbClr val="00B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5509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7741" y="2276872"/>
            <a:ext cx="8496944" cy="2448272"/>
          </a:xfrm>
        </p:spPr>
        <p:txBody>
          <a:bodyPr>
            <a:noAutofit/>
          </a:bodyPr>
          <a:lstStyle/>
          <a:p>
            <a:pPr fontAlgn="ctr">
              <a:lnSpc>
                <a:spcPct val="115000"/>
              </a:lnSpc>
              <a:spcBef>
                <a:spcPts val="0"/>
              </a:spcBef>
            </a:pPr>
            <a:r>
              <a:rPr lang="ru-RU" sz="3200" b="1" dirty="0">
                <a:solidFill>
                  <a:srgbClr val="00B3FF"/>
                </a:solidFill>
              </a:rPr>
              <a:t>РАЗРАБОТКА ПРИЛОЖЕНИЯ</a:t>
            </a:r>
            <a:br>
              <a:rPr lang="ru-RU" sz="3200" b="1" dirty="0">
                <a:solidFill>
                  <a:srgbClr val="00B3FF"/>
                </a:solidFill>
              </a:rPr>
            </a:br>
            <a:r>
              <a:rPr lang="ru-RU" sz="3200" b="1" dirty="0">
                <a:solidFill>
                  <a:srgbClr val="00B3FF"/>
                </a:solidFill>
              </a:rPr>
              <a:t>«КОНФИГУРАТОР СБОРКИ ПК»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24123" y="4869160"/>
            <a:ext cx="6400800" cy="144016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Дипломник:</a:t>
            </a:r>
          </a:p>
          <a:p>
            <a:pPr algn="r"/>
            <a:r>
              <a:rPr lang="ru-RU" b="1" dirty="0">
                <a:solidFill>
                  <a:srgbClr val="00B3FF"/>
                </a:solidFill>
              </a:rPr>
              <a:t>Шефов Николай Андреевич</a:t>
            </a:r>
          </a:p>
          <a:p>
            <a:pPr algn="r"/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Руководитель</a:t>
            </a:r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</a:p>
          <a:p>
            <a:pPr algn="r"/>
            <a:r>
              <a:rPr lang="ru-RU" b="1" dirty="0" err="1" smtClean="0">
                <a:solidFill>
                  <a:srgbClr val="00B3FF"/>
                </a:solidFill>
              </a:rPr>
              <a:t>Хромова</a:t>
            </a:r>
            <a:r>
              <a:rPr lang="ru-RU" b="1" dirty="0" smtClean="0">
                <a:solidFill>
                  <a:srgbClr val="00B3FF"/>
                </a:solidFill>
              </a:rPr>
              <a:t> Любовь Сергеевна</a:t>
            </a:r>
            <a:endParaRPr lang="ru-RU" b="1" dirty="0">
              <a:solidFill>
                <a:srgbClr val="00B3FF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7505" y="116632"/>
            <a:ext cx="89174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ФЕДЕРАЛЬНОЕ ГОСУДАРСТВЕННОЕ БЮДЖЕТНОЕ ОБРАЗОВАТЕЛЬНОЕ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УЧРЕЖДЕНИЕ ВЫСШЕГО ОБРАЗОВАНИЯ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«САНКТ-ПЕТЕРБУРГСКИЙ ГОСУДАРСТВЕННЫЙ УНИВЕРСИТЕТ</a:t>
            </a:r>
            <a:b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ТЕЛЕКОММУНИКАЦИЙ ИМ. ПРОФ. М.А. БОНЧ-БРУЕВИЧА»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ru-RU" sz="1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СПбГУТ</a:t>
            </a:r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АРХАНГЕЛЬСКИЙ КОЛЛЕДЖ ТЕЛЕКОММУНИКАЦИЙ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ИМ. Б.Л. РОЗИНГА (ФИЛИАЛ) </a:t>
            </a:r>
            <a:r>
              <a:rPr lang="ru-RU" sz="1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СПбГУТ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(АКТ (ф) </a:t>
            </a:r>
            <a:r>
              <a:rPr lang="ru-RU" sz="1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СПбГУТ</a:t>
            </a:r>
            <a:r>
              <a:rPr lang="ru-RU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0045" y="6370697"/>
            <a:ext cx="2212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Архангельск 2023</a:t>
            </a:r>
          </a:p>
        </p:txBody>
      </p:sp>
    </p:spTree>
    <p:extLst>
      <p:ext uri="{BB962C8B-B14F-4D97-AF65-F5344CB8AC3E}">
        <p14:creationId xmlns:p14="http://schemas.microsoft.com/office/powerpoint/2010/main" val="160176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364</Words>
  <Application>Microsoft Office PowerPoint</Application>
  <PresentationFormat>Экран (4:3)</PresentationFormat>
  <Paragraphs>76</Paragraphs>
  <Slides>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Times New Roman</vt:lpstr>
      <vt:lpstr>Wingdings</vt:lpstr>
      <vt:lpstr>Тема Office</vt:lpstr>
      <vt:lpstr>РАЗРАБОТКА ПРИЛОЖЕНИЯ «КОНФИГУРАТОР СБОРКИ ПК»</vt:lpstr>
      <vt:lpstr>Актуальность</vt:lpstr>
      <vt:lpstr>Цель</vt:lpstr>
      <vt:lpstr>Задачи</vt:lpstr>
      <vt:lpstr>Выбор средств разработки</vt:lpstr>
      <vt:lpstr>Диаграмма структуры затрат</vt:lpstr>
      <vt:lpstr>Заключение</vt:lpstr>
      <vt:lpstr>РАЗРАБОТКА ПРИЛОЖЕНИЯ «КОНФИГУРАТОР СБОРКИ ПК»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ИНФОРМАЦИОННО-ОБРАЗОВАТЕЛЬНОГО ЗАЩИЩЕННОГО ФАЙЛ-СЕРВЕРА «VORTEXFILE»</dc:title>
  <dc:creator>Роман Садовский</dc:creator>
  <cp:lastModifiedBy>0111</cp:lastModifiedBy>
  <cp:revision>30</cp:revision>
  <dcterms:created xsi:type="dcterms:W3CDTF">2022-12-09T17:06:32Z</dcterms:created>
  <dcterms:modified xsi:type="dcterms:W3CDTF">2023-06-14T08:44:56Z</dcterms:modified>
</cp:coreProperties>
</file>