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handoutMasterIdLst>
    <p:handoutMasterId r:id="rId24"/>
  </p:handout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660"/>
  </p:normalViewPr>
  <p:slideViewPr>
    <p:cSldViewPr snapToGrid="0">
      <p:cViewPr varScale="1">
        <p:scale>
          <a:sx n="115" d="100"/>
          <a:sy n="115" d="100"/>
        </p:scale>
        <p:origin x="198" y="10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4A2CF-C210-4A97-BF2D-69682F2863DE}"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A5CFFE36-BCD2-4999-A702-BA73CD792E4D}">
      <dgm:prSet/>
      <dgm:spPr/>
      <dgm:t>
        <a:bodyPr/>
        <a:lstStyle/>
        <a:p>
          <a:r>
            <a:rPr lang="ru-RU"/>
            <a:t>Студийный микрофон</a:t>
          </a:r>
          <a:endParaRPr lang="en-US"/>
        </a:p>
      </dgm:t>
    </dgm:pt>
    <dgm:pt modelId="{1A0F2EED-8514-4A83-9349-FA27EB6A5F3C}" type="parTrans" cxnId="{A7188DA8-CA2D-4AA5-80F3-A76148151F33}">
      <dgm:prSet/>
      <dgm:spPr/>
      <dgm:t>
        <a:bodyPr/>
        <a:lstStyle/>
        <a:p>
          <a:endParaRPr lang="en-US"/>
        </a:p>
      </dgm:t>
    </dgm:pt>
    <dgm:pt modelId="{74A705C9-7277-466C-9F83-EE17FFC4C9C1}" type="sibTrans" cxnId="{A7188DA8-CA2D-4AA5-80F3-A76148151F33}">
      <dgm:prSet/>
      <dgm:spPr/>
      <dgm:t>
        <a:bodyPr/>
        <a:lstStyle/>
        <a:p>
          <a:endParaRPr lang="en-US"/>
        </a:p>
      </dgm:t>
    </dgm:pt>
    <dgm:pt modelId="{54E410CF-1A55-4DBD-A0ED-C8E1299E32AA}">
      <dgm:prSet/>
      <dgm:spPr/>
      <dgm:t>
        <a:bodyPr/>
        <a:lstStyle/>
        <a:p>
          <a:r>
            <a:rPr lang="ru-RU"/>
            <a:t>Измерительный микрофон </a:t>
          </a:r>
          <a:endParaRPr lang="en-US"/>
        </a:p>
      </dgm:t>
    </dgm:pt>
    <dgm:pt modelId="{C1ADA32C-79C7-4C05-8FB5-82631B9F0C92}" type="parTrans" cxnId="{93B95FB3-C762-4B85-B0FB-543F8610BFDD}">
      <dgm:prSet/>
      <dgm:spPr/>
      <dgm:t>
        <a:bodyPr/>
        <a:lstStyle/>
        <a:p>
          <a:endParaRPr lang="en-US"/>
        </a:p>
      </dgm:t>
    </dgm:pt>
    <dgm:pt modelId="{5554B838-CDFC-47AD-899D-BDDDF88B1C57}" type="sibTrans" cxnId="{93B95FB3-C762-4B85-B0FB-543F8610BFDD}">
      <dgm:prSet/>
      <dgm:spPr/>
      <dgm:t>
        <a:bodyPr/>
        <a:lstStyle/>
        <a:p>
          <a:endParaRPr lang="en-US"/>
        </a:p>
      </dgm:t>
    </dgm:pt>
    <dgm:pt modelId="{80323780-D822-4D6E-8D4E-6C150959726A}">
      <dgm:prSet/>
      <dgm:spPr/>
      <dgm:t>
        <a:bodyPr/>
        <a:lstStyle/>
        <a:p>
          <a:r>
            <a:rPr lang="ru-RU"/>
            <a:t>(«искусственное ухо»)</a:t>
          </a:r>
          <a:endParaRPr lang="en-US"/>
        </a:p>
      </dgm:t>
    </dgm:pt>
    <dgm:pt modelId="{DC8B8249-9E05-424B-BC87-83A0E44F76C1}" type="parTrans" cxnId="{A862CE88-6413-4BD9-A5E1-6F809EB5D22A}">
      <dgm:prSet/>
      <dgm:spPr/>
      <dgm:t>
        <a:bodyPr/>
        <a:lstStyle/>
        <a:p>
          <a:endParaRPr lang="en-US"/>
        </a:p>
      </dgm:t>
    </dgm:pt>
    <dgm:pt modelId="{AE9C6B52-4DB7-4B6F-ACBA-D858D0DD9063}" type="sibTrans" cxnId="{A862CE88-6413-4BD9-A5E1-6F809EB5D22A}">
      <dgm:prSet/>
      <dgm:spPr/>
      <dgm:t>
        <a:bodyPr/>
        <a:lstStyle/>
        <a:p>
          <a:endParaRPr lang="en-US"/>
        </a:p>
      </dgm:t>
    </dgm:pt>
    <dgm:pt modelId="{432E3993-2121-40F2-85F6-D922A3B8015D}">
      <dgm:prSet/>
      <dgm:spPr/>
      <dgm:t>
        <a:bodyPr/>
        <a:lstStyle/>
        <a:p>
          <a:r>
            <a:rPr lang="ru-RU"/>
            <a:t>Микрофонный капсюль для </a:t>
          </a:r>
          <a:endParaRPr lang="en-US"/>
        </a:p>
      </dgm:t>
    </dgm:pt>
    <dgm:pt modelId="{E95AA74A-AE66-4415-B9DA-8BEB6B92BE06}" type="parTrans" cxnId="{A6079A2B-6774-4C44-838B-F076D0D63C8C}">
      <dgm:prSet/>
      <dgm:spPr/>
      <dgm:t>
        <a:bodyPr/>
        <a:lstStyle/>
        <a:p>
          <a:endParaRPr lang="en-US"/>
        </a:p>
      </dgm:t>
    </dgm:pt>
    <dgm:pt modelId="{E85CA3E6-ACE5-4EB4-B1D2-464FC9BD7987}" type="sibTrans" cxnId="{A6079A2B-6774-4C44-838B-F076D0D63C8C}">
      <dgm:prSet/>
      <dgm:spPr/>
      <dgm:t>
        <a:bodyPr/>
        <a:lstStyle/>
        <a:p>
          <a:endParaRPr lang="en-US"/>
        </a:p>
      </dgm:t>
    </dgm:pt>
    <dgm:pt modelId="{D62CF487-049C-474A-9F63-526C68FA93D7}">
      <dgm:prSet/>
      <dgm:spPr/>
      <dgm:t>
        <a:bodyPr/>
        <a:lstStyle/>
        <a:p>
          <a:r>
            <a:rPr lang="ru-RU"/>
            <a:t>телефонных аппаратов</a:t>
          </a:r>
          <a:endParaRPr lang="en-US"/>
        </a:p>
      </dgm:t>
    </dgm:pt>
    <dgm:pt modelId="{9E4623AC-10AF-43AD-A812-11FC373151ED}" type="parTrans" cxnId="{52ED6D2B-F4A0-450B-96F0-CD0D743CA649}">
      <dgm:prSet/>
      <dgm:spPr/>
      <dgm:t>
        <a:bodyPr/>
        <a:lstStyle/>
        <a:p>
          <a:endParaRPr lang="en-US"/>
        </a:p>
      </dgm:t>
    </dgm:pt>
    <dgm:pt modelId="{84E7EC67-58CB-4961-BF57-82B7D5B1104C}" type="sibTrans" cxnId="{52ED6D2B-F4A0-450B-96F0-CD0D743CA649}">
      <dgm:prSet/>
      <dgm:spPr/>
      <dgm:t>
        <a:bodyPr/>
        <a:lstStyle/>
        <a:p>
          <a:endParaRPr lang="en-US"/>
        </a:p>
      </dgm:t>
    </dgm:pt>
    <dgm:pt modelId="{939D0351-E924-44CE-A591-FE3FEE2379CE}">
      <dgm:prSet/>
      <dgm:spPr/>
      <dgm:t>
        <a:bodyPr/>
        <a:lstStyle/>
        <a:p>
          <a:r>
            <a:rPr lang="ru-RU"/>
            <a:t>Микрофон для применения в</a:t>
          </a:r>
          <a:endParaRPr lang="en-US"/>
        </a:p>
      </dgm:t>
    </dgm:pt>
    <dgm:pt modelId="{812430CE-DD92-4E85-B9A2-9668A2D3E8F9}" type="parTrans" cxnId="{86C37AF0-72CC-4A8B-A83A-2DB11598FD14}">
      <dgm:prSet/>
      <dgm:spPr/>
      <dgm:t>
        <a:bodyPr/>
        <a:lstStyle/>
        <a:p>
          <a:endParaRPr lang="en-US"/>
        </a:p>
      </dgm:t>
    </dgm:pt>
    <dgm:pt modelId="{6A3780D4-A823-4284-A57A-FF695FE8D608}" type="sibTrans" cxnId="{86C37AF0-72CC-4A8B-A83A-2DB11598FD14}">
      <dgm:prSet/>
      <dgm:spPr/>
      <dgm:t>
        <a:bodyPr/>
        <a:lstStyle/>
        <a:p>
          <a:endParaRPr lang="en-US"/>
        </a:p>
      </dgm:t>
    </dgm:pt>
    <dgm:pt modelId="{3D1301A3-2AE7-4FE4-857A-8B249584D771}">
      <dgm:prSet/>
      <dgm:spPr/>
      <dgm:t>
        <a:bodyPr/>
        <a:lstStyle/>
        <a:p>
          <a:r>
            <a:rPr lang="ru-RU"/>
            <a:t>радиогарнитурах</a:t>
          </a:r>
          <a:endParaRPr lang="en-US"/>
        </a:p>
      </dgm:t>
    </dgm:pt>
    <dgm:pt modelId="{CC5F784E-3B2A-4170-8310-E5815C4B21D4}" type="parTrans" cxnId="{4056228C-9B05-49A1-9F92-9CD0F1E72D21}">
      <dgm:prSet/>
      <dgm:spPr/>
      <dgm:t>
        <a:bodyPr/>
        <a:lstStyle/>
        <a:p>
          <a:endParaRPr lang="en-US"/>
        </a:p>
      </dgm:t>
    </dgm:pt>
    <dgm:pt modelId="{E22D1839-3B35-4532-BC67-1B7B86572E0D}" type="sibTrans" cxnId="{4056228C-9B05-49A1-9F92-9CD0F1E72D21}">
      <dgm:prSet/>
      <dgm:spPr/>
      <dgm:t>
        <a:bodyPr/>
        <a:lstStyle/>
        <a:p>
          <a:endParaRPr lang="en-US"/>
        </a:p>
      </dgm:t>
    </dgm:pt>
    <dgm:pt modelId="{BD45A487-284F-4B38-97DF-BF1F5F84CEAB}">
      <dgm:prSet/>
      <dgm:spPr/>
      <dgm:t>
        <a:bodyPr/>
        <a:lstStyle/>
        <a:p>
          <a:r>
            <a:rPr lang="ru-RU"/>
            <a:t>Микрофон для скрытого ношения</a:t>
          </a:r>
          <a:endParaRPr lang="en-US"/>
        </a:p>
      </dgm:t>
    </dgm:pt>
    <dgm:pt modelId="{0E8F4D6C-0D9F-43F0-BD87-AAB9E880104A}" type="parTrans" cxnId="{0BD3E769-94CA-4BCC-B0B9-AB8695A11EB3}">
      <dgm:prSet/>
      <dgm:spPr/>
      <dgm:t>
        <a:bodyPr/>
        <a:lstStyle/>
        <a:p>
          <a:endParaRPr lang="en-US"/>
        </a:p>
      </dgm:t>
    </dgm:pt>
    <dgm:pt modelId="{5D1B21FA-5FBE-45AF-8F35-8DB9D3EA3518}" type="sibTrans" cxnId="{0BD3E769-94CA-4BCC-B0B9-AB8695A11EB3}">
      <dgm:prSet/>
      <dgm:spPr/>
      <dgm:t>
        <a:bodyPr/>
        <a:lstStyle/>
        <a:p>
          <a:endParaRPr lang="en-US"/>
        </a:p>
      </dgm:t>
    </dgm:pt>
    <dgm:pt modelId="{C1FC7326-B6D7-43A9-9C8E-1CFF9DCFD745}" type="pres">
      <dgm:prSet presAssocID="{A064A2CF-C210-4A97-BF2D-69682F2863DE}" presName="diagram" presStyleCnt="0">
        <dgm:presLayoutVars>
          <dgm:dir/>
          <dgm:resizeHandles val="exact"/>
        </dgm:presLayoutVars>
      </dgm:prSet>
      <dgm:spPr/>
    </dgm:pt>
    <dgm:pt modelId="{BCBBF840-ED73-42A5-9E72-45AE1EB850A3}" type="pres">
      <dgm:prSet presAssocID="{A5CFFE36-BCD2-4999-A702-BA73CD792E4D}" presName="node" presStyleLbl="node1" presStyleIdx="0" presStyleCnt="8">
        <dgm:presLayoutVars>
          <dgm:bulletEnabled val="1"/>
        </dgm:presLayoutVars>
      </dgm:prSet>
      <dgm:spPr/>
    </dgm:pt>
    <dgm:pt modelId="{6767DBCC-0498-459C-A55B-30892FB3E7D8}" type="pres">
      <dgm:prSet presAssocID="{74A705C9-7277-466C-9F83-EE17FFC4C9C1}" presName="sibTrans" presStyleCnt="0"/>
      <dgm:spPr/>
    </dgm:pt>
    <dgm:pt modelId="{A917FF0E-CE6F-4BF8-9E42-B3691B20E326}" type="pres">
      <dgm:prSet presAssocID="{54E410CF-1A55-4DBD-A0ED-C8E1299E32AA}" presName="node" presStyleLbl="node1" presStyleIdx="1" presStyleCnt="8">
        <dgm:presLayoutVars>
          <dgm:bulletEnabled val="1"/>
        </dgm:presLayoutVars>
      </dgm:prSet>
      <dgm:spPr/>
    </dgm:pt>
    <dgm:pt modelId="{A9D0274E-3B60-4373-9D77-284BC9595661}" type="pres">
      <dgm:prSet presAssocID="{5554B838-CDFC-47AD-899D-BDDDF88B1C57}" presName="sibTrans" presStyleCnt="0"/>
      <dgm:spPr/>
    </dgm:pt>
    <dgm:pt modelId="{C2CAC47A-E8ED-4C5D-977D-450C34C2320F}" type="pres">
      <dgm:prSet presAssocID="{80323780-D822-4D6E-8D4E-6C150959726A}" presName="node" presStyleLbl="node1" presStyleIdx="2" presStyleCnt="8">
        <dgm:presLayoutVars>
          <dgm:bulletEnabled val="1"/>
        </dgm:presLayoutVars>
      </dgm:prSet>
      <dgm:spPr/>
    </dgm:pt>
    <dgm:pt modelId="{29D3D7EB-A534-4965-B7C0-9171560FBFE5}" type="pres">
      <dgm:prSet presAssocID="{AE9C6B52-4DB7-4B6F-ACBA-D858D0DD9063}" presName="sibTrans" presStyleCnt="0"/>
      <dgm:spPr/>
    </dgm:pt>
    <dgm:pt modelId="{00DC8D8F-44FD-4FC1-ADF2-69D87F82084C}" type="pres">
      <dgm:prSet presAssocID="{432E3993-2121-40F2-85F6-D922A3B8015D}" presName="node" presStyleLbl="node1" presStyleIdx="3" presStyleCnt="8">
        <dgm:presLayoutVars>
          <dgm:bulletEnabled val="1"/>
        </dgm:presLayoutVars>
      </dgm:prSet>
      <dgm:spPr/>
    </dgm:pt>
    <dgm:pt modelId="{2F9EFFBA-39D9-489F-92A1-8069697D6FD7}" type="pres">
      <dgm:prSet presAssocID="{E85CA3E6-ACE5-4EB4-B1D2-464FC9BD7987}" presName="sibTrans" presStyleCnt="0"/>
      <dgm:spPr/>
    </dgm:pt>
    <dgm:pt modelId="{56CCD04D-4B0A-43E5-9F67-1AFC4D71931F}" type="pres">
      <dgm:prSet presAssocID="{D62CF487-049C-474A-9F63-526C68FA93D7}" presName="node" presStyleLbl="node1" presStyleIdx="4" presStyleCnt="8">
        <dgm:presLayoutVars>
          <dgm:bulletEnabled val="1"/>
        </dgm:presLayoutVars>
      </dgm:prSet>
      <dgm:spPr/>
    </dgm:pt>
    <dgm:pt modelId="{ED4ED4B4-1CA2-46CE-85D2-5B9AC6D004CC}" type="pres">
      <dgm:prSet presAssocID="{84E7EC67-58CB-4961-BF57-82B7D5B1104C}" presName="sibTrans" presStyleCnt="0"/>
      <dgm:spPr/>
    </dgm:pt>
    <dgm:pt modelId="{5CFA45B0-B965-4957-B4D5-3539334730EF}" type="pres">
      <dgm:prSet presAssocID="{939D0351-E924-44CE-A591-FE3FEE2379CE}" presName="node" presStyleLbl="node1" presStyleIdx="5" presStyleCnt="8">
        <dgm:presLayoutVars>
          <dgm:bulletEnabled val="1"/>
        </dgm:presLayoutVars>
      </dgm:prSet>
      <dgm:spPr/>
    </dgm:pt>
    <dgm:pt modelId="{B5F0D59D-B943-4F17-9960-4DC27F37DAB4}" type="pres">
      <dgm:prSet presAssocID="{6A3780D4-A823-4284-A57A-FF695FE8D608}" presName="sibTrans" presStyleCnt="0"/>
      <dgm:spPr/>
    </dgm:pt>
    <dgm:pt modelId="{947B37B2-1B8B-4EF8-BCB4-E06F57F3F633}" type="pres">
      <dgm:prSet presAssocID="{3D1301A3-2AE7-4FE4-857A-8B249584D771}" presName="node" presStyleLbl="node1" presStyleIdx="6" presStyleCnt="8">
        <dgm:presLayoutVars>
          <dgm:bulletEnabled val="1"/>
        </dgm:presLayoutVars>
      </dgm:prSet>
      <dgm:spPr/>
    </dgm:pt>
    <dgm:pt modelId="{1317A696-29CC-4586-9B62-59D65ECE3049}" type="pres">
      <dgm:prSet presAssocID="{E22D1839-3B35-4532-BC67-1B7B86572E0D}" presName="sibTrans" presStyleCnt="0"/>
      <dgm:spPr/>
    </dgm:pt>
    <dgm:pt modelId="{C96B2DA3-4554-431D-89A2-BF67B9408017}" type="pres">
      <dgm:prSet presAssocID="{BD45A487-284F-4B38-97DF-BF1F5F84CEAB}" presName="node" presStyleLbl="node1" presStyleIdx="7" presStyleCnt="8">
        <dgm:presLayoutVars>
          <dgm:bulletEnabled val="1"/>
        </dgm:presLayoutVars>
      </dgm:prSet>
      <dgm:spPr/>
    </dgm:pt>
  </dgm:ptLst>
  <dgm:cxnLst>
    <dgm:cxn modelId="{B34A960B-D4F8-4196-ACAD-70E19C7DBE1C}" type="presOf" srcId="{432E3993-2121-40F2-85F6-D922A3B8015D}" destId="{00DC8D8F-44FD-4FC1-ADF2-69D87F82084C}" srcOrd="0" destOrd="0" presId="urn:microsoft.com/office/officeart/2005/8/layout/default"/>
    <dgm:cxn modelId="{C29D9316-3DA9-4DC8-9829-4EC7F0D754A0}" type="presOf" srcId="{54E410CF-1A55-4DBD-A0ED-C8E1299E32AA}" destId="{A917FF0E-CE6F-4BF8-9E42-B3691B20E326}" srcOrd="0" destOrd="0" presId="urn:microsoft.com/office/officeart/2005/8/layout/default"/>
    <dgm:cxn modelId="{52ED6D2B-F4A0-450B-96F0-CD0D743CA649}" srcId="{A064A2CF-C210-4A97-BF2D-69682F2863DE}" destId="{D62CF487-049C-474A-9F63-526C68FA93D7}" srcOrd="4" destOrd="0" parTransId="{9E4623AC-10AF-43AD-A812-11FC373151ED}" sibTransId="{84E7EC67-58CB-4961-BF57-82B7D5B1104C}"/>
    <dgm:cxn modelId="{A6079A2B-6774-4C44-838B-F076D0D63C8C}" srcId="{A064A2CF-C210-4A97-BF2D-69682F2863DE}" destId="{432E3993-2121-40F2-85F6-D922A3B8015D}" srcOrd="3" destOrd="0" parTransId="{E95AA74A-AE66-4415-B9DA-8BEB6B92BE06}" sibTransId="{E85CA3E6-ACE5-4EB4-B1D2-464FC9BD7987}"/>
    <dgm:cxn modelId="{9DDBEE39-36BC-4BA9-A608-E6D495EF67AB}" type="presOf" srcId="{BD45A487-284F-4B38-97DF-BF1F5F84CEAB}" destId="{C96B2DA3-4554-431D-89A2-BF67B9408017}" srcOrd="0" destOrd="0" presId="urn:microsoft.com/office/officeart/2005/8/layout/default"/>
    <dgm:cxn modelId="{0BD3E769-94CA-4BCC-B0B9-AB8695A11EB3}" srcId="{A064A2CF-C210-4A97-BF2D-69682F2863DE}" destId="{BD45A487-284F-4B38-97DF-BF1F5F84CEAB}" srcOrd="7" destOrd="0" parTransId="{0E8F4D6C-0D9F-43F0-BD87-AAB9E880104A}" sibTransId="{5D1B21FA-5FBE-45AF-8F35-8DB9D3EA3518}"/>
    <dgm:cxn modelId="{2ADAFD86-3CED-4EA8-97C5-3653ADD39030}" type="presOf" srcId="{A064A2CF-C210-4A97-BF2D-69682F2863DE}" destId="{C1FC7326-B6D7-43A9-9C8E-1CFF9DCFD745}" srcOrd="0" destOrd="0" presId="urn:microsoft.com/office/officeart/2005/8/layout/default"/>
    <dgm:cxn modelId="{A862CE88-6413-4BD9-A5E1-6F809EB5D22A}" srcId="{A064A2CF-C210-4A97-BF2D-69682F2863DE}" destId="{80323780-D822-4D6E-8D4E-6C150959726A}" srcOrd="2" destOrd="0" parTransId="{DC8B8249-9E05-424B-BC87-83A0E44F76C1}" sibTransId="{AE9C6B52-4DB7-4B6F-ACBA-D858D0DD9063}"/>
    <dgm:cxn modelId="{4056228C-9B05-49A1-9F92-9CD0F1E72D21}" srcId="{A064A2CF-C210-4A97-BF2D-69682F2863DE}" destId="{3D1301A3-2AE7-4FE4-857A-8B249584D771}" srcOrd="6" destOrd="0" parTransId="{CC5F784E-3B2A-4170-8310-E5815C4B21D4}" sibTransId="{E22D1839-3B35-4532-BC67-1B7B86572E0D}"/>
    <dgm:cxn modelId="{C7B5E09B-4F5F-4F23-BEC5-AE184719ECCF}" type="presOf" srcId="{A5CFFE36-BCD2-4999-A702-BA73CD792E4D}" destId="{BCBBF840-ED73-42A5-9E72-45AE1EB850A3}" srcOrd="0" destOrd="0" presId="urn:microsoft.com/office/officeart/2005/8/layout/default"/>
    <dgm:cxn modelId="{FD971F9F-402F-4893-BFAE-8E0D3074191F}" type="presOf" srcId="{939D0351-E924-44CE-A591-FE3FEE2379CE}" destId="{5CFA45B0-B965-4957-B4D5-3539334730EF}" srcOrd="0" destOrd="0" presId="urn:microsoft.com/office/officeart/2005/8/layout/default"/>
    <dgm:cxn modelId="{6AAC04A6-7003-4AFC-B4D8-6E615AF62783}" type="presOf" srcId="{D62CF487-049C-474A-9F63-526C68FA93D7}" destId="{56CCD04D-4B0A-43E5-9F67-1AFC4D71931F}" srcOrd="0" destOrd="0" presId="urn:microsoft.com/office/officeart/2005/8/layout/default"/>
    <dgm:cxn modelId="{A7188DA8-CA2D-4AA5-80F3-A76148151F33}" srcId="{A064A2CF-C210-4A97-BF2D-69682F2863DE}" destId="{A5CFFE36-BCD2-4999-A702-BA73CD792E4D}" srcOrd="0" destOrd="0" parTransId="{1A0F2EED-8514-4A83-9349-FA27EB6A5F3C}" sibTransId="{74A705C9-7277-466C-9F83-EE17FFC4C9C1}"/>
    <dgm:cxn modelId="{93B95FB3-C762-4B85-B0FB-543F8610BFDD}" srcId="{A064A2CF-C210-4A97-BF2D-69682F2863DE}" destId="{54E410CF-1A55-4DBD-A0ED-C8E1299E32AA}" srcOrd="1" destOrd="0" parTransId="{C1ADA32C-79C7-4C05-8FB5-82631B9F0C92}" sibTransId="{5554B838-CDFC-47AD-899D-BDDDF88B1C57}"/>
    <dgm:cxn modelId="{79AC6CC3-200B-4734-B51D-1287A4384C6F}" type="presOf" srcId="{3D1301A3-2AE7-4FE4-857A-8B249584D771}" destId="{947B37B2-1B8B-4EF8-BCB4-E06F57F3F633}" srcOrd="0" destOrd="0" presId="urn:microsoft.com/office/officeart/2005/8/layout/default"/>
    <dgm:cxn modelId="{DEDD59DD-84DD-48DA-B462-7376C0DBA17B}" type="presOf" srcId="{80323780-D822-4D6E-8D4E-6C150959726A}" destId="{C2CAC47A-E8ED-4C5D-977D-450C34C2320F}" srcOrd="0" destOrd="0" presId="urn:microsoft.com/office/officeart/2005/8/layout/default"/>
    <dgm:cxn modelId="{86C37AF0-72CC-4A8B-A83A-2DB11598FD14}" srcId="{A064A2CF-C210-4A97-BF2D-69682F2863DE}" destId="{939D0351-E924-44CE-A591-FE3FEE2379CE}" srcOrd="5" destOrd="0" parTransId="{812430CE-DD92-4E85-B9A2-9668A2D3E8F9}" sibTransId="{6A3780D4-A823-4284-A57A-FF695FE8D608}"/>
    <dgm:cxn modelId="{94D17A9B-16CA-4753-ACA3-135AAC741734}" type="presParOf" srcId="{C1FC7326-B6D7-43A9-9C8E-1CFF9DCFD745}" destId="{BCBBF840-ED73-42A5-9E72-45AE1EB850A3}" srcOrd="0" destOrd="0" presId="urn:microsoft.com/office/officeart/2005/8/layout/default"/>
    <dgm:cxn modelId="{D5E8815F-68D0-4964-857E-6D86C1FFDD94}" type="presParOf" srcId="{C1FC7326-B6D7-43A9-9C8E-1CFF9DCFD745}" destId="{6767DBCC-0498-459C-A55B-30892FB3E7D8}" srcOrd="1" destOrd="0" presId="urn:microsoft.com/office/officeart/2005/8/layout/default"/>
    <dgm:cxn modelId="{2E2FC323-A6C8-4906-A083-51D92AF71474}" type="presParOf" srcId="{C1FC7326-B6D7-43A9-9C8E-1CFF9DCFD745}" destId="{A917FF0E-CE6F-4BF8-9E42-B3691B20E326}" srcOrd="2" destOrd="0" presId="urn:microsoft.com/office/officeart/2005/8/layout/default"/>
    <dgm:cxn modelId="{A30115E3-DCBF-4031-946A-8ECB8B1E3FE4}" type="presParOf" srcId="{C1FC7326-B6D7-43A9-9C8E-1CFF9DCFD745}" destId="{A9D0274E-3B60-4373-9D77-284BC9595661}" srcOrd="3" destOrd="0" presId="urn:microsoft.com/office/officeart/2005/8/layout/default"/>
    <dgm:cxn modelId="{4EA840CD-CED9-4D37-B15B-DDBCFF9D7C63}" type="presParOf" srcId="{C1FC7326-B6D7-43A9-9C8E-1CFF9DCFD745}" destId="{C2CAC47A-E8ED-4C5D-977D-450C34C2320F}" srcOrd="4" destOrd="0" presId="urn:microsoft.com/office/officeart/2005/8/layout/default"/>
    <dgm:cxn modelId="{A95C4789-D389-41C0-AD72-08BA8918E59B}" type="presParOf" srcId="{C1FC7326-B6D7-43A9-9C8E-1CFF9DCFD745}" destId="{29D3D7EB-A534-4965-B7C0-9171560FBFE5}" srcOrd="5" destOrd="0" presId="urn:microsoft.com/office/officeart/2005/8/layout/default"/>
    <dgm:cxn modelId="{BA637F4C-E288-417F-AC7E-3C4996AE3C85}" type="presParOf" srcId="{C1FC7326-B6D7-43A9-9C8E-1CFF9DCFD745}" destId="{00DC8D8F-44FD-4FC1-ADF2-69D87F82084C}" srcOrd="6" destOrd="0" presId="urn:microsoft.com/office/officeart/2005/8/layout/default"/>
    <dgm:cxn modelId="{944C1C73-6F2E-408E-9338-17B30E036B12}" type="presParOf" srcId="{C1FC7326-B6D7-43A9-9C8E-1CFF9DCFD745}" destId="{2F9EFFBA-39D9-489F-92A1-8069697D6FD7}" srcOrd="7" destOrd="0" presId="urn:microsoft.com/office/officeart/2005/8/layout/default"/>
    <dgm:cxn modelId="{5C32A74D-8D8B-4115-92CB-3A2710A3DB53}" type="presParOf" srcId="{C1FC7326-B6D7-43A9-9C8E-1CFF9DCFD745}" destId="{56CCD04D-4B0A-43E5-9F67-1AFC4D71931F}" srcOrd="8" destOrd="0" presId="urn:microsoft.com/office/officeart/2005/8/layout/default"/>
    <dgm:cxn modelId="{D96D1522-4F23-4BFF-B7E6-C2EDDBAE3C38}" type="presParOf" srcId="{C1FC7326-B6D7-43A9-9C8E-1CFF9DCFD745}" destId="{ED4ED4B4-1CA2-46CE-85D2-5B9AC6D004CC}" srcOrd="9" destOrd="0" presId="urn:microsoft.com/office/officeart/2005/8/layout/default"/>
    <dgm:cxn modelId="{60A83CAE-9829-450F-B726-43065D5AB221}" type="presParOf" srcId="{C1FC7326-B6D7-43A9-9C8E-1CFF9DCFD745}" destId="{5CFA45B0-B965-4957-B4D5-3539334730EF}" srcOrd="10" destOrd="0" presId="urn:microsoft.com/office/officeart/2005/8/layout/default"/>
    <dgm:cxn modelId="{DA15A29C-2691-4B55-AC0D-7380EE76F1B5}" type="presParOf" srcId="{C1FC7326-B6D7-43A9-9C8E-1CFF9DCFD745}" destId="{B5F0D59D-B943-4F17-9960-4DC27F37DAB4}" srcOrd="11" destOrd="0" presId="urn:microsoft.com/office/officeart/2005/8/layout/default"/>
    <dgm:cxn modelId="{FEBD8B09-B627-479E-B362-9CB8FF42EFF0}" type="presParOf" srcId="{C1FC7326-B6D7-43A9-9C8E-1CFF9DCFD745}" destId="{947B37B2-1B8B-4EF8-BCB4-E06F57F3F633}" srcOrd="12" destOrd="0" presId="urn:microsoft.com/office/officeart/2005/8/layout/default"/>
    <dgm:cxn modelId="{FF161FB1-F74F-4E9F-97E7-AB66F643FA60}" type="presParOf" srcId="{C1FC7326-B6D7-43A9-9C8E-1CFF9DCFD745}" destId="{1317A696-29CC-4586-9B62-59D65ECE3049}" srcOrd="13" destOrd="0" presId="urn:microsoft.com/office/officeart/2005/8/layout/default"/>
    <dgm:cxn modelId="{78A52EC2-F1F7-412F-ACBA-18CF599658FB}" type="presParOf" srcId="{C1FC7326-B6D7-43A9-9C8E-1CFF9DCFD745}" destId="{C96B2DA3-4554-431D-89A2-BF67B940801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DB4E4-5058-410C-8809-8920EDA53C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5BB9482-DD33-4E1E-B2A7-5477E2D7ABFF}">
      <dgm:prSet/>
      <dgm:spPr/>
      <dgm:t>
        <a:bodyPr/>
        <a:lstStyle/>
        <a:p>
          <a:r>
            <a:rPr lang="ru-RU"/>
            <a:t>Микрофоны любого типа оцениваются следующими характеристиками:</a:t>
          </a:r>
          <a:endParaRPr lang="en-US"/>
        </a:p>
      </dgm:t>
    </dgm:pt>
    <dgm:pt modelId="{AE78C1F5-8B7D-44B1-A487-6714EC40C97F}" type="parTrans" cxnId="{4F2C33FA-0D02-4A5F-B4E0-CC56ED4285CE}">
      <dgm:prSet/>
      <dgm:spPr/>
      <dgm:t>
        <a:bodyPr/>
        <a:lstStyle/>
        <a:p>
          <a:endParaRPr lang="en-US"/>
        </a:p>
      </dgm:t>
    </dgm:pt>
    <dgm:pt modelId="{CF6B74C9-6F5E-4B54-869D-87533E97AB7B}" type="sibTrans" cxnId="{4F2C33FA-0D02-4A5F-B4E0-CC56ED4285CE}">
      <dgm:prSet/>
      <dgm:spPr/>
      <dgm:t>
        <a:bodyPr/>
        <a:lstStyle/>
        <a:p>
          <a:endParaRPr lang="en-US"/>
        </a:p>
      </dgm:t>
    </dgm:pt>
    <dgm:pt modelId="{8B679D38-A04F-43F4-954A-B54C7423EAD7}">
      <dgm:prSet/>
      <dgm:spPr/>
      <dgm:t>
        <a:bodyPr/>
        <a:lstStyle/>
        <a:p>
          <a:r>
            <a:rPr lang="ru-RU"/>
            <a:t>чувствительность</a:t>
          </a:r>
          <a:endParaRPr lang="en-US"/>
        </a:p>
      </dgm:t>
    </dgm:pt>
    <dgm:pt modelId="{2F8A6D66-6725-49CF-91C7-D273E2E1474F}" type="parTrans" cxnId="{794EA99E-9AEF-46C8-A354-DF61393682D5}">
      <dgm:prSet/>
      <dgm:spPr/>
      <dgm:t>
        <a:bodyPr/>
        <a:lstStyle/>
        <a:p>
          <a:endParaRPr lang="en-US"/>
        </a:p>
      </dgm:t>
    </dgm:pt>
    <dgm:pt modelId="{46584D1D-F934-4B8D-BFCD-003F399B958E}" type="sibTrans" cxnId="{794EA99E-9AEF-46C8-A354-DF61393682D5}">
      <dgm:prSet/>
      <dgm:spPr/>
      <dgm:t>
        <a:bodyPr/>
        <a:lstStyle/>
        <a:p>
          <a:endParaRPr lang="en-US"/>
        </a:p>
      </dgm:t>
    </dgm:pt>
    <dgm:pt modelId="{FF2C9562-12C0-41F0-AE49-888898CE2B6F}">
      <dgm:prSet/>
      <dgm:spPr/>
      <dgm:t>
        <a:bodyPr/>
        <a:lstStyle/>
        <a:p>
          <a:r>
            <a:rPr lang="ru-RU"/>
            <a:t>амплитудно-частотная характеристика</a:t>
          </a:r>
          <a:endParaRPr lang="en-US"/>
        </a:p>
      </dgm:t>
    </dgm:pt>
    <dgm:pt modelId="{4828CED5-CF9A-4045-93C8-77DC38CE343A}" type="parTrans" cxnId="{AC632F42-1F0C-4652-99F5-B04B7B96C7CA}">
      <dgm:prSet/>
      <dgm:spPr/>
      <dgm:t>
        <a:bodyPr/>
        <a:lstStyle/>
        <a:p>
          <a:endParaRPr lang="en-US"/>
        </a:p>
      </dgm:t>
    </dgm:pt>
    <dgm:pt modelId="{873F473A-BC0E-4B3B-9A95-6C3F7619F501}" type="sibTrans" cxnId="{AC632F42-1F0C-4652-99F5-B04B7B96C7CA}">
      <dgm:prSet/>
      <dgm:spPr/>
      <dgm:t>
        <a:bodyPr/>
        <a:lstStyle/>
        <a:p>
          <a:endParaRPr lang="en-US"/>
        </a:p>
      </dgm:t>
    </dgm:pt>
    <dgm:pt modelId="{D9BE93C2-C641-4180-923C-DBA741885395}">
      <dgm:prSet/>
      <dgm:spPr/>
      <dgm:t>
        <a:bodyPr/>
        <a:lstStyle/>
        <a:p>
          <a:r>
            <a:rPr lang="ru-RU"/>
            <a:t>акустическая характеристика микрофона</a:t>
          </a:r>
          <a:endParaRPr lang="en-US"/>
        </a:p>
      </dgm:t>
    </dgm:pt>
    <dgm:pt modelId="{585C0D87-8BA4-4E04-A235-631EB6F6F0C1}" type="parTrans" cxnId="{4D513C41-803A-4A7C-A55F-69CEE534A02F}">
      <dgm:prSet/>
      <dgm:spPr/>
      <dgm:t>
        <a:bodyPr/>
        <a:lstStyle/>
        <a:p>
          <a:endParaRPr lang="en-US"/>
        </a:p>
      </dgm:t>
    </dgm:pt>
    <dgm:pt modelId="{F1B3205A-064B-4FC2-93C7-568F2EB8F4EA}" type="sibTrans" cxnId="{4D513C41-803A-4A7C-A55F-69CEE534A02F}">
      <dgm:prSet/>
      <dgm:spPr/>
      <dgm:t>
        <a:bodyPr/>
        <a:lstStyle/>
        <a:p>
          <a:endParaRPr lang="en-US"/>
        </a:p>
      </dgm:t>
    </dgm:pt>
    <dgm:pt modelId="{550F749D-1105-4402-9B10-0032B6005565}">
      <dgm:prSet/>
      <dgm:spPr/>
      <dgm:t>
        <a:bodyPr/>
        <a:lstStyle/>
        <a:p>
          <a:r>
            <a:rPr lang="ru-RU"/>
            <a:t>характеристика направленности</a:t>
          </a:r>
          <a:endParaRPr lang="en-US"/>
        </a:p>
      </dgm:t>
    </dgm:pt>
    <dgm:pt modelId="{825ABF51-462B-48BE-8B26-48EAAC8A232C}" type="parTrans" cxnId="{E0F0F792-0F71-48EB-B849-4C6D651E26AD}">
      <dgm:prSet/>
      <dgm:spPr/>
      <dgm:t>
        <a:bodyPr/>
        <a:lstStyle/>
        <a:p>
          <a:endParaRPr lang="en-US"/>
        </a:p>
      </dgm:t>
    </dgm:pt>
    <dgm:pt modelId="{2F55E414-E8F4-4843-9DAC-90B0E78D66DE}" type="sibTrans" cxnId="{E0F0F792-0F71-48EB-B849-4C6D651E26AD}">
      <dgm:prSet/>
      <dgm:spPr/>
      <dgm:t>
        <a:bodyPr/>
        <a:lstStyle/>
        <a:p>
          <a:endParaRPr lang="en-US"/>
        </a:p>
      </dgm:t>
    </dgm:pt>
    <dgm:pt modelId="{1D08AB3E-99B3-431D-B0B8-70E58EAC54FC}">
      <dgm:prSet/>
      <dgm:spPr/>
      <dgm:t>
        <a:bodyPr/>
        <a:lstStyle/>
        <a:p>
          <a:r>
            <a:rPr lang="ru-RU"/>
            <a:t>уровень собственных шумов микрофона</a:t>
          </a:r>
          <a:endParaRPr lang="en-US"/>
        </a:p>
      </dgm:t>
    </dgm:pt>
    <dgm:pt modelId="{3067E14B-ADE7-46D5-833B-54E82CAFCFD4}" type="parTrans" cxnId="{0262F568-1095-4D5E-8455-CA5800193888}">
      <dgm:prSet/>
      <dgm:spPr/>
      <dgm:t>
        <a:bodyPr/>
        <a:lstStyle/>
        <a:p>
          <a:endParaRPr lang="en-US"/>
        </a:p>
      </dgm:t>
    </dgm:pt>
    <dgm:pt modelId="{2A2C202F-FD31-4FB8-8B5B-8FB3B93FB7F0}" type="sibTrans" cxnId="{0262F568-1095-4D5E-8455-CA5800193888}">
      <dgm:prSet/>
      <dgm:spPr/>
      <dgm:t>
        <a:bodyPr/>
        <a:lstStyle/>
        <a:p>
          <a:endParaRPr lang="en-US"/>
        </a:p>
      </dgm:t>
    </dgm:pt>
    <dgm:pt modelId="{D7FD5553-A8C7-42C3-84FC-D09E14F62A0F}" type="pres">
      <dgm:prSet presAssocID="{6DFDB4E4-5058-410C-8809-8920EDA53CC4}" presName="linear" presStyleCnt="0">
        <dgm:presLayoutVars>
          <dgm:animLvl val="lvl"/>
          <dgm:resizeHandles val="exact"/>
        </dgm:presLayoutVars>
      </dgm:prSet>
      <dgm:spPr/>
    </dgm:pt>
    <dgm:pt modelId="{BBC02DA5-873B-4608-A08B-DCC8E39A0687}" type="pres">
      <dgm:prSet presAssocID="{E5BB9482-DD33-4E1E-B2A7-5477E2D7ABFF}" presName="parentText" presStyleLbl="node1" presStyleIdx="0" presStyleCnt="6">
        <dgm:presLayoutVars>
          <dgm:chMax val="0"/>
          <dgm:bulletEnabled val="1"/>
        </dgm:presLayoutVars>
      </dgm:prSet>
      <dgm:spPr/>
    </dgm:pt>
    <dgm:pt modelId="{0B12E059-0BE6-455E-B72E-B2515C45BBB4}" type="pres">
      <dgm:prSet presAssocID="{CF6B74C9-6F5E-4B54-869D-87533E97AB7B}" presName="spacer" presStyleCnt="0"/>
      <dgm:spPr/>
    </dgm:pt>
    <dgm:pt modelId="{C84F04DB-73A5-45E0-B95F-3ED03AFCBF7B}" type="pres">
      <dgm:prSet presAssocID="{8B679D38-A04F-43F4-954A-B54C7423EAD7}" presName="parentText" presStyleLbl="node1" presStyleIdx="1" presStyleCnt="6">
        <dgm:presLayoutVars>
          <dgm:chMax val="0"/>
          <dgm:bulletEnabled val="1"/>
        </dgm:presLayoutVars>
      </dgm:prSet>
      <dgm:spPr/>
    </dgm:pt>
    <dgm:pt modelId="{371445FC-81AE-4A4E-9BB1-1A157E851193}" type="pres">
      <dgm:prSet presAssocID="{46584D1D-F934-4B8D-BFCD-003F399B958E}" presName="spacer" presStyleCnt="0"/>
      <dgm:spPr/>
    </dgm:pt>
    <dgm:pt modelId="{C10B1485-B7EE-4BA1-BB86-E9DA4A6EC943}" type="pres">
      <dgm:prSet presAssocID="{FF2C9562-12C0-41F0-AE49-888898CE2B6F}" presName="parentText" presStyleLbl="node1" presStyleIdx="2" presStyleCnt="6">
        <dgm:presLayoutVars>
          <dgm:chMax val="0"/>
          <dgm:bulletEnabled val="1"/>
        </dgm:presLayoutVars>
      </dgm:prSet>
      <dgm:spPr/>
    </dgm:pt>
    <dgm:pt modelId="{33841C1A-0B2B-40D0-BA83-66696E961A33}" type="pres">
      <dgm:prSet presAssocID="{873F473A-BC0E-4B3B-9A95-6C3F7619F501}" presName="spacer" presStyleCnt="0"/>
      <dgm:spPr/>
    </dgm:pt>
    <dgm:pt modelId="{BA3CB55B-D43D-4139-A18E-8ECC28099566}" type="pres">
      <dgm:prSet presAssocID="{D9BE93C2-C641-4180-923C-DBA741885395}" presName="parentText" presStyleLbl="node1" presStyleIdx="3" presStyleCnt="6">
        <dgm:presLayoutVars>
          <dgm:chMax val="0"/>
          <dgm:bulletEnabled val="1"/>
        </dgm:presLayoutVars>
      </dgm:prSet>
      <dgm:spPr/>
    </dgm:pt>
    <dgm:pt modelId="{5D0B9A08-276A-4C49-844E-CBC70D504051}" type="pres">
      <dgm:prSet presAssocID="{F1B3205A-064B-4FC2-93C7-568F2EB8F4EA}" presName="spacer" presStyleCnt="0"/>
      <dgm:spPr/>
    </dgm:pt>
    <dgm:pt modelId="{753996FA-FA93-45EE-8FA3-89E76EEA9264}" type="pres">
      <dgm:prSet presAssocID="{550F749D-1105-4402-9B10-0032B6005565}" presName="parentText" presStyleLbl="node1" presStyleIdx="4" presStyleCnt="6">
        <dgm:presLayoutVars>
          <dgm:chMax val="0"/>
          <dgm:bulletEnabled val="1"/>
        </dgm:presLayoutVars>
      </dgm:prSet>
      <dgm:spPr/>
    </dgm:pt>
    <dgm:pt modelId="{F8A0B07E-B067-4DA7-98C3-42941D38A365}" type="pres">
      <dgm:prSet presAssocID="{2F55E414-E8F4-4843-9DAC-90B0E78D66DE}" presName="spacer" presStyleCnt="0"/>
      <dgm:spPr/>
    </dgm:pt>
    <dgm:pt modelId="{861ED2CF-4513-4858-A449-6B87A326062F}" type="pres">
      <dgm:prSet presAssocID="{1D08AB3E-99B3-431D-B0B8-70E58EAC54FC}" presName="parentText" presStyleLbl="node1" presStyleIdx="5" presStyleCnt="6">
        <dgm:presLayoutVars>
          <dgm:chMax val="0"/>
          <dgm:bulletEnabled val="1"/>
        </dgm:presLayoutVars>
      </dgm:prSet>
      <dgm:spPr/>
    </dgm:pt>
  </dgm:ptLst>
  <dgm:cxnLst>
    <dgm:cxn modelId="{F69CFC16-EEF0-4DE3-9E64-C0A1166ED468}" type="presOf" srcId="{1D08AB3E-99B3-431D-B0B8-70E58EAC54FC}" destId="{861ED2CF-4513-4858-A449-6B87A326062F}" srcOrd="0" destOrd="0" presId="urn:microsoft.com/office/officeart/2005/8/layout/vList2"/>
    <dgm:cxn modelId="{BA00CE17-7B89-48F0-8AB3-22D8E473207E}" type="presOf" srcId="{FF2C9562-12C0-41F0-AE49-888898CE2B6F}" destId="{C10B1485-B7EE-4BA1-BB86-E9DA4A6EC943}" srcOrd="0" destOrd="0" presId="urn:microsoft.com/office/officeart/2005/8/layout/vList2"/>
    <dgm:cxn modelId="{6801D03A-DC42-4291-BB56-840644C074BE}" type="presOf" srcId="{E5BB9482-DD33-4E1E-B2A7-5477E2D7ABFF}" destId="{BBC02DA5-873B-4608-A08B-DCC8E39A0687}" srcOrd="0" destOrd="0" presId="urn:microsoft.com/office/officeart/2005/8/layout/vList2"/>
    <dgm:cxn modelId="{4D513C41-803A-4A7C-A55F-69CEE534A02F}" srcId="{6DFDB4E4-5058-410C-8809-8920EDA53CC4}" destId="{D9BE93C2-C641-4180-923C-DBA741885395}" srcOrd="3" destOrd="0" parTransId="{585C0D87-8BA4-4E04-A235-631EB6F6F0C1}" sibTransId="{F1B3205A-064B-4FC2-93C7-568F2EB8F4EA}"/>
    <dgm:cxn modelId="{AC632F42-1F0C-4652-99F5-B04B7B96C7CA}" srcId="{6DFDB4E4-5058-410C-8809-8920EDA53CC4}" destId="{FF2C9562-12C0-41F0-AE49-888898CE2B6F}" srcOrd="2" destOrd="0" parTransId="{4828CED5-CF9A-4045-93C8-77DC38CE343A}" sibTransId="{873F473A-BC0E-4B3B-9A95-6C3F7619F501}"/>
    <dgm:cxn modelId="{0262F568-1095-4D5E-8455-CA5800193888}" srcId="{6DFDB4E4-5058-410C-8809-8920EDA53CC4}" destId="{1D08AB3E-99B3-431D-B0B8-70E58EAC54FC}" srcOrd="5" destOrd="0" parTransId="{3067E14B-ADE7-46D5-833B-54E82CAFCFD4}" sibTransId="{2A2C202F-FD31-4FB8-8B5B-8FB3B93FB7F0}"/>
    <dgm:cxn modelId="{D78C1F81-191B-490B-A8A5-311F835C1FD2}" type="presOf" srcId="{550F749D-1105-4402-9B10-0032B6005565}" destId="{753996FA-FA93-45EE-8FA3-89E76EEA9264}" srcOrd="0" destOrd="0" presId="urn:microsoft.com/office/officeart/2005/8/layout/vList2"/>
    <dgm:cxn modelId="{E0F0F792-0F71-48EB-B849-4C6D651E26AD}" srcId="{6DFDB4E4-5058-410C-8809-8920EDA53CC4}" destId="{550F749D-1105-4402-9B10-0032B6005565}" srcOrd="4" destOrd="0" parTransId="{825ABF51-462B-48BE-8B26-48EAAC8A232C}" sibTransId="{2F55E414-E8F4-4843-9DAC-90B0E78D66DE}"/>
    <dgm:cxn modelId="{794EA99E-9AEF-46C8-A354-DF61393682D5}" srcId="{6DFDB4E4-5058-410C-8809-8920EDA53CC4}" destId="{8B679D38-A04F-43F4-954A-B54C7423EAD7}" srcOrd="1" destOrd="0" parTransId="{2F8A6D66-6725-49CF-91C7-D273E2E1474F}" sibTransId="{46584D1D-F934-4B8D-BFCD-003F399B958E}"/>
    <dgm:cxn modelId="{E6340DCD-4438-4641-81D7-A64613E4F33D}" type="presOf" srcId="{8B679D38-A04F-43F4-954A-B54C7423EAD7}" destId="{C84F04DB-73A5-45E0-B95F-3ED03AFCBF7B}" srcOrd="0" destOrd="0" presId="urn:microsoft.com/office/officeart/2005/8/layout/vList2"/>
    <dgm:cxn modelId="{007AC6CE-683D-4519-BD0D-50B0C9BACE1C}" type="presOf" srcId="{D9BE93C2-C641-4180-923C-DBA741885395}" destId="{BA3CB55B-D43D-4139-A18E-8ECC28099566}" srcOrd="0" destOrd="0" presId="urn:microsoft.com/office/officeart/2005/8/layout/vList2"/>
    <dgm:cxn modelId="{4F2C33FA-0D02-4A5F-B4E0-CC56ED4285CE}" srcId="{6DFDB4E4-5058-410C-8809-8920EDA53CC4}" destId="{E5BB9482-DD33-4E1E-B2A7-5477E2D7ABFF}" srcOrd="0" destOrd="0" parTransId="{AE78C1F5-8B7D-44B1-A487-6714EC40C97F}" sibTransId="{CF6B74C9-6F5E-4B54-869D-87533E97AB7B}"/>
    <dgm:cxn modelId="{2B45A9FB-363D-4AC7-9C2A-CBC7F925B7F1}" type="presOf" srcId="{6DFDB4E4-5058-410C-8809-8920EDA53CC4}" destId="{D7FD5553-A8C7-42C3-84FC-D09E14F62A0F}" srcOrd="0" destOrd="0" presId="urn:microsoft.com/office/officeart/2005/8/layout/vList2"/>
    <dgm:cxn modelId="{BB6CC683-7AAB-41DE-BBEA-204C6162BFF7}" type="presParOf" srcId="{D7FD5553-A8C7-42C3-84FC-D09E14F62A0F}" destId="{BBC02DA5-873B-4608-A08B-DCC8E39A0687}" srcOrd="0" destOrd="0" presId="urn:microsoft.com/office/officeart/2005/8/layout/vList2"/>
    <dgm:cxn modelId="{2A14EA63-14BE-431F-BFBB-06C69DA78A7B}" type="presParOf" srcId="{D7FD5553-A8C7-42C3-84FC-D09E14F62A0F}" destId="{0B12E059-0BE6-455E-B72E-B2515C45BBB4}" srcOrd="1" destOrd="0" presId="urn:microsoft.com/office/officeart/2005/8/layout/vList2"/>
    <dgm:cxn modelId="{061844D6-C39D-45B0-B704-D499E8AF8454}" type="presParOf" srcId="{D7FD5553-A8C7-42C3-84FC-D09E14F62A0F}" destId="{C84F04DB-73A5-45E0-B95F-3ED03AFCBF7B}" srcOrd="2" destOrd="0" presId="urn:microsoft.com/office/officeart/2005/8/layout/vList2"/>
    <dgm:cxn modelId="{B94E7EC4-48AB-48D4-834C-82A409CA8163}" type="presParOf" srcId="{D7FD5553-A8C7-42C3-84FC-D09E14F62A0F}" destId="{371445FC-81AE-4A4E-9BB1-1A157E851193}" srcOrd="3" destOrd="0" presId="urn:microsoft.com/office/officeart/2005/8/layout/vList2"/>
    <dgm:cxn modelId="{83956357-A7C0-415D-81C6-A5783BB8CD0B}" type="presParOf" srcId="{D7FD5553-A8C7-42C3-84FC-D09E14F62A0F}" destId="{C10B1485-B7EE-4BA1-BB86-E9DA4A6EC943}" srcOrd="4" destOrd="0" presId="urn:microsoft.com/office/officeart/2005/8/layout/vList2"/>
    <dgm:cxn modelId="{E10B1240-BDF2-415D-8462-ED9DFE759435}" type="presParOf" srcId="{D7FD5553-A8C7-42C3-84FC-D09E14F62A0F}" destId="{33841C1A-0B2B-40D0-BA83-66696E961A33}" srcOrd="5" destOrd="0" presId="urn:microsoft.com/office/officeart/2005/8/layout/vList2"/>
    <dgm:cxn modelId="{60936E28-5348-41F5-8A2E-AE83E00C98CF}" type="presParOf" srcId="{D7FD5553-A8C7-42C3-84FC-D09E14F62A0F}" destId="{BA3CB55B-D43D-4139-A18E-8ECC28099566}" srcOrd="6" destOrd="0" presId="urn:microsoft.com/office/officeart/2005/8/layout/vList2"/>
    <dgm:cxn modelId="{B50F29FA-1DE1-4987-B18F-38C4F4BE4BD1}" type="presParOf" srcId="{D7FD5553-A8C7-42C3-84FC-D09E14F62A0F}" destId="{5D0B9A08-276A-4C49-844E-CBC70D504051}" srcOrd="7" destOrd="0" presId="urn:microsoft.com/office/officeart/2005/8/layout/vList2"/>
    <dgm:cxn modelId="{1E5825A1-F2E1-48B5-9E34-72D63503FBB2}" type="presParOf" srcId="{D7FD5553-A8C7-42C3-84FC-D09E14F62A0F}" destId="{753996FA-FA93-45EE-8FA3-89E76EEA9264}" srcOrd="8" destOrd="0" presId="urn:microsoft.com/office/officeart/2005/8/layout/vList2"/>
    <dgm:cxn modelId="{804373B1-CA5E-4AB6-8145-C75BA052B909}" type="presParOf" srcId="{D7FD5553-A8C7-42C3-84FC-D09E14F62A0F}" destId="{F8A0B07E-B067-4DA7-98C3-42941D38A365}" srcOrd="9" destOrd="0" presId="urn:microsoft.com/office/officeart/2005/8/layout/vList2"/>
    <dgm:cxn modelId="{685F586F-FE4C-4504-B0D4-69B81446F5BE}" type="presParOf" srcId="{D7FD5553-A8C7-42C3-84FC-D09E14F62A0F}" destId="{861ED2CF-4513-4858-A449-6B87A326062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BF840-ED73-42A5-9E72-45AE1EB850A3}">
      <dsp:nvSpPr>
        <dsp:cNvPr id="0" name=""/>
        <dsp:cNvSpPr/>
      </dsp:nvSpPr>
      <dsp:spPr>
        <a:xfrm>
          <a:off x="2946" y="405247"/>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Студийный микрофон</a:t>
          </a:r>
          <a:endParaRPr lang="en-US" sz="1900" kern="1200"/>
        </a:p>
      </dsp:txBody>
      <dsp:txXfrm>
        <a:off x="2946" y="405247"/>
        <a:ext cx="2337792" cy="1402675"/>
      </dsp:txXfrm>
    </dsp:sp>
    <dsp:sp modelId="{A917FF0E-CE6F-4BF8-9E42-B3691B20E326}">
      <dsp:nvSpPr>
        <dsp:cNvPr id="0" name=""/>
        <dsp:cNvSpPr/>
      </dsp:nvSpPr>
      <dsp:spPr>
        <a:xfrm>
          <a:off x="2574518" y="405247"/>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Измерительный микрофон </a:t>
          </a:r>
          <a:endParaRPr lang="en-US" sz="1900" kern="1200"/>
        </a:p>
      </dsp:txBody>
      <dsp:txXfrm>
        <a:off x="2574518" y="405247"/>
        <a:ext cx="2337792" cy="1402675"/>
      </dsp:txXfrm>
    </dsp:sp>
    <dsp:sp modelId="{C2CAC47A-E8ED-4C5D-977D-450C34C2320F}">
      <dsp:nvSpPr>
        <dsp:cNvPr id="0" name=""/>
        <dsp:cNvSpPr/>
      </dsp:nvSpPr>
      <dsp:spPr>
        <a:xfrm>
          <a:off x="5146089" y="405247"/>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(«искусственное ухо»)</a:t>
          </a:r>
          <a:endParaRPr lang="en-US" sz="1900" kern="1200"/>
        </a:p>
      </dsp:txBody>
      <dsp:txXfrm>
        <a:off x="5146089" y="405247"/>
        <a:ext cx="2337792" cy="1402675"/>
      </dsp:txXfrm>
    </dsp:sp>
    <dsp:sp modelId="{00DC8D8F-44FD-4FC1-ADF2-69D87F82084C}">
      <dsp:nvSpPr>
        <dsp:cNvPr id="0" name=""/>
        <dsp:cNvSpPr/>
      </dsp:nvSpPr>
      <dsp:spPr>
        <a:xfrm>
          <a:off x="7717661" y="405247"/>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Микрофонный капсюль для </a:t>
          </a:r>
          <a:endParaRPr lang="en-US" sz="1900" kern="1200"/>
        </a:p>
      </dsp:txBody>
      <dsp:txXfrm>
        <a:off x="7717661" y="405247"/>
        <a:ext cx="2337792" cy="1402675"/>
      </dsp:txXfrm>
    </dsp:sp>
    <dsp:sp modelId="{56CCD04D-4B0A-43E5-9F67-1AFC4D71931F}">
      <dsp:nvSpPr>
        <dsp:cNvPr id="0" name=""/>
        <dsp:cNvSpPr/>
      </dsp:nvSpPr>
      <dsp:spPr>
        <a:xfrm>
          <a:off x="2946" y="2041701"/>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телефонных аппаратов</a:t>
          </a:r>
          <a:endParaRPr lang="en-US" sz="1900" kern="1200"/>
        </a:p>
      </dsp:txBody>
      <dsp:txXfrm>
        <a:off x="2946" y="2041701"/>
        <a:ext cx="2337792" cy="1402675"/>
      </dsp:txXfrm>
    </dsp:sp>
    <dsp:sp modelId="{5CFA45B0-B965-4957-B4D5-3539334730EF}">
      <dsp:nvSpPr>
        <dsp:cNvPr id="0" name=""/>
        <dsp:cNvSpPr/>
      </dsp:nvSpPr>
      <dsp:spPr>
        <a:xfrm>
          <a:off x="2574518" y="2041701"/>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Микрофон для применения в</a:t>
          </a:r>
          <a:endParaRPr lang="en-US" sz="1900" kern="1200"/>
        </a:p>
      </dsp:txBody>
      <dsp:txXfrm>
        <a:off x="2574518" y="2041701"/>
        <a:ext cx="2337792" cy="1402675"/>
      </dsp:txXfrm>
    </dsp:sp>
    <dsp:sp modelId="{947B37B2-1B8B-4EF8-BCB4-E06F57F3F633}">
      <dsp:nvSpPr>
        <dsp:cNvPr id="0" name=""/>
        <dsp:cNvSpPr/>
      </dsp:nvSpPr>
      <dsp:spPr>
        <a:xfrm>
          <a:off x="5146089" y="2041701"/>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радиогарнитурах</a:t>
          </a:r>
          <a:endParaRPr lang="en-US" sz="1900" kern="1200"/>
        </a:p>
      </dsp:txBody>
      <dsp:txXfrm>
        <a:off x="5146089" y="2041701"/>
        <a:ext cx="2337792" cy="1402675"/>
      </dsp:txXfrm>
    </dsp:sp>
    <dsp:sp modelId="{C96B2DA3-4554-431D-89A2-BF67B9408017}">
      <dsp:nvSpPr>
        <dsp:cNvPr id="0" name=""/>
        <dsp:cNvSpPr/>
      </dsp:nvSpPr>
      <dsp:spPr>
        <a:xfrm>
          <a:off x="7717661" y="2041701"/>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a:t>Микрофон для скрытого ношения</a:t>
          </a:r>
          <a:endParaRPr lang="en-US" sz="1900" kern="1200"/>
        </a:p>
      </dsp:txBody>
      <dsp:txXfrm>
        <a:off x="7717661" y="2041701"/>
        <a:ext cx="2337792" cy="140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02DA5-873B-4608-A08B-DCC8E39A0687}">
      <dsp:nvSpPr>
        <dsp:cNvPr id="0" name=""/>
        <dsp:cNvSpPr/>
      </dsp:nvSpPr>
      <dsp:spPr>
        <a:xfrm>
          <a:off x="0" y="341711"/>
          <a:ext cx="100583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Микрофоны любого типа оцениваются следующими характеристиками:</a:t>
          </a:r>
          <a:endParaRPr lang="en-US" sz="2000" kern="1200"/>
        </a:p>
      </dsp:txBody>
      <dsp:txXfrm>
        <a:off x="23417" y="365128"/>
        <a:ext cx="10011565" cy="432866"/>
      </dsp:txXfrm>
    </dsp:sp>
    <dsp:sp modelId="{C84F04DB-73A5-45E0-B95F-3ED03AFCBF7B}">
      <dsp:nvSpPr>
        <dsp:cNvPr id="0" name=""/>
        <dsp:cNvSpPr/>
      </dsp:nvSpPr>
      <dsp:spPr>
        <a:xfrm>
          <a:off x="0" y="879011"/>
          <a:ext cx="100583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чувствительность</a:t>
          </a:r>
          <a:endParaRPr lang="en-US" sz="2000" kern="1200"/>
        </a:p>
      </dsp:txBody>
      <dsp:txXfrm>
        <a:off x="23417" y="902428"/>
        <a:ext cx="10011565" cy="432866"/>
      </dsp:txXfrm>
    </dsp:sp>
    <dsp:sp modelId="{C10B1485-B7EE-4BA1-BB86-E9DA4A6EC943}">
      <dsp:nvSpPr>
        <dsp:cNvPr id="0" name=""/>
        <dsp:cNvSpPr/>
      </dsp:nvSpPr>
      <dsp:spPr>
        <a:xfrm>
          <a:off x="0" y="1416312"/>
          <a:ext cx="100583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амплитудно-частотная характеристика</a:t>
          </a:r>
          <a:endParaRPr lang="en-US" sz="2000" kern="1200"/>
        </a:p>
      </dsp:txBody>
      <dsp:txXfrm>
        <a:off x="23417" y="1439729"/>
        <a:ext cx="10011565" cy="432866"/>
      </dsp:txXfrm>
    </dsp:sp>
    <dsp:sp modelId="{BA3CB55B-D43D-4139-A18E-8ECC28099566}">
      <dsp:nvSpPr>
        <dsp:cNvPr id="0" name=""/>
        <dsp:cNvSpPr/>
      </dsp:nvSpPr>
      <dsp:spPr>
        <a:xfrm>
          <a:off x="0" y="1953612"/>
          <a:ext cx="100583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акустическая характеристика микрофона</a:t>
          </a:r>
          <a:endParaRPr lang="en-US" sz="2000" kern="1200"/>
        </a:p>
      </dsp:txBody>
      <dsp:txXfrm>
        <a:off x="23417" y="1977029"/>
        <a:ext cx="10011565" cy="432866"/>
      </dsp:txXfrm>
    </dsp:sp>
    <dsp:sp modelId="{753996FA-FA93-45EE-8FA3-89E76EEA9264}">
      <dsp:nvSpPr>
        <dsp:cNvPr id="0" name=""/>
        <dsp:cNvSpPr/>
      </dsp:nvSpPr>
      <dsp:spPr>
        <a:xfrm>
          <a:off x="0" y="2490912"/>
          <a:ext cx="100583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характеристика направленности</a:t>
          </a:r>
          <a:endParaRPr lang="en-US" sz="2000" kern="1200"/>
        </a:p>
      </dsp:txBody>
      <dsp:txXfrm>
        <a:off x="23417" y="2514329"/>
        <a:ext cx="10011565" cy="432866"/>
      </dsp:txXfrm>
    </dsp:sp>
    <dsp:sp modelId="{861ED2CF-4513-4858-A449-6B87A326062F}">
      <dsp:nvSpPr>
        <dsp:cNvPr id="0" name=""/>
        <dsp:cNvSpPr/>
      </dsp:nvSpPr>
      <dsp:spPr>
        <a:xfrm>
          <a:off x="0" y="3028212"/>
          <a:ext cx="100583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уровень собственных шумов микрофона</a:t>
          </a:r>
          <a:endParaRPr lang="en-US" sz="2000" kern="1200"/>
        </a:p>
      </dsp:txBody>
      <dsp:txXfrm>
        <a:off x="23417" y="3051629"/>
        <a:ext cx="10011565" cy="4328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5C320A-F5C8-4FD6-86FF-35D2EBF085B6}" type="datetime1">
              <a:rPr lang="ru-RU" smtClean="0"/>
              <a:t>26.11.2020</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C702C7-E599-40D9-B30E-0392896973B5}" type="datetime1">
              <a:rPr lang="ru-RU" smtClean="0"/>
              <a:t>26.11.2020</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6506E9A3-1561-45B7-908B-DACC52528ABB}" type="datetime1">
              <a:rPr lang="ru-RU" smtClean="0"/>
              <a:t>26.11.2020</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3E92B999-6CB2-48D4-8AF6-3D1A5D13436B}" type="datetime1">
              <a:rPr lang="ru-RU" smtClean="0"/>
              <a:t>26.11.2020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B52C98DB-1092-48C4-AD4E-BD3E9D2E2345}" type="datetime1">
              <a:rPr lang="ru-RU" smtClean="0"/>
              <a:t>26.11.2020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629C2F20-7994-4D1E-A01C-96ECBA4612EB}" type="datetime1">
              <a:rPr lang="ru-RU" smtClean="0"/>
              <a:t>26.11.2020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7B2CE4EA-3B49-4A00-ADF3-7C7272A626C1}" type="datetime1">
              <a:rPr lang="ru-RU" smtClean="0"/>
              <a:t>26.11.2020</a:t>
            </a:fld>
            <a:endParaRPr lang="en-US"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A16848F-27AD-43B9-904C-1CF05D24EB3C}" type="datetime1">
              <a:rPr lang="ru-RU" smtClean="0"/>
              <a:t>26.11.2020</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23090412-2DE5-405A-816E-F08FB54EB168}" type="datetime1">
              <a:rPr lang="ru-RU" smtClean="0"/>
              <a:t>26.11.2020</a:t>
            </a:fld>
            <a:endParaRPr lang="en-US"/>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F4C2D7CB-4DC1-4BB7-BF00-4C36160857E0}" type="datetime1">
              <a:rPr lang="ru-RU" smtClean="0"/>
              <a:t>26.11.2020</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060D38F-E364-4ED4-9BF4-D7F00FFBE76A}" type="datetime1">
              <a:rPr lang="ru-RU" smtClean="0"/>
              <a:t>26.11.2020</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183FEFD-AB08-4CB5-AE4D-2F6B12D8E3B0}" type="datetime1">
              <a:rPr lang="ru-RU" smtClean="0"/>
              <a:t>26.11.2020</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EBEA1583-5CEF-4E36-A7FC-D34B7E954D76}" type="datetime1">
              <a:rPr lang="ru-RU" smtClean="0"/>
              <a:t>26.11.2020</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68A786-B8BF-4988-ACBA-DD9B5BC8D522}" type="datetime1">
              <a:rPr lang="ru-RU" smtClean="0"/>
              <a:t>26.11.2020</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Рисунок 5" descr="Крупный план логотипа&#10;&#10;Автоматически созданное описание">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Прямоугольник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Прямоугольник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Заголовок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r>
              <a:rPr lang="ru" sz="4400" dirty="0">
                <a:solidFill>
                  <a:schemeClr val="tx1"/>
                </a:solidFill>
              </a:rPr>
              <a:t>Микрофоны</a:t>
            </a:r>
          </a:p>
        </p:txBody>
      </p:sp>
      <p:sp>
        <p:nvSpPr>
          <p:cNvPr id="3" name="Подзаголовок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ru"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82D67D-D802-4F5E-A09C-D53B877BC633}"/>
              </a:ext>
            </a:extLst>
          </p:cNvPr>
          <p:cNvSpPr>
            <a:spLocks noGrp="1"/>
          </p:cNvSpPr>
          <p:nvPr>
            <p:ph type="title"/>
          </p:nvPr>
        </p:nvSpPr>
        <p:spPr>
          <a:xfrm>
            <a:off x="1066800" y="642594"/>
            <a:ext cx="10058400" cy="1371600"/>
          </a:xfrm>
        </p:spPr>
        <p:txBody>
          <a:bodyPr anchor="ctr">
            <a:normAutofit/>
          </a:bodyPr>
          <a:lstStyle/>
          <a:p>
            <a:r>
              <a:rPr lang="ru-RU" b="1"/>
              <a:t>Устройство микрофона</a:t>
            </a:r>
          </a:p>
        </p:txBody>
      </p:sp>
      <p:sp>
        <p:nvSpPr>
          <p:cNvPr id="8" name="Объект 7">
            <a:extLst>
              <a:ext uri="{FF2B5EF4-FFF2-40B4-BE49-F238E27FC236}">
                <a16:creationId xmlns:a16="http://schemas.microsoft.com/office/drawing/2014/main" id="{6DB073F5-DFEF-49EB-A90C-141C496EDE66}"/>
              </a:ext>
            </a:extLst>
          </p:cNvPr>
          <p:cNvSpPr>
            <a:spLocks noGrp="1"/>
          </p:cNvSpPr>
          <p:nvPr>
            <p:ph sz="half" idx="1"/>
          </p:nvPr>
        </p:nvSpPr>
        <p:spPr>
          <a:xfrm>
            <a:off x="1066800" y="2103120"/>
            <a:ext cx="4663440" cy="3749040"/>
          </a:xfrm>
        </p:spPr>
        <p:txBody>
          <a:bodyPr>
            <a:normAutofit fontScale="40000" lnSpcReduction="20000"/>
          </a:bodyPr>
          <a:lstStyle/>
          <a:p>
            <a:pPr>
              <a:lnSpc>
                <a:spcPct val="100000"/>
              </a:lnSpc>
            </a:pPr>
            <a:r>
              <a:rPr lang="ru-RU" sz="2900" dirty="0"/>
              <a:t>Принцип работы микрофона заключается в том, что давление звуковых колебаний воздуха, воды или твердого вещества действует на тонкую мембрану микрофона. В свою очередь, колебания мембраны возбуждают электрические колебания; в зависимости от типа микрофона для этого используются явление электромагнитной индукции, изменение ёмкости конденсаторов или пьезоэлектрический эффект.</a:t>
            </a:r>
          </a:p>
          <a:p>
            <a:pPr>
              <a:lnSpc>
                <a:spcPct val="100000"/>
              </a:lnSpc>
            </a:pPr>
            <a:r>
              <a:rPr lang="ru-RU" sz="2900" dirty="0"/>
              <a:t>Свойства акустико-механической системы сильно зависят от того, воздействует ли звуковое давление на одну сторону или на обе стороны, а во втором случае от того, симметрично ли это воздействие или на одну из сторон диафрагмы действуют колебания, непосредственно возбуждающие её, а на вторую — прошедшие через какое-либо механическое или акустическое сопротивление или систему задержки времени.</a:t>
            </a:r>
          </a:p>
          <a:p>
            <a:pPr>
              <a:lnSpc>
                <a:spcPct val="100000"/>
              </a:lnSpc>
            </a:pPr>
            <a:endParaRPr lang="ru-RU" sz="1700" dirty="0"/>
          </a:p>
        </p:txBody>
      </p:sp>
      <p:pic>
        <p:nvPicPr>
          <p:cNvPr id="3074" name="Picture 2">
            <a:extLst>
              <a:ext uri="{FF2B5EF4-FFF2-40B4-BE49-F238E27FC236}">
                <a16:creationId xmlns:a16="http://schemas.microsoft.com/office/drawing/2014/main" id="{B4C1C360-2297-489D-8546-F34F601063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18960" y="2103120"/>
            <a:ext cx="3749040" cy="374904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Дата 6">
            <a:extLst>
              <a:ext uri="{FF2B5EF4-FFF2-40B4-BE49-F238E27FC236}">
                <a16:creationId xmlns:a16="http://schemas.microsoft.com/office/drawing/2014/main" id="{C801A715-33A5-4453-B14F-C77395800E8A}"/>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23090412-2DE5-405A-816E-F08FB54EB168}" type="datetime1">
              <a:rPr lang="ru-RU" smtClean="0"/>
              <a:pPr rtl="0">
                <a:spcAft>
                  <a:spcPts val="600"/>
                </a:spcAft>
              </a:pPr>
              <a:t>26.11.2020</a:t>
            </a:fld>
            <a:endParaRPr lang="en-US"/>
          </a:p>
        </p:txBody>
      </p:sp>
    </p:spTree>
    <p:extLst>
      <p:ext uri="{BB962C8B-B14F-4D97-AF65-F5344CB8AC3E}">
        <p14:creationId xmlns:p14="http://schemas.microsoft.com/office/powerpoint/2010/main" val="398202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1D7E3A-CE1C-451C-AB56-9E5D020C5FAA}"/>
              </a:ext>
            </a:extLst>
          </p:cNvPr>
          <p:cNvSpPr>
            <a:spLocks noGrp="1"/>
          </p:cNvSpPr>
          <p:nvPr>
            <p:ph type="title"/>
          </p:nvPr>
        </p:nvSpPr>
        <p:spPr>
          <a:xfrm>
            <a:off x="1066800" y="642594"/>
            <a:ext cx="10058400" cy="1371600"/>
          </a:xfrm>
        </p:spPr>
        <p:txBody>
          <a:bodyPr anchor="ctr">
            <a:normAutofit/>
          </a:bodyPr>
          <a:lstStyle/>
          <a:p>
            <a:r>
              <a:rPr lang="ru-RU" b="1"/>
              <a:t>Типы микрофонов по принципу действия</a:t>
            </a:r>
          </a:p>
        </p:txBody>
      </p:sp>
      <p:sp>
        <p:nvSpPr>
          <p:cNvPr id="3" name="Объект 2">
            <a:extLst>
              <a:ext uri="{FF2B5EF4-FFF2-40B4-BE49-F238E27FC236}">
                <a16:creationId xmlns:a16="http://schemas.microsoft.com/office/drawing/2014/main" id="{2C997AF9-25C3-4AA7-B0BB-C79E4A100863}"/>
              </a:ext>
            </a:extLst>
          </p:cNvPr>
          <p:cNvSpPr>
            <a:spLocks noGrp="1"/>
          </p:cNvSpPr>
          <p:nvPr>
            <p:ph sz="half" idx="1"/>
          </p:nvPr>
        </p:nvSpPr>
        <p:spPr>
          <a:xfrm>
            <a:off x="1066800" y="2103120"/>
            <a:ext cx="4663440" cy="3749040"/>
          </a:xfrm>
        </p:spPr>
        <p:txBody>
          <a:bodyPr>
            <a:normAutofit/>
          </a:bodyPr>
          <a:lstStyle/>
          <a:p>
            <a:r>
              <a:rPr lang="ru-RU" dirty="0"/>
              <a:t>Динамический микрофон</a:t>
            </a:r>
            <a:endParaRPr lang="ru-RU"/>
          </a:p>
          <a:p>
            <a:pPr lvl="1"/>
            <a:r>
              <a:rPr lang="ru-RU" sz="1800"/>
              <a:t>Катушечный</a:t>
            </a:r>
          </a:p>
          <a:p>
            <a:pPr lvl="1"/>
            <a:r>
              <a:rPr lang="ru-RU" sz="1800"/>
              <a:t>Ленточный</a:t>
            </a:r>
          </a:p>
          <a:p>
            <a:r>
              <a:rPr lang="ru-RU" dirty="0"/>
              <a:t>Конденсаторный микрофон</a:t>
            </a:r>
            <a:endParaRPr lang="ru-RU"/>
          </a:p>
          <a:p>
            <a:pPr lvl="1"/>
            <a:r>
              <a:rPr lang="ru-RU" sz="1800"/>
              <a:t>Электретный микрофон — разновидность конденсаторного микрофона.</a:t>
            </a:r>
          </a:p>
          <a:p>
            <a:r>
              <a:rPr lang="ru-RU" dirty="0"/>
              <a:t>Угольный микрофон</a:t>
            </a:r>
            <a:endParaRPr lang="ru-RU"/>
          </a:p>
          <a:p>
            <a:r>
              <a:rPr lang="ru-RU" dirty="0" err="1"/>
              <a:t>Пьезомикрофон</a:t>
            </a:r>
            <a:endParaRPr lang="ru-RU"/>
          </a:p>
          <a:p>
            <a:endParaRPr lang="ru-RU" dirty="0"/>
          </a:p>
        </p:txBody>
      </p:sp>
      <p:pic>
        <p:nvPicPr>
          <p:cNvPr id="4098" name="Picture 2">
            <a:extLst>
              <a:ext uri="{FF2B5EF4-FFF2-40B4-BE49-F238E27FC236}">
                <a16:creationId xmlns:a16="http://schemas.microsoft.com/office/drawing/2014/main" id="{6770E378-2B40-43E6-B73F-9D61D8AB6E5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350736" y="2103438"/>
            <a:ext cx="2884852" cy="374808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Дата 4">
            <a:extLst>
              <a:ext uri="{FF2B5EF4-FFF2-40B4-BE49-F238E27FC236}">
                <a16:creationId xmlns:a16="http://schemas.microsoft.com/office/drawing/2014/main" id="{1677AE08-0E49-4F31-BFC2-22E10A8AB84B}"/>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spTree>
    <p:extLst>
      <p:ext uri="{BB962C8B-B14F-4D97-AF65-F5344CB8AC3E}">
        <p14:creationId xmlns:p14="http://schemas.microsoft.com/office/powerpoint/2010/main" val="177422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9C7930-8114-4D26-A710-483323CE2DB8}"/>
              </a:ext>
            </a:extLst>
          </p:cNvPr>
          <p:cNvSpPr>
            <a:spLocks noGrp="1"/>
          </p:cNvSpPr>
          <p:nvPr>
            <p:ph type="title"/>
          </p:nvPr>
        </p:nvSpPr>
        <p:spPr>
          <a:xfrm>
            <a:off x="1066800" y="642594"/>
            <a:ext cx="10058400" cy="1371600"/>
          </a:xfrm>
        </p:spPr>
        <p:txBody>
          <a:bodyPr anchor="ctr">
            <a:normAutofit/>
          </a:bodyPr>
          <a:lstStyle/>
          <a:p>
            <a:r>
              <a:rPr lang="ru-RU" b="1"/>
              <a:t>Виды микрофонов</a:t>
            </a:r>
          </a:p>
        </p:txBody>
      </p:sp>
      <p:sp>
        <p:nvSpPr>
          <p:cNvPr id="5" name="Дата 4">
            <a:extLst>
              <a:ext uri="{FF2B5EF4-FFF2-40B4-BE49-F238E27FC236}">
                <a16:creationId xmlns:a16="http://schemas.microsoft.com/office/drawing/2014/main" id="{A508D490-DC1F-47EF-9CA4-649921FF8315}"/>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graphicFrame>
        <p:nvGraphicFramePr>
          <p:cNvPr id="7" name="Объект 2">
            <a:extLst>
              <a:ext uri="{FF2B5EF4-FFF2-40B4-BE49-F238E27FC236}">
                <a16:creationId xmlns:a16="http://schemas.microsoft.com/office/drawing/2014/main" id="{BB7C8CB4-A7A5-4DF0-916C-01EDA269E21F}"/>
              </a:ext>
            </a:extLst>
          </p:cNvPr>
          <p:cNvGraphicFramePr>
            <a:graphicFrameLocks noGrp="1"/>
          </p:cNvGraphicFramePr>
          <p:nvPr>
            <p:ph idx="1"/>
            <p:extLst>
              <p:ext uri="{D42A27DB-BD31-4B8C-83A1-F6EECF244321}">
                <p14:modId xmlns:p14="http://schemas.microsoft.com/office/powerpoint/2010/main" val="9064733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2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35D8B9-D882-495E-9E55-B47373DE9CD3}"/>
              </a:ext>
            </a:extLst>
          </p:cNvPr>
          <p:cNvSpPr>
            <a:spLocks noGrp="1"/>
          </p:cNvSpPr>
          <p:nvPr>
            <p:ph type="title"/>
          </p:nvPr>
        </p:nvSpPr>
        <p:spPr>
          <a:xfrm>
            <a:off x="1066800" y="642594"/>
            <a:ext cx="10058400" cy="1371600"/>
          </a:xfrm>
        </p:spPr>
        <p:txBody>
          <a:bodyPr anchor="ctr">
            <a:normAutofit/>
          </a:bodyPr>
          <a:lstStyle/>
          <a:p>
            <a:r>
              <a:rPr lang="ru-RU" b="1"/>
              <a:t>Ларингофон</a:t>
            </a:r>
          </a:p>
        </p:txBody>
      </p:sp>
      <p:pic>
        <p:nvPicPr>
          <p:cNvPr id="5" name="Picture 2" descr="http://www.ntech.kiev.ua/images/big1984537734.jpg">
            <a:extLst>
              <a:ext uri="{FF2B5EF4-FFF2-40B4-BE49-F238E27FC236}">
                <a16:creationId xmlns:a16="http://schemas.microsoft.com/office/drawing/2014/main" id="{0F1E815A-3768-42F1-A56E-4F2018B72A78}"/>
              </a:ext>
            </a:extLst>
          </p:cNvPr>
          <p:cNvPicPr>
            <a:picLocks noChangeAspect="1" noChangeArrowheads="1"/>
          </p:cNvPicPr>
          <p:nvPr/>
        </p:nvPicPr>
        <p:blipFill>
          <a:blip r:embed="rId2" cstate="print"/>
          <a:stretch>
            <a:fillRect/>
          </a:stretch>
        </p:blipFill>
        <p:spPr bwMode="auto">
          <a:xfrm>
            <a:off x="1393686" y="2103120"/>
            <a:ext cx="4009668" cy="3749040"/>
          </a:xfrm>
          <a:prstGeom prst="rect">
            <a:avLst/>
          </a:prstGeom>
          <a:noFill/>
        </p:spPr>
      </p:pic>
      <p:sp>
        <p:nvSpPr>
          <p:cNvPr id="3" name="Объект 2">
            <a:extLst>
              <a:ext uri="{FF2B5EF4-FFF2-40B4-BE49-F238E27FC236}">
                <a16:creationId xmlns:a16="http://schemas.microsoft.com/office/drawing/2014/main" id="{B0B80FFE-5227-44DF-9357-3F97FCBD703D}"/>
              </a:ext>
            </a:extLst>
          </p:cNvPr>
          <p:cNvSpPr>
            <a:spLocks noGrp="1"/>
          </p:cNvSpPr>
          <p:nvPr>
            <p:ph sz="half" idx="2"/>
          </p:nvPr>
        </p:nvSpPr>
        <p:spPr>
          <a:xfrm>
            <a:off x="6461760" y="2103120"/>
            <a:ext cx="4663440" cy="3749040"/>
          </a:xfrm>
        </p:spPr>
        <p:txBody>
          <a:bodyPr>
            <a:normAutofit/>
          </a:bodyPr>
          <a:lstStyle/>
          <a:p>
            <a:r>
              <a:rPr lang="ru-RU" dirty="0"/>
              <a:t>Устройство, аналогичное микрофону, но использующее механические колебания кожи в области гортани, возникающие при разговоре.</a:t>
            </a:r>
          </a:p>
          <a:p>
            <a:endParaRPr lang="ru-RU" dirty="0"/>
          </a:p>
        </p:txBody>
      </p:sp>
      <p:sp>
        <p:nvSpPr>
          <p:cNvPr id="4" name="Дата 3">
            <a:extLst>
              <a:ext uri="{FF2B5EF4-FFF2-40B4-BE49-F238E27FC236}">
                <a16:creationId xmlns:a16="http://schemas.microsoft.com/office/drawing/2014/main" id="{649C8093-75AA-4DC9-A87E-FBD987C44D7E}"/>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629C2F20-7994-4D1E-A01C-96ECBA4612EB}" type="datetime1">
              <a:rPr lang="ru-RU" smtClean="0"/>
              <a:pPr rtl="0">
                <a:spcAft>
                  <a:spcPts val="600"/>
                </a:spcAft>
              </a:pPr>
              <a:t>26.11.2020</a:t>
            </a:fld>
            <a:endParaRPr lang="en-US"/>
          </a:p>
        </p:txBody>
      </p:sp>
    </p:spTree>
    <p:extLst>
      <p:ext uri="{BB962C8B-B14F-4D97-AF65-F5344CB8AC3E}">
        <p14:creationId xmlns:p14="http://schemas.microsoft.com/office/powerpoint/2010/main" val="377957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798B68-7FD6-4AB3-8E41-ED0651CDFBCD}"/>
              </a:ext>
            </a:extLst>
          </p:cNvPr>
          <p:cNvSpPr>
            <a:spLocks noGrp="1"/>
          </p:cNvSpPr>
          <p:nvPr>
            <p:ph type="title"/>
          </p:nvPr>
        </p:nvSpPr>
        <p:spPr>
          <a:xfrm>
            <a:off x="1066800" y="642594"/>
            <a:ext cx="10058400" cy="1371600"/>
          </a:xfrm>
        </p:spPr>
        <p:txBody>
          <a:bodyPr anchor="ctr">
            <a:normAutofit/>
          </a:bodyPr>
          <a:lstStyle/>
          <a:p>
            <a:r>
              <a:rPr lang="ru-RU" dirty="0"/>
              <a:t>Гидрофон</a:t>
            </a:r>
            <a:endParaRPr lang="ru-RU"/>
          </a:p>
        </p:txBody>
      </p:sp>
      <p:pic>
        <p:nvPicPr>
          <p:cNvPr id="6" name="Picture 2" descr="http://www.asia.ru/images/target/photo/51363650/Hydrophone.jpg">
            <a:extLst>
              <a:ext uri="{FF2B5EF4-FFF2-40B4-BE49-F238E27FC236}">
                <a16:creationId xmlns:a16="http://schemas.microsoft.com/office/drawing/2014/main" id="{4CD974B0-B001-43C9-8310-2A2DE7709A42}"/>
              </a:ext>
            </a:extLst>
          </p:cNvPr>
          <p:cNvPicPr>
            <a:picLocks noGrp="1" noChangeAspect="1" noChangeArrowheads="1"/>
          </p:cNvPicPr>
          <p:nvPr>
            <p:ph sz="half" idx="1"/>
          </p:nvPr>
        </p:nvPicPr>
        <p:blipFill>
          <a:blip r:embed="rId2" cstate="print"/>
          <a:stretch>
            <a:fillRect/>
          </a:stretch>
        </p:blipFill>
        <p:spPr bwMode="auto">
          <a:xfrm>
            <a:off x="1524000" y="2103120"/>
            <a:ext cx="3749040" cy="3749040"/>
          </a:xfrm>
          <a:prstGeom prst="rect">
            <a:avLst/>
          </a:prstGeom>
          <a:noFill/>
        </p:spPr>
      </p:pic>
      <p:sp>
        <p:nvSpPr>
          <p:cNvPr id="3" name="Объект 2">
            <a:extLst>
              <a:ext uri="{FF2B5EF4-FFF2-40B4-BE49-F238E27FC236}">
                <a16:creationId xmlns:a16="http://schemas.microsoft.com/office/drawing/2014/main" id="{FF890C16-7C7B-4905-AF69-8C4CBC6ABB5D}"/>
              </a:ext>
            </a:extLst>
          </p:cNvPr>
          <p:cNvSpPr>
            <a:spLocks noGrp="1"/>
          </p:cNvSpPr>
          <p:nvPr>
            <p:ph sz="half" idx="2"/>
          </p:nvPr>
        </p:nvSpPr>
        <p:spPr>
          <a:xfrm>
            <a:off x="6461760" y="2103120"/>
            <a:ext cx="4663440" cy="3749040"/>
          </a:xfrm>
        </p:spPr>
        <p:txBody>
          <a:bodyPr>
            <a:normAutofit/>
          </a:bodyPr>
          <a:lstStyle/>
          <a:p>
            <a:r>
              <a:rPr lang="ru-RU" dirty="0"/>
              <a:t>Прибор для приема звука и ультразвука под водой, специализированный микрофон. </a:t>
            </a:r>
          </a:p>
          <a:p>
            <a:endParaRPr lang="ru-RU" dirty="0"/>
          </a:p>
        </p:txBody>
      </p:sp>
      <p:sp>
        <p:nvSpPr>
          <p:cNvPr id="5" name="Дата 4">
            <a:extLst>
              <a:ext uri="{FF2B5EF4-FFF2-40B4-BE49-F238E27FC236}">
                <a16:creationId xmlns:a16="http://schemas.microsoft.com/office/drawing/2014/main" id="{30C2C5CF-0183-4C91-BFA0-938DDE5543D2}"/>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spTree>
    <p:extLst>
      <p:ext uri="{BB962C8B-B14F-4D97-AF65-F5344CB8AC3E}">
        <p14:creationId xmlns:p14="http://schemas.microsoft.com/office/powerpoint/2010/main" val="205421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2B644F-A8DC-4A89-85F5-2CEC8CF5B582}"/>
              </a:ext>
            </a:extLst>
          </p:cNvPr>
          <p:cNvSpPr>
            <a:spLocks noGrp="1"/>
          </p:cNvSpPr>
          <p:nvPr>
            <p:ph type="title"/>
          </p:nvPr>
        </p:nvSpPr>
        <p:spPr>
          <a:xfrm>
            <a:off x="1066800" y="642594"/>
            <a:ext cx="10058400" cy="1371600"/>
          </a:xfrm>
        </p:spPr>
        <p:txBody>
          <a:bodyPr anchor="ctr">
            <a:normAutofit/>
          </a:bodyPr>
          <a:lstStyle/>
          <a:p>
            <a:r>
              <a:rPr lang="ru-RU" b="1"/>
              <a:t>Характеристики микрофонов</a:t>
            </a:r>
          </a:p>
        </p:txBody>
      </p:sp>
      <p:sp>
        <p:nvSpPr>
          <p:cNvPr id="5" name="Дата 4">
            <a:extLst>
              <a:ext uri="{FF2B5EF4-FFF2-40B4-BE49-F238E27FC236}">
                <a16:creationId xmlns:a16="http://schemas.microsoft.com/office/drawing/2014/main" id="{5457C3E4-DF38-4F81-B206-6F5CF483C118}"/>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graphicFrame>
        <p:nvGraphicFramePr>
          <p:cNvPr id="7" name="Объект 2">
            <a:extLst>
              <a:ext uri="{FF2B5EF4-FFF2-40B4-BE49-F238E27FC236}">
                <a16:creationId xmlns:a16="http://schemas.microsoft.com/office/drawing/2014/main" id="{FD176402-641D-48E6-9167-CA257D350DF3}"/>
              </a:ext>
            </a:extLst>
          </p:cNvPr>
          <p:cNvGraphicFramePr>
            <a:graphicFrameLocks noGrp="1"/>
          </p:cNvGraphicFramePr>
          <p:nvPr>
            <p:ph idx="1"/>
            <p:extLst>
              <p:ext uri="{D42A27DB-BD31-4B8C-83A1-F6EECF244321}">
                <p14:modId xmlns:p14="http://schemas.microsoft.com/office/powerpoint/2010/main" val="270022180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4F279E-BBC7-4813-984A-442DECC94836}"/>
              </a:ext>
            </a:extLst>
          </p:cNvPr>
          <p:cNvSpPr>
            <a:spLocks noGrp="1"/>
          </p:cNvSpPr>
          <p:nvPr>
            <p:ph type="title"/>
          </p:nvPr>
        </p:nvSpPr>
        <p:spPr>
          <a:xfrm>
            <a:off x="1066800" y="642594"/>
            <a:ext cx="10058400" cy="1371600"/>
          </a:xfrm>
        </p:spPr>
        <p:txBody>
          <a:bodyPr anchor="ctr">
            <a:normAutofit/>
          </a:bodyPr>
          <a:lstStyle/>
          <a:p>
            <a:r>
              <a:rPr lang="ru-RU" b="1"/>
              <a:t>Чувствительность</a:t>
            </a:r>
            <a:endParaRPr lang="ru-RU"/>
          </a:p>
        </p:txBody>
      </p:sp>
      <p:sp>
        <p:nvSpPr>
          <p:cNvPr id="3" name="Объект 2">
            <a:extLst>
              <a:ext uri="{FF2B5EF4-FFF2-40B4-BE49-F238E27FC236}">
                <a16:creationId xmlns:a16="http://schemas.microsoft.com/office/drawing/2014/main" id="{3593D385-D5F6-4AB1-8B72-9B91FC04EF25}"/>
              </a:ext>
            </a:extLst>
          </p:cNvPr>
          <p:cNvSpPr>
            <a:spLocks noGrp="1"/>
          </p:cNvSpPr>
          <p:nvPr>
            <p:ph sz="half" idx="1"/>
          </p:nvPr>
        </p:nvSpPr>
        <p:spPr>
          <a:xfrm>
            <a:off x="1066800" y="2103120"/>
            <a:ext cx="4663440" cy="3749040"/>
          </a:xfrm>
        </p:spPr>
        <p:txBody>
          <a:bodyPr>
            <a:normAutofit/>
          </a:bodyPr>
          <a:lstStyle/>
          <a:p>
            <a:pPr>
              <a:lnSpc>
                <a:spcPct val="100000"/>
              </a:lnSpc>
              <a:buNone/>
            </a:pPr>
            <a:r>
              <a:rPr lang="ru-RU" sz="1100"/>
              <a:t>Чувствительность микрофона определяется отношением напряжения на выходе микрофона к звуковому давлению Р</a:t>
            </a:r>
            <a:r>
              <a:rPr lang="ru-RU" sz="1100" baseline="-25000"/>
              <a:t>0</a:t>
            </a:r>
            <a:r>
              <a:rPr lang="ru-RU" sz="1100"/>
              <a:t>, как правило, в свободном звуковом поле то есть при отсутствии влияния отражающих поверхностей. </a:t>
            </a:r>
          </a:p>
          <a:p>
            <a:pPr>
              <a:lnSpc>
                <a:spcPct val="100000"/>
              </a:lnSpc>
              <a:buNone/>
            </a:pPr>
            <a:r>
              <a:rPr lang="ru-RU" sz="1100"/>
              <a:t>M</a:t>
            </a:r>
            <a:r>
              <a:rPr lang="ru-RU" sz="1100" baseline="-25000"/>
              <a:t>0</a:t>
            </a:r>
            <a:r>
              <a:rPr lang="ru-RU" sz="1100"/>
              <a:t> = U/P</a:t>
            </a:r>
            <a:r>
              <a:rPr lang="ru-RU" sz="1100" baseline="-25000"/>
              <a:t>0</a:t>
            </a:r>
            <a:r>
              <a:rPr lang="ru-RU" sz="1100"/>
              <a:t> (мВ/Па).</a:t>
            </a:r>
          </a:p>
          <a:p>
            <a:pPr>
              <a:lnSpc>
                <a:spcPct val="100000"/>
              </a:lnSpc>
              <a:buNone/>
            </a:pPr>
            <a:r>
              <a:rPr lang="ru-RU" sz="1100"/>
              <a:t>Чувствительность современных микрофонов составляет от 1–2 (динамические микрофоны) до 10–15 (конденсаторные микрофоны) мВ/Па. Чем больше это значение, тем выше чувствительность микрофона.</a:t>
            </a:r>
          </a:p>
          <a:p>
            <a:pPr>
              <a:lnSpc>
                <a:spcPct val="100000"/>
              </a:lnSpc>
              <a:buNone/>
            </a:pPr>
            <a:r>
              <a:rPr lang="ru-RU" sz="1100"/>
              <a:t>Таким образом, микрофон с чувствительностью -75 дБ менее чувствителен, чем -54 дБ, а с обозначением 2 мВ/Па менее чувствителен, чем 20 мВ/Па. Для ориентировки : -54 дБ это то же, что и 2,0 мВ/Па. Также надо учесть, что если у микрофона меньше чувствительность, это вовсе не означает, что он хуже.</a:t>
            </a:r>
          </a:p>
          <a:p>
            <a:pPr>
              <a:lnSpc>
                <a:spcPct val="100000"/>
              </a:lnSpc>
            </a:pPr>
            <a:endParaRPr lang="ru-RU" sz="1100"/>
          </a:p>
        </p:txBody>
      </p:sp>
      <p:pic>
        <p:nvPicPr>
          <p:cNvPr id="5122" name="Picture 2">
            <a:extLst>
              <a:ext uri="{FF2B5EF4-FFF2-40B4-BE49-F238E27FC236}">
                <a16:creationId xmlns:a16="http://schemas.microsoft.com/office/drawing/2014/main" id="{A39EC27C-89E7-4CF1-B095-AD0C6B5506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18960" y="2103120"/>
            <a:ext cx="3749040" cy="374904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Дата 3">
            <a:extLst>
              <a:ext uri="{FF2B5EF4-FFF2-40B4-BE49-F238E27FC236}">
                <a16:creationId xmlns:a16="http://schemas.microsoft.com/office/drawing/2014/main" id="{2D2EE573-C330-497E-932D-01BCB1B2B0AA}"/>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629C2F20-7994-4D1E-A01C-96ECBA4612EB}" type="datetime1">
              <a:rPr lang="ru-RU" smtClean="0"/>
              <a:pPr rtl="0">
                <a:spcAft>
                  <a:spcPts val="600"/>
                </a:spcAft>
              </a:pPr>
              <a:t>26.11.2020</a:t>
            </a:fld>
            <a:endParaRPr lang="en-US"/>
          </a:p>
        </p:txBody>
      </p:sp>
    </p:spTree>
    <p:extLst>
      <p:ext uri="{BB962C8B-B14F-4D97-AF65-F5344CB8AC3E}">
        <p14:creationId xmlns:p14="http://schemas.microsoft.com/office/powerpoint/2010/main" val="340515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E8A3A-8095-4983-AF57-6112BEAC1860}"/>
              </a:ext>
            </a:extLst>
          </p:cNvPr>
          <p:cNvSpPr>
            <a:spLocks noGrp="1"/>
          </p:cNvSpPr>
          <p:nvPr>
            <p:ph type="title"/>
          </p:nvPr>
        </p:nvSpPr>
        <p:spPr>
          <a:xfrm>
            <a:off x="8458200" y="607392"/>
            <a:ext cx="3161963" cy="1645920"/>
          </a:xfrm>
        </p:spPr>
        <p:txBody>
          <a:bodyPr anchor="b">
            <a:normAutofit/>
          </a:bodyPr>
          <a:lstStyle/>
          <a:p>
            <a:pPr>
              <a:lnSpc>
                <a:spcPct val="90000"/>
              </a:lnSpc>
            </a:pPr>
            <a:r>
              <a:rPr lang="ru-RU" sz="2500" b="1"/>
              <a:t>Частотная характеристика чувствительности</a:t>
            </a:r>
            <a:endParaRPr lang="ru-RU" sz="2500"/>
          </a:p>
        </p:txBody>
      </p:sp>
      <p:pic>
        <p:nvPicPr>
          <p:cNvPr id="6" name="Picture 2" descr="http://s005.radikal.ru/i211/1009/b6/63d6eb0c94ab.png">
            <a:extLst>
              <a:ext uri="{FF2B5EF4-FFF2-40B4-BE49-F238E27FC236}">
                <a16:creationId xmlns:a16="http://schemas.microsoft.com/office/drawing/2014/main" id="{2A9DA6A9-E4C6-4E82-8C48-627DDD6474EB}"/>
              </a:ext>
            </a:extLst>
          </p:cNvPr>
          <p:cNvPicPr>
            <a:picLocks noGrp="1" noChangeAspect="1" noChangeArrowheads="1"/>
          </p:cNvPicPr>
          <p:nvPr>
            <p:ph idx="1"/>
          </p:nvPr>
        </p:nvPicPr>
        <p:blipFill>
          <a:blip r:embed="rId2" cstate="print"/>
          <a:stretch>
            <a:fillRect/>
          </a:stretch>
        </p:blipFill>
        <p:spPr bwMode="auto">
          <a:xfrm>
            <a:off x="685800" y="888651"/>
            <a:ext cx="6858000" cy="4775897"/>
          </a:xfrm>
          <a:prstGeom prst="rect">
            <a:avLst/>
          </a:prstGeom>
          <a:noFill/>
        </p:spPr>
      </p:pic>
      <p:sp>
        <p:nvSpPr>
          <p:cNvPr id="3" name="Объект 2">
            <a:extLst>
              <a:ext uri="{FF2B5EF4-FFF2-40B4-BE49-F238E27FC236}">
                <a16:creationId xmlns:a16="http://schemas.microsoft.com/office/drawing/2014/main" id="{F85BF0BC-4BF3-440E-B447-5764980B782E}"/>
              </a:ext>
            </a:extLst>
          </p:cNvPr>
          <p:cNvSpPr>
            <a:spLocks noGrp="1"/>
          </p:cNvSpPr>
          <p:nvPr>
            <p:ph type="body" sz="half" idx="2"/>
          </p:nvPr>
        </p:nvSpPr>
        <p:spPr>
          <a:xfrm>
            <a:off x="8458200" y="2336800"/>
            <a:ext cx="3161963" cy="3606800"/>
          </a:xfrm>
        </p:spPr>
        <p:txBody>
          <a:bodyPr>
            <a:normAutofit/>
          </a:bodyPr>
          <a:lstStyle/>
          <a:p>
            <a:pPr>
              <a:lnSpc>
                <a:spcPct val="100000"/>
              </a:lnSpc>
            </a:pPr>
            <a:r>
              <a:rPr lang="ru-RU" sz="1500"/>
              <a:t>Частотная характеристика чувствительности (ЧХЧ) - это зависимость осевой чувствительности микрофона от частоты звуковых колебаний в свободном поле. Неравномерность ЧХЧ как правило измеряют в децибелах, как двадцать логарифмов(по основанию 2) отношения чувствительности микрофона на определенной частоте к чувствительности на опорной частоте (в основном 1 кГц).</a:t>
            </a:r>
          </a:p>
          <a:p>
            <a:pPr>
              <a:lnSpc>
                <a:spcPct val="100000"/>
              </a:lnSpc>
            </a:pPr>
            <a:endParaRPr lang="ru-RU" sz="1500"/>
          </a:p>
        </p:txBody>
      </p:sp>
      <p:sp>
        <p:nvSpPr>
          <p:cNvPr id="5" name="Дата 4">
            <a:extLst>
              <a:ext uri="{FF2B5EF4-FFF2-40B4-BE49-F238E27FC236}">
                <a16:creationId xmlns:a16="http://schemas.microsoft.com/office/drawing/2014/main" id="{E02266F4-DB32-4448-9967-BF986991D445}"/>
              </a:ext>
            </a:extLst>
          </p:cNvPr>
          <p:cNvSpPr>
            <a:spLocks noGrp="1"/>
          </p:cNvSpPr>
          <p:nvPr>
            <p:ph type="dt" sz="half" idx="10"/>
          </p:nvPr>
        </p:nvSpPr>
        <p:spPr>
          <a:xfrm>
            <a:off x="5588000" y="6035040"/>
            <a:ext cx="1955800"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spTree>
    <p:extLst>
      <p:ext uri="{BB962C8B-B14F-4D97-AF65-F5344CB8AC3E}">
        <p14:creationId xmlns:p14="http://schemas.microsoft.com/office/powerpoint/2010/main" val="220862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a:extLst>
              <a:ext uri="{FF2B5EF4-FFF2-40B4-BE49-F238E27FC236}">
                <a16:creationId xmlns:a16="http://schemas.microsoft.com/office/drawing/2014/main" id="{594DF33E-5ADC-4073-9CE6-FAF6084B0571}"/>
              </a:ext>
            </a:extLst>
          </p:cNvPr>
          <p:cNvSpPr>
            <a:spLocks noGrp="1"/>
          </p:cNvSpPr>
          <p:nvPr>
            <p:ph sz="half" idx="1"/>
          </p:nvPr>
        </p:nvSpPr>
        <p:spPr>
          <a:xfrm>
            <a:off x="1066800" y="922713"/>
            <a:ext cx="4663440" cy="4929447"/>
          </a:xfrm>
        </p:spPr>
        <p:txBody>
          <a:bodyPr>
            <a:normAutofit fontScale="92500" lnSpcReduction="20000"/>
          </a:bodyPr>
          <a:lstStyle/>
          <a:p>
            <a:pPr marL="0" indent="0" algn="ctr">
              <a:buNone/>
            </a:pPr>
            <a:r>
              <a:rPr lang="ru-RU" sz="2400" b="1" dirty="0"/>
              <a:t>Акустическая характеристика</a:t>
            </a:r>
          </a:p>
          <a:p>
            <a:r>
              <a:rPr lang="ru-RU" dirty="0"/>
              <a:t>Влияние звукового поля микрофона оценивается акустической характеристикой, которая определяется отношением силы, действующей на диафрагму микрофона, и звуковым давлением в свободном звуковом поле: A = F/P, а потому, что чувствительность микрофона M = U/P можно представить как U/P = U/F • F/P и выразить через А. Тогда получим: M = A • U / F. Отношение напряжения на выходе микрофона к силе, действующей на диафрагму U/F, характеризует микрофон как электромеханический преобразователь.</a:t>
            </a:r>
          </a:p>
          <a:p>
            <a:endParaRPr lang="ru-RU" dirty="0"/>
          </a:p>
        </p:txBody>
      </p:sp>
      <p:sp>
        <p:nvSpPr>
          <p:cNvPr id="8" name="Объект 7">
            <a:extLst>
              <a:ext uri="{FF2B5EF4-FFF2-40B4-BE49-F238E27FC236}">
                <a16:creationId xmlns:a16="http://schemas.microsoft.com/office/drawing/2014/main" id="{89359743-8995-461A-ADC1-BB2EADE976BD}"/>
              </a:ext>
            </a:extLst>
          </p:cNvPr>
          <p:cNvSpPr>
            <a:spLocks noGrp="1"/>
          </p:cNvSpPr>
          <p:nvPr>
            <p:ph sz="half" idx="2"/>
          </p:nvPr>
        </p:nvSpPr>
        <p:spPr>
          <a:xfrm>
            <a:off x="6461760" y="922713"/>
            <a:ext cx="4663440" cy="4929447"/>
          </a:xfrm>
        </p:spPr>
        <p:txBody>
          <a:bodyPr>
            <a:normAutofit fontScale="92500" lnSpcReduction="20000"/>
          </a:bodyPr>
          <a:lstStyle/>
          <a:p>
            <a:pPr marL="0" indent="0">
              <a:buNone/>
            </a:pPr>
            <a:r>
              <a:rPr lang="ru-RU" sz="2000" b="1" dirty="0"/>
              <a:t>Характеристикой направленности</a:t>
            </a:r>
          </a:p>
          <a:p>
            <a:pPr algn="ctr"/>
            <a:r>
              <a:rPr lang="ru-RU" sz="2200" dirty="0"/>
              <a:t>Характеристикой направленности называют зависимость чувствительности микрофона от направления падения звуковой волны по отношению к оси микрофона. Она определяется отношением чувствительности Мα при падении звуковой волны под углом α относительно акустической оси микрофона к его осевой чувствительности:</a:t>
            </a:r>
          </a:p>
          <a:p>
            <a:pPr algn="ctr"/>
            <a:r>
              <a:rPr lang="ru-RU" sz="2200" dirty="0"/>
              <a:t>φ = M</a:t>
            </a:r>
            <a:r>
              <a:rPr lang="ru-RU" sz="2200" baseline="-25000" dirty="0"/>
              <a:t>α</a:t>
            </a:r>
            <a:r>
              <a:rPr lang="ru-RU" sz="2200" dirty="0"/>
              <a:t>/M</a:t>
            </a:r>
            <a:r>
              <a:rPr lang="ru-RU" sz="2200" baseline="-25000" dirty="0"/>
              <a:t>0</a:t>
            </a:r>
            <a:endParaRPr lang="ru-RU" sz="2200" dirty="0"/>
          </a:p>
          <a:p>
            <a:endParaRPr lang="ru-RU" sz="2000" b="1" dirty="0"/>
          </a:p>
        </p:txBody>
      </p:sp>
      <p:sp>
        <p:nvSpPr>
          <p:cNvPr id="5" name="Дата 4">
            <a:extLst>
              <a:ext uri="{FF2B5EF4-FFF2-40B4-BE49-F238E27FC236}">
                <a16:creationId xmlns:a16="http://schemas.microsoft.com/office/drawing/2014/main" id="{DBBB165A-B0C8-4F31-8EE6-A61708D0445B}"/>
              </a:ext>
            </a:extLst>
          </p:cNvPr>
          <p:cNvSpPr>
            <a:spLocks noGrp="1"/>
          </p:cNvSpPr>
          <p:nvPr>
            <p:ph type="dt" sz="half" idx="10"/>
          </p:nvPr>
        </p:nvSpPr>
        <p:spPr/>
        <p:txBody>
          <a:bodyPr/>
          <a:lstStyle/>
          <a:p>
            <a:pPr rtl="0"/>
            <a:fld id="{F183FEFD-AB08-4CB5-AE4D-2F6B12D8E3B0}" type="datetime1">
              <a:rPr lang="ru-RU" smtClean="0"/>
              <a:t>26.11.2020</a:t>
            </a:fld>
            <a:endParaRPr lang="en-US"/>
          </a:p>
        </p:txBody>
      </p:sp>
    </p:spTree>
    <p:extLst>
      <p:ext uri="{BB962C8B-B14F-4D97-AF65-F5344CB8AC3E}">
        <p14:creationId xmlns:p14="http://schemas.microsoft.com/office/powerpoint/2010/main" val="92845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58DC793-E0A4-4ABF-B57A-8135DB6B7195}"/>
              </a:ext>
            </a:extLst>
          </p:cNvPr>
          <p:cNvSpPr>
            <a:spLocks noGrp="1"/>
          </p:cNvSpPr>
          <p:nvPr>
            <p:ph sz="half" idx="1"/>
          </p:nvPr>
        </p:nvSpPr>
        <p:spPr>
          <a:xfrm>
            <a:off x="1066800" y="864524"/>
            <a:ext cx="4663440" cy="4987636"/>
          </a:xfrm>
        </p:spPr>
        <p:txBody>
          <a:bodyPr>
            <a:normAutofit fontScale="92500" lnSpcReduction="10000"/>
          </a:bodyPr>
          <a:lstStyle/>
          <a:p>
            <a:pPr marL="0" indent="0" algn="ctr">
              <a:buNone/>
            </a:pPr>
            <a:r>
              <a:rPr lang="ru-RU" b="1" dirty="0"/>
              <a:t>Ненаправленные микрофоны</a:t>
            </a:r>
          </a:p>
          <a:p>
            <a:pPr algn="ctr">
              <a:buNone/>
            </a:pPr>
            <a:r>
              <a:rPr lang="ru-RU" dirty="0"/>
              <a:t>В ненаправленных микрофонах - приемниках давления, сила действующая на диафрагму определяется звуковым давлением у поверхности диафрагмы.</a:t>
            </a:r>
          </a:p>
          <a:p>
            <a:pPr algn="ctr">
              <a:buNone/>
            </a:pPr>
            <a:r>
              <a:rPr lang="ru-RU" dirty="0"/>
              <a:t>На частотах от 5000 Гц и ниже такие микрофоны являются ненаправленными. Преимуществом ненаправленных микрофонов является простота конструкции, расчёта капсюля и стабильности характеристик с течением времени. Ненаправленные капсюли часто используют в составе измерительных микрофонов, в быту могут быть использованы для записи разговора людей, сидящих за круглым столом.</a:t>
            </a:r>
          </a:p>
          <a:p>
            <a:endParaRPr lang="ru-RU" b="1" dirty="0"/>
          </a:p>
        </p:txBody>
      </p:sp>
      <p:sp>
        <p:nvSpPr>
          <p:cNvPr id="4" name="Объект 3">
            <a:extLst>
              <a:ext uri="{FF2B5EF4-FFF2-40B4-BE49-F238E27FC236}">
                <a16:creationId xmlns:a16="http://schemas.microsoft.com/office/drawing/2014/main" id="{0B6CF0F9-25C9-44DF-A334-16EA1F594676}"/>
              </a:ext>
            </a:extLst>
          </p:cNvPr>
          <p:cNvSpPr>
            <a:spLocks noGrp="1"/>
          </p:cNvSpPr>
          <p:nvPr>
            <p:ph sz="half" idx="2"/>
          </p:nvPr>
        </p:nvSpPr>
        <p:spPr>
          <a:xfrm>
            <a:off x="6461760" y="864524"/>
            <a:ext cx="4663440" cy="4987636"/>
          </a:xfrm>
        </p:spPr>
        <p:txBody>
          <a:bodyPr>
            <a:normAutofit fontScale="92500" lnSpcReduction="10000"/>
          </a:bodyPr>
          <a:lstStyle/>
          <a:p>
            <a:pPr marL="0" indent="0" algn="ctr">
              <a:buNone/>
            </a:pPr>
            <a:r>
              <a:rPr lang="ru-RU" b="1" dirty="0"/>
              <a:t>Микрофоны двустороннего направления</a:t>
            </a:r>
          </a:p>
          <a:p>
            <a:pPr algn="ctr">
              <a:buNone/>
            </a:pPr>
            <a:r>
              <a:rPr lang="ru-RU" dirty="0"/>
              <a:t>В микрофонах - приемниках градиента давления сила, действующая на движущуюся систему микрофона, определяется разностью звуковых давлений на двух сторонах диафрагмы. То есть, звуковое поле действует на две стороны диафрагмы. Характеристика направленности имеет вид восьмерки.</a:t>
            </a:r>
          </a:p>
          <a:p>
            <a:pPr algn="ctr">
              <a:buNone/>
            </a:pPr>
            <a:r>
              <a:rPr lang="ru-RU" dirty="0"/>
              <a:t>Двусторонние микрофоны удобны, например, для записи разговора двух собеседников, сидящих друг напротив друга</a:t>
            </a:r>
          </a:p>
          <a:p>
            <a:endParaRPr lang="ru-RU" dirty="0"/>
          </a:p>
        </p:txBody>
      </p:sp>
      <p:sp>
        <p:nvSpPr>
          <p:cNvPr id="5" name="Дата 4">
            <a:extLst>
              <a:ext uri="{FF2B5EF4-FFF2-40B4-BE49-F238E27FC236}">
                <a16:creationId xmlns:a16="http://schemas.microsoft.com/office/drawing/2014/main" id="{BE89950A-E7AE-4D8C-9973-E9D8E0CAA077}"/>
              </a:ext>
            </a:extLst>
          </p:cNvPr>
          <p:cNvSpPr>
            <a:spLocks noGrp="1"/>
          </p:cNvSpPr>
          <p:nvPr>
            <p:ph type="dt" sz="half" idx="10"/>
          </p:nvPr>
        </p:nvSpPr>
        <p:spPr/>
        <p:txBody>
          <a:bodyPr/>
          <a:lstStyle/>
          <a:p>
            <a:pPr rtl="0"/>
            <a:fld id="{9A16848F-27AD-43B9-904C-1CF05D24EB3C}" type="datetime1">
              <a:rPr lang="ru-RU" smtClean="0"/>
              <a:t>26.11.2020</a:t>
            </a:fld>
            <a:endParaRPr lang="en-US"/>
          </a:p>
        </p:txBody>
      </p:sp>
    </p:spTree>
    <p:extLst>
      <p:ext uri="{BB962C8B-B14F-4D97-AF65-F5344CB8AC3E}">
        <p14:creationId xmlns:p14="http://schemas.microsoft.com/office/powerpoint/2010/main" val="348067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4919D0-F177-4BBA-9A0B-DBA69E2ED764}"/>
              </a:ext>
            </a:extLst>
          </p:cNvPr>
          <p:cNvSpPr>
            <a:spLocks noGrp="1"/>
          </p:cNvSpPr>
          <p:nvPr>
            <p:ph type="title"/>
          </p:nvPr>
        </p:nvSpPr>
        <p:spPr/>
        <p:txBody>
          <a:bodyPr rtlCol="0">
            <a:normAutofit/>
          </a:bodyPr>
          <a:lstStyle/>
          <a:p>
            <a:pPr algn="ctr"/>
            <a:r>
              <a:rPr lang="ru" dirty="0"/>
              <a:t>Что такое микрофон?</a:t>
            </a:r>
          </a:p>
        </p:txBody>
      </p:sp>
      <p:graphicFrame>
        <p:nvGraphicFramePr>
          <p:cNvPr id="5" name="Объект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940870436"/>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Текст 2">
            <a:extLst>
              <a:ext uri="{FF2B5EF4-FFF2-40B4-BE49-F238E27FC236}">
                <a16:creationId xmlns:a16="http://schemas.microsoft.com/office/drawing/2014/main" id="{3044970E-E136-4910-82A7-3B2BDF037FED}"/>
              </a:ext>
            </a:extLst>
          </p:cNvPr>
          <p:cNvSpPr>
            <a:spLocks noGrp="1"/>
          </p:cNvSpPr>
          <p:nvPr>
            <p:ph type="body" sz="half" idx="2"/>
          </p:nvPr>
        </p:nvSpPr>
        <p:spPr/>
        <p:txBody>
          <a:bodyPr>
            <a:normAutofit fontScale="92500" lnSpcReduction="20000"/>
          </a:bodyPr>
          <a:lstStyle/>
          <a:p>
            <a:r>
              <a:rPr lang="ru-RU" b="1" dirty="0" err="1"/>
              <a:t>Микрофо́н</a:t>
            </a:r>
            <a:r>
              <a:rPr lang="ru-RU" dirty="0"/>
              <a:t> (от греч. </a:t>
            </a:r>
            <a:r>
              <a:rPr lang="ru-RU" dirty="0" err="1"/>
              <a:t>μικρός</a:t>
            </a:r>
            <a:r>
              <a:rPr lang="ru-RU" dirty="0"/>
              <a:t> — маленький, </a:t>
            </a:r>
            <a:r>
              <a:rPr lang="ru-RU" dirty="0" err="1"/>
              <a:t>φωνη</a:t>
            </a:r>
            <a:r>
              <a:rPr lang="ru-RU" dirty="0"/>
              <a:t> — звук) — электроакустический прибор, преобразовывающий звуковые колебания в колебания электрического тока, устройство ввода. Служит первичным звеном в цепочке звукозаписывающего тракта или звукоусиления. </a:t>
            </a:r>
          </a:p>
          <a:p>
            <a:endParaRPr lang="ru-RU" dirty="0"/>
          </a:p>
        </p:txBody>
      </p:sp>
      <p:pic>
        <p:nvPicPr>
          <p:cNvPr id="1026" name="Picture 2">
            <a:extLst>
              <a:ext uri="{FF2B5EF4-FFF2-40B4-BE49-F238E27FC236}">
                <a16:creationId xmlns:a16="http://schemas.microsoft.com/office/drawing/2014/main" id="{95D5B657-DBF4-4B0E-8782-B7069D8AD7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99753"/>
            <a:ext cx="6858000" cy="6816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1EA934-5BCD-4B70-B3F6-ADFF4F95AA39}"/>
              </a:ext>
            </a:extLst>
          </p:cNvPr>
          <p:cNvSpPr>
            <a:spLocks noGrp="1"/>
          </p:cNvSpPr>
          <p:nvPr>
            <p:ph type="title"/>
          </p:nvPr>
        </p:nvSpPr>
        <p:spPr/>
        <p:txBody>
          <a:bodyPr/>
          <a:lstStyle/>
          <a:p>
            <a:pPr algn="ctr"/>
            <a:r>
              <a:rPr lang="ru-RU" b="1" dirty="0">
                <a:solidFill>
                  <a:schemeClr val="tx1"/>
                </a:solidFill>
              </a:rPr>
              <a:t>Микрофоны одностороннего направления</a:t>
            </a:r>
            <a:endParaRPr lang="ru-RU" dirty="0">
              <a:solidFill>
                <a:schemeClr val="tx1"/>
              </a:solidFill>
            </a:endParaRPr>
          </a:p>
        </p:txBody>
      </p:sp>
      <p:sp>
        <p:nvSpPr>
          <p:cNvPr id="3" name="Объект 2">
            <a:extLst>
              <a:ext uri="{FF2B5EF4-FFF2-40B4-BE49-F238E27FC236}">
                <a16:creationId xmlns:a16="http://schemas.microsoft.com/office/drawing/2014/main" id="{FCE9F678-FBC6-4B87-A49E-A76FE1153126}"/>
              </a:ext>
            </a:extLst>
          </p:cNvPr>
          <p:cNvSpPr>
            <a:spLocks noGrp="1"/>
          </p:cNvSpPr>
          <p:nvPr>
            <p:ph idx="1"/>
          </p:nvPr>
        </p:nvSpPr>
        <p:spPr/>
        <p:txBody>
          <a:bodyPr>
            <a:normAutofit/>
          </a:bodyPr>
          <a:lstStyle/>
          <a:p>
            <a:pPr algn="ctr">
              <a:buNone/>
            </a:pPr>
            <a:r>
              <a:rPr lang="ru-RU" dirty="0"/>
              <a:t>Односторонняя направленность достигается в микрофонах комбинированного типа. Их диаграммы направленности близки по форме к кардиоиде, поэтому нередко их называют </a:t>
            </a:r>
            <a:r>
              <a:rPr lang="ru-RU" dirty="0" err="1"/>
              <a:t>кардиоидными</a:t>
            </a:r>
            <a:r>
              <a:rPr lang="ru-RU" dirty="0"/>
              <a:t>. Модификации микрофонов, имеющих еще меньшую направленность, чем </a:t>
            </a:r>
            <a:r>
              <a:rPr lang="ru-RU" dirty="0" err="1"/>
              <a:t>кардиоидные</a:t>
            </a:r>
            <a:r>
              <a:rPr lang="ru-RU" dirty="0"/>
              <a:t>, называют </a:t>
            </a:r>
            <a:r>
              <a:rPr lang="ru-RU" dirty="0" err="1"/>
              <a:t>суперкардиоидными</a:t>
            </a:r>
            <a:r>
              <a:rPr lang="ru-RU" dirty="0"/>
              <a:t> и </a:t>
            </a:r>
            <a:r>
              <a:rPr lang="ru-RU" dirty="0" err="1"/>
              <a:t>гиперкардиоидными</a:t>
            </a:r>
            <a:r>
              <a:rPr lang="ru-RU" dirty="0"/>
              <a:t>.</a:t>
            </a:r>
          </a:p>
          <a:p>
            <a:pPr algn="ctr">
              <a:buNone/>
            </a:pPr>
            <a:r>
              <a:rPr lang="ru-RU" dirty="0"/>
              <a:t>Эти микрофоны имеют определенные преимущества в эксплуатации: источник звука располагается с одной стороны микрофона в пределах достаточно широкого пространственного угла, а звуки, распространяющиеся за его пределами микрофон не воспринимает.</a:t>
            </a:r>
          </a:p>
          <a:p>
            <a:endParaRPr lang="ru-RU" dirty="0"/>
          </a:p>
        </p:txBody>
      </p:sp>
      <p:sp>
        <p:nvSpPr>
          <p:cNvPr id="5" name="Дата 4">
            <a:extLst>
              <a:ext uri="{FF2B5EF4-FFF2-40B4-BE49-F238E27FC236}">
                <a16:creationId xmlns:a16="http://schemas.microsoft.com/office/drawing/2014/main" id="{5BBED05C-BCB7-4BFD-BE69-BB536A1F164E}"/>
              </a:ext>
            </a:extLst>
          </p:cNvPr>
          <p:cNvSpPr>
            <a:spLocks noGrp="1"/>
          </p:cNvSpPr>
          <p:nvPr>
            <p:ph type="dt" sz="half" idx="10"/>
          </p:nvPr>
        </p:nvSpPr>
        <p:spPr/>
        <p:txBody>
          <a:bodyPr/>
          <a:lstStyle/>
          <a:p>
            <a:pPr rtl="0"/>
            <a:fld id="{9A16848F-27AD-43B9-904C-1CF05D24EB3C}" type="datetime1">
              <a:rPr lang="ru-RU" smtClean="0"/>
              <a:t>26.11.2020</a:t>
            </a:fld>
            <a:endParaRPr lang="en-US"/>
          </a:p>
        </p:txBody>
      </p:sp>
    </p:spTree>
    <p:extLst>
      <p:ext uri="{BB962C8B-B14F-4D97-AF65-F5344CB8AC3E}">
        <p14:creationId xmlns:p14="http://schemas.microsoft.com/office/powerpoint/2010/main" val="1839423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6DA38-5687-4040-9A29-B67BC249D281}"/>
              </a:ext>
            </a:extLst>
          </p:cNvPr>
          <p:cNvSpPr>
            <a:spLocks noGrp="1"/>
          </p:cNvSpPr>
          <p:nvPr>
            <p:ph type="title"/>
          </p:nvPr>
        </p:nvSpPr>
        <p:spPr>
          <a:xfrm>
            <a:off x="1629156" y="2275165"/>
            <a:ext cx="8933688" cy="2406895"/>
          </a:xfrm>
        </p:spPr>
        <p:txBody>
          <a:bodyPr/>
          <a:lstStyle/>
          <a:p>
            <a:r>
              <a:rPr lang="ru-RU" dirty="0"/>
              <a:t>Спасибо за внимание</a:t>
            </a:r>
            <a:endParaRPr lang="en-US" dirty="0"/>
          </a:p>
        </p:txBody>
      </p:sp>
      <p:sp>
        <p:nvSpPr>
          <p:cNvPr id="4" name="Дата 3">
            <a:extLst>
              <a:ext uri="{FF2B5EF4-FFF2-40B4-BE49-F238E27FC236}">
                <a16:creationId xmlns:a16="http://schemas.microsoft.com/office/drawing/2014/main" id="{D5483A72-9F64-4832-AA53-8A7BB8340E20}"/>
              </a:ext>
            </a:extLst>
          </p:cNvPr>
          <p:cNvSpPr>
            <a:spLocks noGrp="1"/>
          </p:cNvSpPr>
          <p:nvPr>
            <p:ph type="dt" sz="half" idx="10"/>
          </p:nvPr>
        </p:nvSpPr>
        <p:spPr>
          <a:xfrm>
            <a:off x="5318760" y="1344502"/>
            <a:ext cx="1554480" cy="498781"/>
          </a:xfrm>
        </p:spPr>
        <p:txBody>
          <a:bodyPr anchor="b">
            <a:normAutofit/>
          </a:bodyPr>
          <a:lstStyle/>
          <a:p>
            <a:pPr rtl="0">
              <a:spcAft>
                <a:spcPts val="600"/>
              </a:spcAft>
            </a:pPr>
            <a:fld id="{629C2F20-7994-4D1E-A01C-96ECBA4612EB}" type="datetime1">
              <a:rPr lang="ru-RU" smtClean="0"/>
              <a:pPr rtl="0">
                <a:spcAft>
                  <a:spcPts val="600"/>
                </a:spcAft>
              </a:pPr>
              <a:t>26.11.2020</a:t>
            </a:fld>
            <a:endParaRPr lang="en-US"/>
          </a:p>
        </p:txBody>
      </p:sp>
    </p:spTree>
    <p:extLst>
      <p:ext uri="{BB962C8B-B14F-4D97-AF65-F5344CB8AC3E}">
        <p14:creationId xmlns:p14="http://schemas.microsoft.com/office/powerpoint/2010/main" val="239346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966AA7B0-7FD6-4409-A91D-4678609B7F57}"/>
              </a:ext>
            </a:extLst>
          </p:cNvPr>
          <p:cNvPicPr>
            <a:picLocks noGrp="1" noChangeAspect="1" noChangeArrowheads="1"/>
          </p:cNvPicPr>
          <p:nvPr>
            <p:ph type="pic" idx="1"/>
          </p:nvPr>
        </p:nvPicPr>
        <p:blipFill rotWithShape="1">
          <a:blip r:embed="rId2" cstate="print"/>
          <a:srcRect t="8540" b="8540"/>
          <a:stretch/>
        </p:blipFill>
        <p:spPr bwMode="auto">
          <a:xfrm>
            <a:off x="228599" y="238155"/>
            <a:ext cx="7696201" cy="6381691"/>
          </a:xfrm>
          <a:prstGeom prst="rect">
            <a:avLst/>
          </a:prstGeom>
          <a:noFill/>
        </p:spPr>
      </p:pic>
      <p:sp>
        <p:nvSpPr>
          <p:cNvPr id="5" name="Дата 4">
            <a:extLst>
              <a:ext uri="{FF2B5EF4-FFF2-40B4-BE49-F238E27FC236}">
                <a16:creationId xmlns:a16="http://schemas.microsoft.com/office/drawing/2014/main" id="{47A7DDAF-D8D2-49B1-A9BB-E619F272C58B}"/>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183FEFD-AB08-4CB5-AE4D-2F6B12D8E3B0}" type="datetime1">
              <a:rPr lang="ru-RU" smtClean="0"/>
              <a:pPr rtl="0">
                <a:spcAft>
                  <a:spcPts val="600"/>
                </a:spcAft>
              </a:pPr>
              <a:t>26.11.2020</a:t>
            </a:fld>
            <a:endParaRPr lang="en-US"/>
          </a:p>
        </p:txBody>
      </p:sp>
      <p:sp>
        <p:nvSpPr>
          <p:cNvPr id="4" name="Текст 3">
            <a:extLst>
              <a:ext uri="{FF2B5EF4-FFF2-40B4-BE49-F238E27FC236}">
                <a16:creationId xmlns:a16="http://schemas.microsoft.com/office/drawing/2014/main" id="{D2D5C39D-44A1-4704-8AD8-476D5FC45A2F}"/>
              </a:ext>
            </a:extLst>
          </p:cNvPr>
          <p:cNvSpPr>
            <a:spLocks noGrp="1"/>
          </p:cNvSpPr>
          <p:nvPr>
            <p:ph type="body" sz="half" idx="2"/>
          </p:nvPr>
        </p:nvSpPr>
        <p:spPr>
          <a:xfrm>
            <a:off x="8477250" y="665018"/>
            <a:ext cx="3144774" cy="5232862"/>
          </a:xfrm>
        </p:spPr>
        <p:txBody>
          <a:bodyPr>
            <a:normAutofit/>
          </a:bodyPr>
          <a:lstStyle/>
          <a:p>
            <a:r>
              <a:rPr lang="ru-RU" dirty="0"/>
              <a:t>Микрофоны используются во многих устройствах, таких как телефоны и магнитофоны, в звукозаписи и видеозаписи, на радио и телевидении, для радиосвязи, а также для ультразвукового контроля и измерения.</a:t>
            </a:r>
          </a:p>
          <a:p>
            <a:r>
              <a:rPr lang="ru-RU" dirty="0"/>
              <a:t>( телефонный микрофон на картинке )</a:t>
            </a:r>
          </a:p>
        </p:txBody>
      </p:sp>
    </p:spTree>
    <p:extLst>
      <p:ext uri="{BB962C8B-B14F-4D97-AF65-F5344CB8AC3E}">
        <p14:creationId xmlns:p14="http://schemas.microsoft.com/office/powerpoint/2010/main" val="12788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8B500A8-10CB-4D67-8FF7-172C1994C3CA}"/>
              </a:ext>
            </a:extLst>
          </p:cNvPr>
          <p:cNvSpPr>
            <a:spLocks noGrp="1"/>
          </p:cNvSpPr>
          <p:nvPr>
            <p:ph type="title"/>
          </p:nvPr>
        </p:nvSpPr>
        <p:spPr>
          <a:xfrm>
            <a:off x="1066800" y="642594"/>
            <a:ext cx="10058400" cy="1371600"/>
          </a:xfrm>
        </p:spPr>
        <p:txBody>
          <a:bodyPr/>
          <a:lstStyle/>
          <a:p>
            <a:pPr algn="ctr"/>
            <a:r>
              <a:rPr lang="ru-RU" b="1" dirty="0">
                <a:solidFill>
                  <a:schemeClr val="tx1"/>
                </a:solidFill>
              </a:rPr>
              <a:t>У</a:t>
            </a:r>
            <a:r>
              <a:rPr lang="ru-RU" sz="4000" b="1" dirty="0">
                <a:solidFill>
                  <a:schemeClr val="tx1"/>
                </a:solidFill>
              </a:rPr>
              <a:t>гольный</a:t>
            </a:r>
            <a:r>
              <a:rPr lang="ru-RU" sz="4000" b="1" dirty="0">
                <a:solidFill>
                  <a:schemeClr val="accent2"/>
                </a:solidFill>
              </a:rPr>
              <a:t> </a:t>
            </a:r>
            <a:r>
              <a:rPr lang="ru-RU" sz="4000" b="1" dirty="0">
                <a:solidFill>
                  <a:schemeClr val="tx1"/>
                </a:solidFill>
              </a:rPr>
              <a:t>микрофон</a:t>
            </a:r>
            <a:endParaRPr lang="en-US" dirty="0">
              <a:solidFill>
                <a:schemeClr val="tx1"/>
              </a:solidFill>
            </a:endParaRPr>
          </a:p>
        </p:txBody>
      </p:sp>
      <p:sp>
        <p:nvSpPr>
          <p:cNvPr id="13" name="Content Placeholder 2">
            <a:extLst>
              <a:ext uri="{FF2B5EF4-FFF2-40B4-BE49-F238E27FC236}">
                <a16:creationId xmlns:a16="http://schemas.microsoft.com/office/drawing/2014/main" id="{244B9322-3B47-43D2-81E3-795BFFBA0FF3}"/>
              </a:ext>
            </a:extLst>
          </p:cNvPr>
          <p:cNvSpPr>
            <a:spLocks noGrp="1"/>
          </p:cNvSpPr>
          <p:nvPr>
            <p:ph sz="half" idx="1"/>
          </p:nvPr>
        </p:nvSpPr>
        <p:spPr>
          <a:xfrm>
            <a:off x="1066800" y="2103120"/>
            <a:ext cx="4663440" cy="3749040"/>
          </a:xfrm>
        </p:spPr>
        <p:txBody>
          <a:bodyPr>
            <a:normAutofit fontScale="85000" lnSpcReduction="10000"/>
          </a:bodyPr>
          <a:lstStyle/>
          <a:p>
            <a:pPr algn="ctr">
              <a:lnSpc>
                <a:spcPct val="120000"/>
              </a:lnSpc>
              <a:buNone/>
            </a:pPr>
            <a:r>
              <a:rPr lang="ru-RU" dirty="0"/>
              <a:t>Вначале наибольшее распространение получил   угольный микрофон Эдисона,</a:t>
            </a:r>
          </a:p>
          <a:p>
            <a:pPr algn="ctr">
              <a:lnSpc>
                <a:spcPct val="120000"/>
              </a:lnSpc>
              <a:buNone/>
            </a:pPr>
            <a:r>
              <a:rPr lang="ru-RU" dirty="0"/>
              <a:t>        об изобретении которого заявляли </a:t>
            </a:r>
          </a:p>
          <a:p>
            <a:pPr algn="ctr">
              <a:lnSpc>
                <a:spcPct val="120000"/>
              </a:lnSpc>
              <a:buNone/>
            </a:pPr>
            <a:r>
              <a:rPr lang="ru-RU" dirty="0"/>
              <a:t>        </a:t>
            </a:r>
            <a:r>
              <a:rPr lang="ru-RU" dirty="0" err="1"/>
              <a:t>Г.Махальский</a:t>
            </a:r>
            <a:r>
              <a:rPr lang="ru-RU" dirty="0"/>
              <a:t> в 1878 и П. М. Голубицкий </a:t>
            </a:r>
          </a:p>
          <a:p>
            <a:pPr algn="ctr">
              <a:lnSpc>
                <a:spcPct val="120000"/>
              </a:lnSpc>
              <a:buNone/>
            </a:pPr>
            <a:r>
              <a:rPr lang="ru-RU" dirty="0"/>
              <a:t>       в 1883. Угольный микрофон до сих пор </a:t>
            </a:r>
          </a:p>
          <a:p>
            <a:pPr algn="ctr">
              <a:lnSpc>
                <a:spcPct val="120000"/>
              </a:lnSpc>
              <a:buNone/>
            </a:pPr>
            <a:r>
              <a:rPr lang="ru-RU" dirty="0"/>
              <a:t>       используется в аппаратах аналоговой телефонии. Действие его основывается на изменении сопротивления между зёрнами угольного порошка при изменении давления на их совокупность.</a:t>
            </a:r>
          </a:p>
          <a:p>
            <a:endParaRPr lang="en-US" dirty="0"/>
          </a:p>
        </p:txBody>
      </p:sp>
      <p:pic>
        <p:nvPicPr>
          <p:cNvPr id="6" name="Picture 2" descr="Изображение выглядит как шейкер, внутренний, сидит, стол&#10;&#10;Автоматически созданное описание">
            <a:extLst>
              <a:ext uri="{FF2B5EF4-FFF2-40B4-BE49-F238E27FC236}">
                <a16:creationId xmlns:a16="http://schemas.microsoft.com/office/drawing/2014/main" id="{AD81A0DF-6030-47DA-BE07-5E397E5D1AC0}"/>
              </a:ext>
            </a:extLst>
          </p:cNvPr>
          <p:cNvPicPr>
            <a:picLocks noGrp="1" noChangeAspect="1" noChangeArrowheads="1"/>
          </p:cNvPicPr>
          <p:nvPr>
            <p:ph sz="half" idx="2"/>
          </p:nvPr>
        </p:nvPicPr>
        <p:blipFill rotWithShape="1">
          <a:blip r:embed="rId2" cstate="print"/>
          <a:srcRect l="2345" r="5920" b="3"/>
          <a:stretch/>
        </p:blipFill>
        <p:spPr bwMode="auto">
          <a:xfrm>
            <a:off x="6461760" y="2103120"/>
            <a:ext cx="4663440" cy="3749040"/>
          </a:xfrm>
          <a:prstGeom prst="rect">
            <a:avLst/>
          </a:prstGeom>
          <a:noFill/>
        </p:spPr>
      </p:pic>
      <p:sp>
        <p:nvSpPr>
          <p:cNvPr id="3" name="Дата 2">
            <a:extLst>
              <a:ext uri="{FF2B5EF4-FFF2-40B4-BE49-F238E27FC236}">
                <a16:creationId xmlns:a16="http://schemas.microsoft.com/office/drawing/2014/main" id="{9A6CCA93-B0A1-438B-A910-000966EEA085}"/>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EBEA1583-5CEF-4E36-A7FC-D34B7E954D76}" type="datetime1">
              <a:rPr lang="ru-RU" smtClean="0"/>
              <a:pPr rtl="0">
                <a:spcAft>
                  <a:spcPts val="600"/>
                </a:spcAft>
              </a:pPr>
              <a:t>26.11.2020</a:t>
            </a:fld>
            <a:endParaRPr lang="en-US"/>
          </a:p>
        </p:txBody>
      </p:sp>
    </p:spTree>
    <p:extLst>
      <p:ext uri="{BB962C8B-B14F-4D97-AF65-F5344CB8AC3E}">
        <p14:creationId xmlns:p14="http://schemas.microsoft.com/office/powerpoint/2010/main" val="333098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F4E1B605-365D-4980-9235-0AECD4D8BC81}"/>
              </a:ext>
            </a:extLst>
          </p:cNvPr>
          <p:cNvPicPr>
            <a:picLocks noGrp="1" noChangeAspect="1" noChangeArrowheads="1"/>
          </p:cNvPicPr>
          <p:nvPr>
            <p:ph type="pic" idx="1"/>
          </p:nvPr>
        </p:nvPicPr>
        <p:blipFill rotWithShape="1">
          <a:blip r:embed="rId2" cstate="print"/>
          <a:stretch/>
        </p:blipFill>
        <p:spPr bwMode="auto">
          <a:xfrm>
            <a:off x="288518" y="237744"/>
            <a:ext cx="7576363" cy="6382512"/>
          </a:xfrm>
          <a:prstGeom prst="rect">
            <a:avLst/>
          </a:prstGeom>
          <a:noFill/>
        </p:spPr>
      </p:pic>
      <p:sp>
        <p:nvSpPr>
          <p:cNvPr id="5" name="Дата 4">
            <a:extLst>
              <a:ext uri="{FF2B5EF4-FFF2-40B4-BE49-F238E27FC236}">
                <a16:creationId xmlns:a16="http://schemas.microsoft.com/office/drawing/2014/main" id="{C220613F-6060-42EF-A7F2-E73F50F964AC}"/>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sp>
        <p:nvSpPr>
          <p:cNvPr id="2" name="Заголовок 1">
            <a:extLst>
              <a:ext uri="{FF2B5EF4-FFF2-40B4-BE49-F238E27FC236}">
                <a16:creationId xmlns:a16="http://schemas.microsoft.com/office/drawing/2014/main" id="{A5C52FCB-6798-48A8-A302-D8C856B30131}"/>
              </a:ext>
            </a:extLst>
          </p:cNvPr>
          <p:cNvSpPr>
            <a:spLocks noGrp="1"/>
          </p:cNvSpPr>
          <p:nvPr>
            <p:ph type="title"/>
          </p:nvPr>
        </p:nvSpPr>
        <p:spPr>
          <a:xfrm>
            <a:off x="8477250" y="603504"/>
            <a:ext cx="3144774" cy="1645920"/>
          </a:xfrm>
        </p:spPr>
        <p:txBody>
          <a:bodyPr anchor="b">
            <a:normAutofit/>
          </a:bodyPr>
          <a:lstStyle/>
          <a:p>
            <a:pPr algn="ctr"/>
            <a:r>
              <a:rPr lang="ru-RU" b="1" dirty="0"/>
              <a:t>Угольный микрофон</a:t>
            </a:r>
            <a:endParaRPr lang="ru-RU" dirty="0"/>
          </a:p>
        </p:txBody>
      </p:sp>
      <p:sp>
        <p:nvSpPr>
          <p:cNvPr id="3" name="Объект 2">
            <a:extLst>
              <a:ext uri="{FF2B5EF4-FFF2-40B4-BE49-F238E27FC236}">
                <a16:creationId xmlns:a16="http://schemas.microsoft.com/office/drawing/2014/main" id="{17BD3CFD-52F0-4EAA-9A81-A3A63B3E6E36}"/>
              </a:ext>
            </a:extLst>
          </p:cNvPr>
          <p:cNvSpPr>
            <a:spLocks noGrp="1"/>
          </p:cNvSpPr>
          <p:nvPr>
            <p:ph type="body" sz="half" idx="2"/>
          </p:nvPr>
        </p:nvSpPr>
        <p:spPr>
          <a:xfrm>
            <a:off x="8477250" y="2386584"/>
            <a:ext cx="3144774" cy="3511296"/>
          </a:xfrm>
        </p:spPr>
        <p:txBody>
          <a:bodyPr>
            <a:normAutofit/>
          </a:bodyPr>
          <a:lstStyle/>
          <a:p>
            <a:pPr>
              <a:lnSpc>
                <a:spcPct val="100000"/>
              </a:lnSpc>
              <a:buNone/>
            </a:pPr>
            <a:r>
              <a:rPr lang="ru-RU" sz="1500"/>
              <a:t>Первый угольный микрофон </a:t>
            </a:r>
          </a:p>
          <a:p>
            <a:pPr>
              <a:lnSpc>
                <a:spcPct val="100000"/>
              </a:lnSpc>
              <a:buNone/>
            </a:pPr>
            <a:r>
              <a:rPr lang="ru-RU" sz="1500"/>
              <a:t>построил американский изобретатель Эмиль Берлинер 4 марта 1877 года. Однако, развитие получил микрофон американского изобретателя Дэвида Юза  в мае 1878 года. Микрофон Юза содержал угольный стержень с заострёнными концами, упиравшийся в две угольные же чашечки, и соединённый с подвижной мембраной.</a:t>
            </a:r>
          </a:p>
          <a:p>
            <a:pPr>
              <a:lnSpc>
                <a:spcPct val="100000"/>
              </a:lnSpc>
            </a:pPr>
            <a:endParaRPr lang="ru-RU" sz="1500"/>
          </a:p>
        </p:txBody>
      </p:sp>
    </p:spTree>
    <p:extLst>
      <p:ext uri="{BB962C8B-B14F-4D97-AF65-F5344CB8AC3E}">
        <p14:creationId xmlns:p14="http://schemas.microsoft.com/office/powerpoint/2010/main" val="11176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3C9CCFD-BAA8-4D47-B77D-556A9DA7AB6F}"/>
              </a:ext>
            </a:extLst>
          </p:cNvPr>
          <p:cNvSpPr>
            <a:spLocks noGrp="1"/>
          </p:cNvSpPr>
          <p:nvPr>
            <p:ph type="title"/>
          </p:nvPr>
        </p:nvSpPr>
        <p:spPr>
          <a:xfrm>
            <a:off x="1066800" y="642594"/>
            <a:ext cx="10058400" cy="1371600"/>
          </a:xfrm>
        </p:spPr>
        <p:txBody>
          <a:bodyPr anchor="ctr">
            <a:normAutofit/>
          </a:bodyPr>
          <a:lstStyle/>
          <a:p>
            <a:pPr algn="ctr"/>
            <a:r>
              <a:rPr lang="ru-RU" b="1" dirty="0"/>
              <a:t>Конденсаторный микрофон</a:t>
            </a:r>
          </a:p>
        </p:txBody>
      </p:sp>
      <p:sp>
        <p:nvSpPr>
          <p:cNvPr id="5" name="Текст 4">
            <a:extLst>
              <a:ext uri="{FF2B5EF4-FFF2-40B4-BE49-F238E27FC236}">
                <a16:creationId xmlns:a16="http://schemas.microsoft.com/office/drawing/2014/main" id="{79473B1D-FB09-40CC-81EE-598AD72A0130}"/>
              </a:ext>
            </a:extLst>
          </p:cNvPr>
          <p:cNvSpPr>
            <a:spLocks noGrp="1"/>
          </p:cNvSpPr>
          <p:nvPr>
            <p:ph sz="half" idx="1"/>
          </p:nvPr>
        </p:nvSpPr>
        <p:spPr>
          <a:xfrm>
            <a:off x="1066800" y="2103120"/>
            <a:ext cx="4663440" cy="3749040"/>
          </a:xfrm>
        </p:spPr>
        <p:txBody>
          <a:bodyPr>
            <a:normAutofit/>
          </a:bodyPr>
          <a:lstStyle/>
          <a:p>
            <a:r>
              <a:rPr lang="ru-RU" dirty="0"/>
              <a:t>Конденсаторный микрофон был    изобретён американским учёным Э. Венте в 1917 году. В нём звук воздействует на тонкую металлическую мембрану, изменяя расстояние между мембраной и металлическим корпусом. </a:t>
            </a:r>
          </a:p>
        </p:txBody>
      </p:sp>
      <p:pic>
        <p:nvPicPr>
          <p:cNvPr id="6" name="Рисунок 5" descr="Изображение выглядит как сидит, маленький, стол, лицо&#10;&#10;Автоматически созданное описание">
            <a:extLst>
              <a:ext uri="{FF2B5EF4-FFF2-40B4-BE49-F238E27FC236}">
                <a16:creationId xmlns:a16="http://schemas.microsoft.com/office/drawing/2014/main" id="{1882079A-B057-4601-8AB5-28B7B4ECCD0E}"/>
              </a:ext>
            </a:extLst>
          </p:cNvPr>
          <p:cNvPicPr>
            <a:picLocks noChangeAspect="1"/>
          </p:cNvPicPr>
          <p:nvPr/>
        </p:nvPicPr>
        <p:blipFill>
          <a:blip r:embed="rId2" cstate="print"/>
          <a:srcRect t="13520"/>
          <a:stretch>
            <a:fillRect/>
          </a:stretch>
        </p:blipFill>
        <p:spPr>
          <a:xfrm>
            <a:off x="7368299" y="2103120"/>
            <a:ext cx="2850361" cy="3749040"/>
          </a:xfrm>
          <a:prstGeom prst="rect">
            <a:avLst/>
          </a:prstGeom>
          <a:noFill/>
        </p:spPr>
      </p:pic>
      <p:sp>
        <p:nvSpPr>
          <p:cNvPr id="3" name="Дата 2">
            <a:extLst>
              <a:ext uri="{FF2B5EF4-FFF2-40B4-BE49-F238E27FC236}">
                <a16:creationId xmlns:a16="http://schemas.microsoft.com/office/drawing/2014/main" id="{FCAE34B5-AE16-43C5-B454-2F2211575489}"/>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EBEA1583-5CEF-4E36-A7FC-D34B7E954D76}" type="datetime1">
              <a:rPr lang="ru-RU" smtClean="0"/>
              <a:pPr rtl="0">
                <a:spcAft>
                  <a:spcPts val="600"/>
                </a:spcAft>
              </a:pPr>
              <a:t>26.11.2020</a:t>
            </a:fld>
            <a:endParaRPr lang="en-US"/>
          </a:p>
        </p:txBody>
      </p:sp>
    </p:spTree>
    <p:extLst>
      <p:ext uri="{BB962C8B-B14F-4D97-AF65-F5344CB8AC3E}">
        <p14:creationId xmlns:p14="http://schemas.microsoft.com/office/powerpoint/2010/main" val="384291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D92F90-4D42-4AB6-BEA5-28EF2C0B0039}"/>
              </a:ext>
            </a:extLst>
          </p:cNvPr>
          <p:cNvSpPr>
            <a:spLocks noGrp="1"/>
          </p:cNvSpPr>
          <p:nvPr>
            <p:ph type="title"/>
          </p:nvPr>
        </p:nvSpPr>
        <p:spPr/>
        <p:txBody>
          <a:bodyPr/>
          <a:lstStyle/>
          <a:p>
            <a:pPr algn="ctr"/>
            <a:r>
              <a:rPr lang="ru-RU" b="1" dirty="0">
                <a:solidFill>
                  <a:schemeClr val="tx1"/>
                </a:solidFill>
              </a:rPr>
              <a:t>Д</a:t>
            </a:r>
            <a:r>
              <a:rPr lang="ru-RU" sz="4000" b="1" dirty="0">
                <a:solidFill>
                  <a:schemeClr val="tx1"/>
                </a:solidFill>
              </a:rPr>
              <a:t>инамический микрофон</a:t>
            </a:r>
            <a:endParaRPr lang="ru-RU" b="1" dirty="0">
              <a:solidFill>
                <a:schemeClr val="tx1"/>
              </a:solidFill>
            </a:endParaRPr>
          </a:p>
        </p:txBody>
      </p:sp>
      <p:sp>
        <p:nvSpPr>
          <p:cNvPr id="3" name="Объект 2">
            <a:extLst>
              <a:ext uri="{FF2B5EF4-FFF2-40B4-BE49-F238E27FC236}">
                <a16:creationId xmlns:a16="http://schemas.microsoft.com/office/drawing/2014/main" id="{E65B25DB-46FF-42AE-B618-CEC3D99F301B}"/>
              </a:ext>
            </a:extLst>
          </p:cNvPr>
          <p:cNvSpPr>
            <a:spLocks noGrp="1"/>
          </p:cNvSpPr>
          <p:nvPr>
            <p:ph sz="half" idx="1"/>
          </p:nvPr>
        </p:nvSpPr>
        <p:spPr/>
        <p:txBody>
          <a:bodyPr>
            <a:normAutofit fontScale="62500" lnSpcReduction="20000"/>
          </a:bodyPr>
          <a:lstStyle/>
          <a:p>
            <a:pPr algn="ctr">
              <a:buNone/>
            </a:pPr>
            <a:r>
              <a:rPr lang="ru-RU" dirty="0"/>
              <a:t>Более массовыми стали динамические микрофоны, отличающиеся от угольных гораздо лучшей </a:t>
            </a:r>
          </a:p>
          <a:p>
            <a:pPr algn="ctr">
              <a:buNone/>
            </a:pPr>
            <a:r>
              <a:rPr lang="ru-RU" dirty="0"/>
              <a:t>     линейностью характеристик и хорошими  </a:t>
            </a:r>
          </a:p>
          <a:p>
            <a:pPr algn="ctr">
              <a:buNone/>
            </a:pPr>
            <a:r>
              <a:rPr lang="ru-RU" dirty="0"/>
              <a:t>     частотными свойствами, а от конденсаторных ,</a:t>
            </a:r>
          </a:p>
          <a:p>
            <a:pPr algn="ctr">
              <a:buNone/>
            </a:pPr>
            <a:r>
              <a:rPr lang="ru-RU" dirty="0"/>
              <a:t>      более приемлемыми электрическими </a:t>
            </a:r>
          </a:p>
          <a:p>
            <a:pPr algn="ctr">
              <a:buNone/>
            </a:pPr>
            <a:r>
              <a:rPr lang="ru-RU" dirty="0"/>
              <a:t>       свойствами.</a:t>
            </a:r>
          </a:p>
          <a:p>
            <a:pPr algn="ctr">
              <a:buNone/>
            </a:pPr>
            <a:r>
              <a:rPr lang="ru-RU" dirty="0"/>
              <a:t>Первым динамическим микрофоном стал</a:t>
            </a:r>
          </a:p>
          <a:p>
            <a:pPr algn="ctr">
              <a:buNone/>
            </a:pPr>
            <a:r>
              <a:rPr lang="ru-RU" dirty="0"/>
              <a:t> изобретённый в 1924 году немецкими</a:t>
            </a:r>
          </a:p>
          <a:p>
            <a:pPr algn="ctr">
              <a:buNone/>
            </a:pPr>
            <a:r>
              <a:rPr lang="ru-RU" dirty="0"/>
              <a:t> учёными Э. </a:t>
            </a:r>
            <a:r>
              <a:rPr lang="ru-RU" dirty="0" err="1"/>
              <a:t>Герлахом</a:t>
            </a:r>
            <a:r>
              <a:rPr lang="ru-RU" dirty="0"/>
              <a:t> и В. </a:t>
            </a:r>
            <a:r>
              <a:rPr lang="ru-RU" dirty="0" err="1"/>
              <a:t>Шоттки</a:t>
            </a:r>
            <a:endParaRPr lang="ru-RU" dirty="0"/>
          </a:p>
          <a:p>
            <a:pPr algn="ctr">
              <a:buNone/>
            </a:pPr>
            <a:r>
              <a:rPr lang="ru-RU" dirty="0"/>
              <a:t>электродинамический микрофон </a:t>
            </a:r>
          </a:p>
          <a:p>
            <a:pPr algn="ctr">
              <a:buNone/>
            </a:pPr>
            <a:r>
              <a:rPr lang="ru-RU" dirty="0"/>
              <a:t>ленточного типа. Такие микрофоны</a:t>
            </a:r>
          </a:p>
          <a:p>
            <a:pPr algn="ctr">
              <a:buNone/>
            </a:pPr>
            <a:r>
              <a:rPr lang="ru-RU" dirty="0"/>
              <a:t> до сих пор применяются в студийной </a:t>
            </a:r>
          </a:p>
          <a:p>
            <a:pPr algn="ctr">
              <a:buNone/>
            </a:pPr>
            <a:r>
              <a:rPr lang="ru-RU" dirty="0"/>
              <a:t>записи.</a:t>
            </a:r>
          </a:p>
          <a:p>
            <a:endParaRPr lang="ru-RU" dirty="0"/>
          </a:p>
        </p:txBody>
      </p:sp>
      <p:sp>
        <p:nvSpPr>
          <p:cNvPr id="5" name="Дата 4">
            <a:extLst>
              <a:ext uri="{FF2B5EF4-FFF2-40B4-BE49-F238E27FC236}">
                <a16:creationId xmlns:a16="http://schemas.microsoft.com/office/drawing/2014/main" id="{51C4B5DC-7C89-45F6-857F-1F0CDFF8F7A2}"/>
              </a:ext>
            </a:extLst>
          </p:cNvPr>
          <p:cNvSpPr>
            <a:spLocks noGrp="1"/>
          </p:cNvSpPr>
          <p:nvPr>
            <p:ph type="dt" sz="half" idx="10"/>
          </p:nvPr>
        </p:nvSpPr>
        <p:spPr/>
        <p:txBody>
          <a:bodyPr/>
          <a:lstStyle/>
          <a:p>
            <a:pPr rtl="0"/>
            <a:fld id="{9A16848F-27AD-43B9-904C-1CF05D24EB3C}" type="datetime1">
              <a:rPr lang="ru-RU" smtClean="0"/>
              <a:t>26.11.2020</a:t>
            </a:fld>
            <a:endParaRPr lang="en-US"/>
          </a:p>
        </p:txBody>
      </p:sp>
      <p:pic>
        <p:nvPicPr>
          <p:cNvPr id="2050" name="Picture 2">
            <a:extLst>
              <a:ext uri="{FF2B5EF4-FFF2-40B4-BE49-F238E27FC236}">
                <a16:creationId xmlns:a16="http://schemas.microsoft.com/office/drawing/2014/main" id="{F065C5E3-2641-40CC-AEEC-5EBDB662A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1125" y="2547943"/>
            <a:ext cx="4664075" cy="285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8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17439C-0B25-41AE-AB1D-B87570DD0AC3}"/>
              </a:ext>
            </a:extLst>
          </p:cNvPr>
          <p:cNvSpPr>
            <a:spLocks noGrp="1"/>
          </p:cNvSpPr>
          <p:nvPr>
            <p:ph type="title"/>
          </p:nvPr>
        </p:nvSpPr>
        <p:spPr/>
        <p:txBody>
          <a:bodyPr/>
          <a:lstStyle/>
          <a:p>
            <a:pPr algn="ctr"/>
            <a:r>
              <a:rPr lang="ru-RU" b="1" dirty="0">
                <a:solidFill>
                  <a:schemeClr val="tx1"/>
                </a:solidFill>
              </a:rPr>
              <a:t>Д</a:t>
            </a:r>
            <a:r>
              <a:rPr lang="ru-RU" sz="4000" b="1" dirty="0">
                <a:solidFill>
                  <a:schemeClr val="tx1"/>
                </a:solidFill>
              </a:rPr>
              <a:t>инамический микрофон</a:t>
            </a:r>
            <a:endParaRPr lang="ru-RU" b="1" dirty="0">
              <a:solidFill>
                <a:schemeClr val="tx1"/>
              </a:solidFill>
            </a:endParaRPr>
          </a:p>
        </p:txBody>
      </p:sp>
      <p:sp>
        <p:nvSpPr>
          <p:cNvPr id="3" name="Объект 2">
            <a:extLst>
              <a:ext uri="{FF2B5EF4-FFF2-40B4-BE49-F238E27FC236}">
                <a16:creationId xmlns:a16="http://schemas.microsoft.com/office/drawing/2014/main" id="{351AC97C-7BD2-4FD8-A185-2CB7BE0740B2}"/>
              </a:ext>
            </a:extLst>
          </p:cNvPr>
          <p:cNvSpPr>
            <a:spLocks noGrp="1"/>
          </p:cNvSpPr>
          <p:nvPr>
            <p:ph sz="half" idx="1"/>
          </p:nvPr>
        </p:nvSpPr>
        <p:spPr/>
        <p:txBody>
          <a:bodyPr/>
          <a:lstStyle/>
          <a:p>
            <a:pPr algn="ctr"/>
            <a:r>
              <a:rPr lang="ru-RU" b="1" dirty="0"/>
              <a:t>Катушечный</a:t>
            </a:r>
          </a:p>
          <a:p>
            <a:pPr algn="ctr">
              <a:buNone/>
            </a:pPr>
            <a:r>
              <a:rPr lang="ru-RU" dirty="0"/>
              <a:t>     В микрофоне </a:t>
            </a:r>
            <a:r>
              <a:rPr lang="ru-RU" i="1" dirty="0"/>
              <a:t>катушечного</a:t>
            </a:r>
            <a:r>
              <a:rPr lang="ru-RU" dirty="0"/>
              <a:t> </a:t>
            </a:r>
          </a:p>
          <a:p>
            <a:pPr algn="ctr">
              <a:buNone/>
            </a:pPr>
            <a:r>
              <a:rPr lang="ru-RU" dirty="0"/>
              <a:t>     типа применена диафрагма, </a:t>
            </a:r>
          </a:p>
          <a:p>
            <a:pPr algn="ctr">
              <a:buNone/>
            </a:pPr>
            <a:r>
              <a:rPr lang="ru-RU" dirty="0"/>
              <a:t>     связанная с катушкой </a:t>
            </a:r>
          </a:p>
          <a:p>
            <a:pPr algn="ctr">
              <a:buNone/>
            </a:pPr>
            <a:r>
              <a:rPr lang="ru-RU" dirty="0"/>
              <a:t>     индуктивности. </a:t>
            </a:r>
          </a:p>
          <a:p>
            <a:pPr algn="ctr">
              <a:buNone/>
            </a:pPr>
            <a:r>
              <a:rPr lang="ru-RU" dirty="0"/>
              <a:t>      Такой микрофон надёжен в </a:t>
            </a:r>
          </a:p>
          <a:p>
            <a:pPr algn="ctr">
              <a:buNone/>
            </a:pPr>
            <a:r>
              <a:rPr lang="ru-RU" dirty="0"/>
              <a:t>       эксплуатации.</a:t>
            </a:r>
          </a:p>
          <a:p>
            <a:endParaRPr lang="ru-RU" dirty="0"/>
          </a:p>
        </p:txBody>
      </p:sp>
      <p:sp>
        <p:nvSpPr>
          <p:cNvPr id="4" name="Объект 3">
            <a:extLst>
              <a:ext uri="{FF2B5EF4-FFF2-40B4-BE49-F238E27FC236}">
                <a16:creationId xmlns:a16="http://schemas.microsoft.com/office/drawing/2014/main" id="{8151E857-533F-42D2-B295-BA1F3E56E4AC}"/>
              </a:ext>
            </a:extLst>
          </p:cNvPr>
          <p:cNvSpPr>
            <a:spLocks noGrp="1"/>
          </p:cNvSpPr>
          <p:nvPr>
            <p:ph sz="half" idx="2"/>
          </p:nvPr>
        </p:nvSpPr>
        <p:spPr/>
        <p:txBody>
          <a:bodyPr/>
          <a:lstStyle/>
          <a:p>
            <a:pPr algn="ctr"/>
            <a:r>
              <a:rPr lang="ru-RU" b="1" dirty="0"/>
              <a:t>Ленточный</a:t>
            </a:r>
          </a:p>
          <a:p>
            <a:pPr algn="ctr">
              <a:buNone/>
            </a:pPr>
            <a:r>
              <a:rPr lang="ru-RU" dirty="0"/>
              <a:t>     В микрофоне </a:t>
            </a:r>
            <a:r>
              <a:rPr lang="ru-RU" i="1" dirty="0"/>
              <a:t>ленточного</a:t>
            </a:r>
            <a:r>
              <a:rPr lang="ru-RU" dirty="0"/>
              <a:t> типа</a:t>
            </a:r>
          </a:p>
          <a:p>
            <a:pPr algn="ctr">
              <a:buNone/>
            </a:pPr>
            <a:r>
              <a:rPr lang="ru-RU" dirty="0"/>
              <a:t> вместо катушки в магнитном поле</a:t>
            </a:r>
          </a:p>
          <a:p>
            <a:pPr algn="ctr">
              <a:buNone/>
            </a:pPr>
            <a:r>
              <a:rPr lang="ru-RU" dirty="0"/>
              <a:t> располагается гофрированная </a:t>
            </a:r>
          </a:p>
          <a:p>
            <a:pPr algn="ctr">
              <a:buNone/>
            </a:pPr>
            <a:r>
              <a:rPr lang="ru-RU" dirty="0"/>
              <a:t>ленточка из алюминиевой фольги. </a:t>
            </a:r>
          </a:p>
          <a:p>
            <a:pPr algn="ctr">
              <a:buNone/>
            </a:pPr>
            <a:r>
              <a:rPr lang="ru-RU" dirty="0"/>
              <a:t>Такой микрофон применяется главным </a:t>
            </a:r>
          </a:p>
          <a:p>
            <a:pPr algn="ctr">
              <a:buNone/>
            </a:pPr>
            <a:r>
              <a:rPr lang="ru-RU" dirty="0"/>
              <a:t>образом в студиях звукозаписи.</a:t>
            </a:r>
          </a:p>
          <a:p>
            <a:endParaRPr lang="ru-RU" dirty="0"/>
          </a:p>
        </p:txBody>
      </p:sp>
      <p:sp>
        <p:nvSpPr>
          <p:cNvPr id="5" name="Дата 4">
            <a:extLst>
              <a:ext uri="{FF2B5EF4-FFF2-40B4-BE49-F238E27FC236}">
                <a16:creationId xmlns:a16="http://schemas.microsoft.com/office/drawing/2014/main" id="{1683644F-A750-46F7-B150-4E4A7E30E492}"/>
              </a:ext>
            </a:extLst>
          </p:cNvPr>
          <p:cNvSpPr>
            <a:spLocks noGrp="1"/>
          </p:cNvSpPr>
          <p:nvPr>
            <p:ph type="dt" sz="half" idx="10"/>
          </p:nvPr>
        </p:nvSpPr>
        <p:spPr/>
        <p:txBody>
          <a:bodyPr/>
          <a:lstStyle/>
          <a:p>
            <a:pPr rtl="0"/>
            <a:fld id="{9A16848F-27AD-43B9-904C-1CF05D24EB3C}" type="datetime1">
              <a:rPr lang="ru-RU" smtClean="0"/>
              <a:t>26.11.2020</a:t>
            </a:fld>
            <a:endParaRPr lang="en-US"/>
          </a:p>
        </p:txBody>
      </p:sp>
    </p:spTree>
    <p:extLst>
      <p:ext uri="{BB962C8B-B14F-4D97-AF65-F5344CB8AC3E}">
        <p14:creationId xmlns:p14="http://schemas.microsoft.com/office/powerpoint/2010/main" val="172914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007682-B5D1-49FE-8778-B68B4E6036A0}"/>
              </a:ext>
            </a:extLst>
          </p:cNvPr>
          <p:cNvSpPr>
            <a:spLocks noGrp="1"/>
          </p:cNvSpPr>
          <p:nvPr>
            <p:ph type="title"/>
          </p:nvPr>
        </p:nvSpPr>
        <p:spPr>
          <a:xfrm>
            <a:off x="1066800" y="642594"/>
            <a:ext cx="10058400" cy="1371600"/>
          </a:xfrm>
        </p:spPr>
        <p:txBody>
          <a:bodyPr anchor="ctr">
            <a:normAutofit/>
          </a:bodyPr>
          <a:lstStyle/>
          <a:p>
            <a:r>
              <a:rPr lang="ru-RU"/>
              <a:t>Динамический микрофон</a:t>
            </a:r>
          </a:p>
        </p:txBody>
      </p:sp>
      <p:sp>
        <p:nvSpPr>
          <p:cNvPr id="20" name="Text Placeholder 2">
            <a:extLst>
              <a:ext uri="{FF2B5EF4-FFF2-40B4-BE49-F238E27FC236}">
                <a16:creationId xmlns:a16="http://schemas.microsoft.com/office/drawing/2014/main" id="{3E0858B9-291F-40FF-9719-7F7F8E00EA58}"/>
              </a:ext>
            </a:extLst>
          </p:cNvPr>
          <p:cNvSpPr>
            <a:spLocks noGrp="1"/>
          </p:cNvSpPr>
          <p:nvPr>
            <p:ph type="body" idx="1"/>
          </p:nvPr>
        </p:nvSpPr>
        <p:spPr>
          <a:xfrm>
            <a:off x="1069848" y="2074334"/>
            <a:ext cx="4663440" cy="640080"/>
          </a:xfrm>
        </p:spPr>
        <p:txBody>
          <a:bodyPr/>
          <a:lstStyle/>
          <a:p>
            <a:pPr algn="ctr"/>
            <a:r>
              <a:rPr lang="ru-RU" b="1" dirty="0"/>
              <a:t>Катушечный</a:t>
            </a:r>
          </a:p>
          <a:p>
            <a:endParaRPr lang="en-US" dirty="0"/>
          </a:p>
        </p:txBody>
      </p:sp>
      <p:sp>
        <p:nvSpPr>
          <p:cNvPr id="22" name="Text Placeholder 4">
            <a:extLst>
              <a:ext uri="{FF2B5EF4-FFF2-40B4-BE49-F238E27FC236}">
                <a16:creationId xmlns:a16="http://schemas.microsoft.com/office/drawing/2014/main" id="{6D9B0AA8-00EF-479B-B2AC-639047FA751D}"/>
              </a:ext>
            </a:extLst>
          </p:cNvPr>
          <p:cNvSpPr>
            <a:spLocks noGrp="1"/>
          </p:cNvSpPr>
          <p:nvPr>
            <p:ph type="body" sz="quarter" idx="3"/>
          </p:nvPr>
        </p:nvSpPr>
        <p:spPr>
          <a:xfrm>
            <a:off x="6458712" y="2074334"/>
            <a:ext cx="4663440" cy="640080"/>
          </a:xfrm>
        </p:spPr>
        <p:txBody>
          <a:bodyPr/>
          <a:lstStyle/>
          <a:p>
            <a:r>
              <a:rPr lang="ru-RU" b="1" dirty="0"/>
              <a:t>Ленточный</a:t>
            </a:r>
          </a:p>
          <a:p>
            <a:pPr algn="ctr"/>
            <a:endParaRPr lang="en-US" dirty="0"/>
          </a:p>
        </p:txBody>
      </p:sp>
      <p:pic>
        <p:nvPicPr>
          <p:cNvPr id="6" name="Picture 10" descr="http://www.roman.by/images/r/f/2/3/f2333209a918ccf44c4e16c4f77fcdad.jpeg">
            <a:extLst>
              <a:ext uri="{FF2B5EF4-FFF2-40B4-BE49-F238E27FC236}">
                <a16:creationId xmlns:a16="http://schemas.microsoft.com/office/drawing/2014/main" id="{682C2396-2577-4D32-B860-4D0698CD242B}"/>
              </a:ext>
            </a:extLst>
          </p:cNvPr>
          <p:cNvPicPr>
            <a:picLocks noGrp="1" noChangeAspect="1" noChangeArrowheads="1"/>
          </p:cNvPicPr>
          <p:nvPr>
            <p:ph sz="quarter" idx="4"/>
          </p:nvPr>
        </p:nvPicPr>
        <p:blipFill>
          <a:blip r:embed="rId2" cstate="print"/>
          <a:stretch>
            <a:fillRect/>
          </a:stretch>
        </p:blipFill>
        <p:spPr bwMode="auto">
          <a:xfrm>
            <a:off x="6458712" y="3099761"/>
            <a:ext cx="4663440" cy="2549189"/>
          </a:xfrm>
          <a:prstGeom prst="rect">
            <a:avLst/>
          </a:prstGeom>
          <a:noFill/>
        </p:spPr>
      </p:pic>
      <p:sp>
        <p:nvSpPr>
          <p:cNvPr id="5" name="Дата 4">
            <a:extLst>
              <a:ext uri="{FF2B5EF4-FFF2-40B4-BE49-F238E27FC236}">
                <a16:creationId xmlns:a16="http://schemas.microsoft.com/office/drawing/2014/main" id="{A1B79A39-49ED-41F7-B54A-45BC2A9C8C9A}"/>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9A16848F-27AD-43B9-904C-1CF05D24EB3C}" type="datetime1">
              <a:rPr lang="ru-RU" smtClean="0"/>
              <a:pPr rtl="0">
                <a:spcAft>
                  <a:spcPts val="600"/>
                </a:spcAft>
              </a:pPr>
              <a:t>26.11.2020</a:t>
            </a:fld>
            <a:endParaRPr lang="en-US"/>
          </a:p>
        </p:txBody>
      </p:sp>
      <p:pic>
        <p:nvPicPr>
          <p:cNvPr id="16" name="Объект 15" descr="78761.jpg">
            <a:extLst>
              <a:ext uri="{FF2B5EF4-FFF2-40B4-BE49-F238E27FC236}">
                <a16:creationId xmlns:a16="http://schemas.microsoft.com/office/drawing/2014/main" id="{4FEB86D2-C990-4C52-8C65-0002D689B909}"/>
              </a:ext>
            </a:extLst>
          </p:cNvPr>
          <p:cNvPicPr>
            <a:picLocks noGrp="1" noChangeAspect="1"/>
          </p:cNvPicPr>
          <p:nvPr>
            <p:ph sz="half" idx="2"/>
          </p:nvPr>
        </p:nvPicPr>
        <p:blipFill>
          <a:blip r:embed="rId3" cstate="print"/>
          <a:stretch>
            <a:fillRect/>
          </a:stretch>
        </p:blipFill>
        <p:spPr>
          <a:xfrm>
            <a:off x="1069975" y="3099761"/>
            <a:ext cx="4664075" cy="2549190"/>
          </a:xfrm>
          <a:prstGeom prst="rect">
            <a:avLst/>
          </a:prstGeom>
        </p:spPr>
      </p:pic>
    </p:spTree>
    <p:extLst>
      <p:ext uri="{BB962C8B-B14F-4D97-AF65-F5344CB8AC3E}">
        <p14:creationId xmlns:p14="http://schemas.microsoft.com/office/powerpoint/2010/main" val="15066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89_TF78438558" id="{9E57F44F-DA93-4254-91DF-B1426C3EFFA1}" vid="{65451059-DDF1-4B5B-9523-2E5E6136842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Широкоэкранный</PresentationFormat>
  <Paragraphs>119</Paragraphs>
  <Slides>21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Arial</vt:lpstr>
      <vt:lpstr>Calibri</vt:lpstr>
      <vt:lpstr>Century Gothic</vt:lpstr>
      <vt:lpstr>Garamond</vt:lpstr>
      <vt:lpstr>СавонVTI</vt:lpstr>
      <vt:lpstr>Микрофоны</vt:lpstr>
      <vt:lpstr>Что такое микрофон?</vt:lpstr>
      <vt:lpstr>Презентация PowerPoint</vt:lpstr>
      <vt:lpstr>Угольный микрофон</vt:lpstr>
      <vt:lpstr>Угольный микрофон</vt:lpstr>
      <vt:lpstr>Конденсаторный микрофон</vt:lpstr>
      <vt:lpstr>Динамический микрофон</vt:lpstr>
      <vt:lpstr>Динамический микрофон</vt:lpstr>
      <vt:lpstr>Динамический микрофон</vt:lpstr>
      <vt:lpstr>Устройство микрофона</vt:lpstr>
      <vt:lpstr>Типы микрофонов по принципу действия</vt:lpstr>
      <vt:lpstr>Виды микрофонов</vt:lpstr>
      <vt:lpstr>Ларингофон</vt:lpstr>
      <vt:lpstr>Гидрофон</vt:lpstr>
      <vt:lpstr>Характеристики микрофонов</vt:lpstr>
      <vt:lpstr>Чувствительность</vt:lpstr>
      <vt:lpstr>Частотная характеристика чувствительности</vt:lpstr>
      <vt:lpstr>Презентация PowerPoint</vt:lpstr>
      <vt:lpstr>Презентация PowerPoint</vt:lpstr>
      <vt:lpstr>Микрофоны одностороннего направления</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Микрофоны</dc:title>
  <dc:creator>Берестнев Иван Владимирович</dc:creator>
  <cp:lastModifiedBy>Берестнев Иван Владимирович</cp:lastModifiedBy>
  <cp:revision>1</cp:revision>
  <dcterms:created xsi:type="dcterms:W3CDTF">2020-11-26T14:33:00Z</dcterms:created>
  <dcterms:modified xsi:type="dcterms:W3CDTF">2020-11-26T14:33:42Z</dcterms:modified>
</cp:coreProperties>
</file>