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Lato Light" panose="020F0502020204030203" pitchFamily="34" charset="0"/>
      <p:regular r:id="rId18"/>
      <p: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63" d="100"/>
          <a:sy n="63" d="100"/>
        </p:scale>
        <p:origin x="77" y="7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b6987fd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b6987fd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86E8330D-9D5A-CC94-4FD3-B9E0CE97F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69ec0e61_0_22:notes">
            <a:extLst>
              <a:ext uri="{FF2B5EF4-FFF2-40B4-BE49-F238E27FC236}">
                <a16:creationId xmlns:a16="http://schemas.microsoft.com/office/drawing/2014/main" id="{C98C0594-2947-AE3F-436F-A6A4B16716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69ec0e61_0_22:notes">
            <a:extLst>
              <a:ext uri="{FF2B5EF4-FFF2-40B4-BE49-F238E27FC236}">
                <a16:creationId xmlns:a16="http://schemas.microsoft.com/office/drawing/2014/main" id="{43E33481-DC90-9905-5457-197938FE9D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395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b69ec0e6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b69ec0e6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b69ec0e6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b69ec0e6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b69ec0e6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b69ec0e6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69ec0e6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69ec0e6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369FE708-70F1-6D3C-6366-B454057BB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69ec0e61_0_22:notes">
            <a:extLst>
              <a:ext uri="{FF2B5EF4-FFF2-40B4-BE49-F238E27FC236}">
                <a16:creationId xmlns:a16="http://schemas.microsoft.com/office/drawing/2014/main" id="{6D64BD22-EF94-1FB5-C778-C6488F357A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69ec0e61_0_22:notes">
            <a:extLst>
              <a:ext uri="{FF2B5EF4-FFF2-40B4-BE49-F238E27FC236}">
                <a16:creationId xmlns:a16="http://schemas.microsoft.com/office/drawing/2014/main" id="{FF889BAE-5FB6-F0E5-B357-7077CAD533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621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187BD9E5-34D6-4121-9D11-94C781B40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69ec0e61_0_22:notes">
            <a:extLst>
              <a:ext uri="{FF2B5EF4-FFF2-40B4-BE49-F238E27FC236}">
                <a16:creationId xmlns:a16="http://schemas.microsoft.com/office/drawing/2014/main" id="{0557B8B2-0732-A62A-9CF8-7DC5B21A96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69ec0e61_0_22:notes">
            <a:extLst>
              <a:ext uri="{FF2B5EF4-FFF2-40B4-BE49-F238E27FC236}">
                <a16:creationId xmlns:a16="http://schemas.microsoft.com/office/drawing/2014/main" id="{EACD5951-07BA-F1DD-4757-EAA7B6E833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92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0E086B8D-CC6B-21EA-C225-3E75C3E71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69ec0e61_0_22:notes">
            <a:extLst>
              <a:ext uri="{FF2B5EF4-FFF2-40B4-BE49-F238E27FC236}">
                <a16:creationId xmlns:a16="http://schemas.microsoft.com/office/drawing/2014/main" id="{36E894EB-B452-5191-DF78-7E1D13A27C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69ec0e61_0_22:notes">
            <a:extLst>
              <a:ext uri="{FF2B5EF4-FFF2-40B4-BE49-F238E27FC236}">
                <a16:creationId xmlns:a16="http://schemas.microsoft.com/office/drawing/2014/main" id="{51EE02B3-2411-10D8-82EC-C6E0537094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20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76496B41-A17F-6A90-4B2A-6F8A0B6A7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69ec0e61_0_22:notes">
            <a:extLst>
              <a:ext uri="{FF2B5EF4-FFF2-40B4-BE49-F238E27FC236}">
                <a16:creationId xmlns:a16="http://schemas.microsoft.com/office/drawing/2014/main" id="{75F68C99-3B64-06D4-0E14-5DF313533C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69ec0e61_0_22:notes">
            <a:extLst>
              <a:ext uri="{FF2B5EF4-FFF2-40B4-BE49-F238E27FC236}">
                <a16:creationId xmlns:a16="http://schemas.microsoft.com/office/drawing/2014/main" id="{1BF70420-E88B-DA71-EB51-66D683A718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83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 title="DSA Inubb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4804475"/>
            <a:ext cx="1755825" cy="1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 title="INCUBATOR0002.png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1800225" y="933450"/>
            <a:ext cx="554355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4" name="Google Shape;74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" name="Google Shape;18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3" name="Google Shape;33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2" name="Google Shape;42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6" name="Google Shape;5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3" name="Google Shape;63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87375" y="48662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Heart D</a:t>
            </a:r>
            <a:r>
              <a:rPr lang="en-US" dirty="0" err="1"/>
              <a:t>i</a:t>
            </a:r>
            <a:r>
              <a:rPr lang="en" dirty="0"/>
              <a:t>sease AI/ML Model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7952" y="13090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0000"/>
              </a:lnSpc>
            </a:pPr>
            <a:r>
              <a:rPr lang="en-GB" sz="3200" dirty="0">
                <a:solidFill>
                  <a:schemeClr val="tx1"/>
                </a:solidFill>
                <a:cs typeface="Lato Light"/>
              </a:rPr>
              <a:t>{Lewis </a:t>
            </a:r>
            <a:r>
              <a:rPr lang="en-GB" sz="3200" dirty="0" err="1">
                <a:solidFill>
                  <a:schemeClr val="tx1"/>
                </a:solidFill>
                <a:cs typeface="Lato Light"/>
              </a:rPr>
              <a:t>Ajagun</a:t>
            </a:r>
            <a:r>
              <a:rPr lang="en-GB" sz="3200" dirty="0">
                <a:solidFill>
                  <a:schemeClr val="tx1"/>
                </a:solidFill>
                <a:cs typeface="Lato Light"/>
              </a:rPr>
              <a:t> </a:t>
            </a:r>
            <a:r>
              <a:rPr lang="en-GB" sz="3200" dirty="0" err="1">
                <a:solidFill>
                  <a:schemeClr val="tx1"/>
                </a:solidFill>
                <a:cs typeface="Lato Light"/>
              </a:rPr>
              <a:t>Eveshoyah</a:t>
            </a:r>
            <a:r>
              <a:rPr lang="en-GB" sz="3200" dirty="0">
                <a:solidFill>
                  <a:schemeClr val="tx1"/>
                </a:solidFill>
                <a:cs typeface="Lato Light"/>
              </a:rPr>
              <a:t>}</a:t>
            </a:r>
          </a:p>
          <a:p>
            <a:pPr marL="0" indent="0">
              <a:lnSpc>
                <a:spcPct val="110000"/>
              </a:lnSpc>
            </a:pPr>
            <a:r>
              <a:rPr lang="en-GB" sz="3200" dirty="0">
                <a:solidFill>
                  <a:schemeClr val="tx1"/>
                </a:solidFill>
                <a:cs typeface="Lato Light"/>
              </a:rPr>
              <a:t>{Blessing Olorunfemi}    </a:t>
            </a:r>
          </a:p>
          <a:p>
            <a:pPr marL="0" indent="0">
              <a:lnSpc>
                <a:spcPct val="110000"/>
              </a:lnSpc>
            </a:pPr>
            <a:r>
              <a:rPr lang="en-GB" sz="3200" dirty="0">
                <a:solidFill>
                  <a:schemeClr val="tx1"/>
                </a:solidFill>
                <a:cs typeface="Lato Light"/>
              </a:rPr>
              <a:t>DSA Project Report</a:t>
            </a:r>
          </a:p>
          <a:p>
            <a:pPr marL="0" indent="0">
              <a:lnSpc>
                <a:spcPct val="110000"/>
              </a:lnSpc>
            </a:pPr>
            <a:r>
              <a:rPr lang="en-GB" sz="3200" dirty="0">
                <a:solidFill>
                  <a:schemeClr val="tx1"/>
                </a:solidFill>
                <a:cs typeface="Lato Light"/>
              </a:rPr>
              <a:t>{7</a:t>
            </a:r>
            <a:r>
              <a:rPr lang="en-GB" sz="3200" baseline="30000" dirty="0">
                <a:solidFill>
                  <a:schemeClr val="tx1"/>
                </a:solidFill>
                <a:cs typeface="Lato Light"/>
              </a:rPr>
              <a:t>th</a:t>
            </a:r>
            <a:r>
              <a:rPr lang="en-GB" sz="3200" dirty="0">
                <a:solidFill>
                  <a:schemeClr val="tx1"/>
                </a:solidFill>
                <a:cs typeface="Lato Light"/>
              </a:rPr>
              <a:t> July, 2025}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CC48A7F7-DFBA-B8C1-701A-3358DACC6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43;p60">
            <a:extLst>
              <a:ext uri="{FF2B5EF4-FFF2-40B4-BE49-F238E27FC236}">
                <a16:creationId xmlns:a16="http://schemas.microsoft.com/office/drawing/2014/main" id="{CA073A23-F5F1-BB27-97AB-9BCBBC2AB36C}"/>
              </a:ext>
            </a:extLst>
          </p:cNvPr>
          <p:cNvSpPr txBox="1">
            <a:spLocks/>
          </p:cNvSpPr>
          <p:nvPr/>
        </p:nvSpPr>
        <p:spPr>
          <a:xfrm>
            <a:off x="687" y="2133356"/>
            <a:ext cx="9143313" cy="124195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7000" b="1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84224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4;p37">
            <a:extLst>
              <a:ext uri="{FF2B5EF4-FFF2-40B4-BE49-F238E27FC236}">
                <a16:creationId xmlns:a16="http://schemas.microsoft.com/office/drawing/2014/main" id="{A0106C59-1E52-57EA-898E-A865AA882F5E}"/>
              </a:ext>
            </a:extLst>
          </p:cNvPr>
          <p:cNvSpPr txBox="1">
            <a:spLocks/>
          </p:cNvSpPr>
          <p:nvPr/>
        </p:nvSpPr>
        <p:spPr>
          <a:xfrm>
            <a:off x="1753716" y="478835"/>
            <a:ext cx="5088612" cy="707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  <a:buClrTx/>
              <a:buFontTx/>
            </a:pPr>
            <a:r>
              <a:rPr lang="en-US" sz="20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Study Background </a:t>
            </a:r>
          </a:p>
        </p:txBody>
      </p:sp>
      <p:sp>
        <p:nvSpPr>
          <p:cNvPr id="3" name="Google Shape;275;p37">
            <a:extLst>
              <a:ext uri="{FF2B5EF4-FFF2-40B4-BE49-F238E27FC236}">
                <a16:creationId xmlns:a16="http://schemas.microsoft.com/office/drawing/2014/main" id="{4F811DDB-ECEE-AE1A-EBE3-53EC0F6975E3}"/>
              </a:ext>
            </a:extLst>
          </p:cNvPr>
          <p:cNvSpPr txBox="1">
            <a:spLocks/>
          </p:cNvSpPr>
          <p:nvPr/>
        </p:nvSpPr>
        <p:spPr>
          <a:xfrm>
            <a:off x="581723" y="1000345"/>
            <a:ext cx="8448674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indent="-457200">
              <a:buClr>
                <a:schemeClr val="bg2"/>
              </a:buClr>
              <a:buFont typeface="Wingdings" pitchFamily="2" charset="2"/>
              <a:buChar char="v"/>
            </a:pP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 disease tops the list as the biggest killer worldwide, taking millions of lives each year.</a:t>
            </a:r>
          </a:p>
          <a:p>
            <a:pPr indent="-457200">
              <a:buClr>
                <a:schemeClr val="bg2"/>
              </a:buClr>
              <a:buFont typeface="Wingdings" pitchFamily="2" charset="2"/>
              <a:buChar char="v"/>
            </a:pPr>
            <a:endParaRPr lang="en-US" sz="1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457200">
              <a:buClr>
                <a:schemeClr val="bg2"/>
              </a:buClr>
              <a:buFont typeface="Wingdings" pitchFamily="2" charset="2"/>
              <a:buChar char="v"/>
            </a:pP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Catching it early can greatly boost the odds of treatment and survival.</a:t>
            </a:r>
          </a:p>
          <a:p>
            <a:pPr indent="-457200">
              <a:buClr>
                <a:schemeClr val="bg2"/>
              </a:buClr>
              <a:buFont typeface="Wingdings" pitchFamily="2" charset="2"/>
              <a:buChar char="v"/>
            </a:pPr>
            <a:endParaRPr lang="en-US" sz="1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457200">
              <a:buClr>
                <a:schemeClr val="bg2"/>
              </a:buClr>
              <a:buFont typeface="Wingdings" pitchFamily="2" charset="2"/>
              <a:buChar char="v"/>
            </a:pP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old-school diagnostic methods can be pricey, time-consuming, and hard to access, especially in far-off places.</a:t>
            </a:r>
          </a:p>
          <a:p>
            <a:pPr indent="-457200">
              <a:buClr>
                <a:schemeClr val="bg2"/>
              </a:buClr>
              <a:buFont typeface="Wingdings" pitchFamily="2" charset="2"/>
              <a:buChar char="v"/>
            </a:pPr>
            <a:endParaRPr lang="en-US" sz="1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457200">
              <a:buClr>
                <a:schemeClr val="bg2"/>
              </a:buClr>
              <a:buFont typeface="Wingdings" pitchFamily="2" charset="2"/>
              <a:buChar char="v"/>
            </a:pP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steps in with a quick, affordable way to predict risks using everyday health info.</a:t>
            </a:r>
          </a:p>
          <a:p>
            <a:pPr indent="-457200">
              <a:buClr>
                <a:schemeClr val="bg2"/>
              </a:buClr>
              <a:buFont typeface="Wingdings" pitchFamily="2" charset="2"/>
              <a:buChar char="v"/>
            </a:pPr>
            <a:endParaRPr lang="en-US" sz="1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457200">
              <a:buClr>
                <a:schemeClr val="bg2"/>
              </a:buClr>
              <a:buFont typeface="Wingdings" pitchFamily="2" charset="2"/>
              <a:buChar char="v"/>
            </a:pP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tools can look at key signs—like age, blood pressure, and cholesterol—to spot heart disease risks early.</a:t>
            </a:r>
          </a:p>
          <a:p>
            <a:pPr indent="-457200">
              <a:buClr>
                <a:schemeClr val="bg2"/>
              </a:buClr>
              <a:buFont typeface="Wingdings" pitchFamily="2" charset="2"/>
              <a:buChar char="v"/>
            </a:pPr>
            <a:endParaRPr lang="en-US" sz="1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457200">
              <a:buClr>
                <a:schemeClr val="bg2"/>
              </a:buClr>
              <a:buFont typeface="Wingdings" pitchFamily="2" charset="2"/>
              <a:buChar char="v"/>
            </a:pP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creates a smart tool to help with early detection and keep hearts healthier.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8;p47">
            <a:extLst>
              <a:ext uri="{FF2B5EF4-FFF2-40B4-BE49-F238E27FC236}">
                <a16:creationId xmlns:a16="http://schemas.microsoft.com/office/drawing/2014/main" id="{74ADF9C4-4F94-E717-9358-1D918C402438}"/>
              </a:ext>
            </a:extLst>
          </p:cNvPr>
          <p:cNvSpPr txBox="1">
            <a:spLocks/>
          </p:cNvSpPr>
          <p:nvPr/>
        </p:nvSpPr>
        <p:spPr>
          <a:xfrm>
            <a:off x="785189" y="390920"/>
            <a:ext cx="7212300" cy="631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buClrTx/>
              <a:buFontTx/>
            </a:pPr>
            <a:r>
              <a:rPr lang="en-US" sz="3600" dirty="0">
                <a:solidFill>
                  <a:schemeClr val="bg2"/>
                </a:solidFill>
                <a:latin typeface="Arial Black" panose="020B0A04020102020204" pitchFamily="34" charset="0"/>
                <a:ea typeface="Inconsolata" panose="020B0604020202020204" charset="0"/>
                <a:cs typeface="Lato Light"/>
              </a:rPr>
              <a:t>Problem Statement</a:t>
            </a:r>
            <a:endParaRPr lang="en-US" sz="3200" dirty="0">
              <a:solidFill>
                <a:schemeClr val="bg2"/>
              </a:solidFill>
              <a:latin typeface="Arial Black" panose="020B0A04020102020204" pitchFamily="34" charset="0"/>
              <a:ea typeface="Inconsolata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618DA-A473-1689-8BD6-BE2D089571F6}"/>
              </a:ext>
            </a:extLst>
          </p:cNvPr>
          <p:cNvSpPr txBox="1"/>
          <p:nvPr/>
        </p:nvSpPr>
        <p:spPr>
          <a:xfrm>
            <a:off x="358581" y="1193979"/>
            <a:ext cx="8560405" cy="300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many folks don’t realize they’re at risk for heart disease until it’s a scary emergency.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Old-fashioned tests can be pricey, take forever, and are tough to find in small towns or rural spots.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Doctors and nurses often need a helping hand with quick, reliable ways to check risks.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We need simple, automated tools that use everyday health info to give steady, spot-on predictions.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Catching heart issues early with AI could save countless lives from preventable heart troubles.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7;p40">
            <a:extLst>
              <a:ext uri="{FF2B5EF4-FFF2-40B4-BE49-F238E27FC236}">
                <a16:creationId xmlns:a16="http://schemas.microsoft.com/office/drawing/2014/main" id="{CE6A6B0A-BB2E-75B0-3BF9-6A23A012A674}"/>
              </a:ext>
            </a:extLst>
          </p:cNvPr>
          <p:cNvSpPr/>
          <p:nvPr/>
        </p:nvSpPr>
        <p:spPr>
          <a:xfrm>
            <a:off x="304865" y="1426210"/>
            <a:ext cx="3563313" cy="3217508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           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Google Shape;298;p40">
            <a:extLst>
              <a:ext uri="{FF2B5EF4-FFF2-40B4-BE49-F238E27FC236}">
                <a16:creationId xmlns:a16="http://schemas.microsoft.com/office/drawing/2014/main" id="{F5E926EF-5012-1526-F303-74BC7A726D33}"/>
              </a:ext>
            </a:extLst>
          </p:cNvPr>
          <p:cNvSpPr txBox="1">
            <a:spLocks/>
          </p:cNvSpPr>
          <p:nvPr/>
        </p:nvSpPr>
        <p:spPr>
          <a:xfrm>
            <a:off x="1463129" y="378294"/>
            <a:ext cx="6217742" cy="61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r>
              <a:rPr lang="en-US" sz="3600" dirty="0">
                <a:solidFill>
                  <a:schemeClr val="bg2"/>
                </a:solidFill>
                <a:latin typeface="Arial Black" panose="020B0A04020102020204" pitchFamily="34" charset="0"/>
                <a:ea typeface="Inconsolata" panose="020B0604020202020204" charset="0"/>
                <a:cs typeface="Lato Light"/>
              </a:rPr>
              <a:t>   Aim and Objectives           </a:t>
            </a:r>
            <a:endParaRPr lang="en-US" sz="3200" dirty="0">
              <a:solidFill>
                <a:schemeClr val="bg2"/>
              </a:solidFill>
              <a:latin typeface="Arial Black" panose="020B0A04020102020204" pitchFamily="34" charset="0"/>
              <a:ea typeface="Inconsolata" panose="020B0604020202020204" charset="0"/>
            </a:endParaRPr>
          </a:p>
        </p:txBody>
      </p:sp>
      <p:sp>
        <p:nvSpPr>
          <p:cNvPr id="4" name="Google Shape;296;p40">
            <a:extLst>
              <a:ext uri="{FF2B5EF4-FFF2-40B4-BE49-F238E27FC236}">
                <a16:creationId xmlns:a16="http://schemas.microsoft.com/office/drawing/2014/main" id="{C8B8C0BC-6D7B-C837-7431-55F6B309D161}"/>
              </a:ext>
            </a:extLst>
          </p:cNvPr>
          <p:cNvSpPr/>
          <p:nvPr/>
        </p:nvSpPr>
        <p:spPr>
          <a:xfrm>
            <a:off x="4056289" y="1426185"/>
            <a:ext cx="4792436" cy="3217508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                         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39EEE-C34A-E0DF-4FCD-87E372AFAFD1}"/>
              </a:ext>
            </a:extLst>
          </p:cNvPr>
          <p:cNvSpPr txBox="1"/>
          <p:nvPr/>
        </p:nvSpPr>
        <p:spPr>
          <a:xfrm>
            <a:off x="970749" y="1226155"/>
            <a:ext cx="1793058" cy="4001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  <a:ea typeface="Inconsolata" panose="020B0604020202020204" charset="0"/>
              </a:rPr>
              <a:t>Aim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3C426-A548-DAA5-4070-D8830188B54F}"/>
              </a:ext>
            </a:extLst>
          </p:cNvPr>
          <p:cNvSpPr txBox="1"/>
          <p:nvPr/>
        </p:nvSpPr>
        <p:spPr>
          <a:xfrm>
            <a:off x="5617380" y="1226130"/>
            <a:ext cx="1670253" cy="4001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  <a:ea typeface="Inconsolata" panose="020B0604020202020204" charset="0"/>
              </a:rPr>
              <a:t>Objectives      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49642-5ED7-A475-073D-7AB9BAF03A9F}"/>
              </a:ext>
            </a:extLst>
          </p:cNvPr>
          <p:cNvSpPr txBox="1"/>
          <p:nvPr/>
        </p:nvSpPr>
        <p:spPr>
          <a:xfrm>
            <a:off x="506765" y="1719038"/>
            <a:ext cx="31595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chemeClr val="bg2"/>
                </a:solidFill>
                <a:effectLst/>
                <a:latin typeface="universalSans"/>
              </a:rPr>
              <a:t>We’re creating a friendly AI tool that uses simple health info—like your age or blood pressure—to spot heart disease risks early, giving you and your doctor a head start on diagnosis and keeping your heart in great shape!</a:t>
            </a:r>
            <a:endParaRPr lang="en-NG" sz="1800" dirty="0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8BD4C-4564-BC1A-9E86-34D6FF23F9C0}"/>
              </a:ext>
            </a:extLst>
          </p:cNvPr>
          <p:cNvSpPr txBox="1"/>
          <p:nvPr/>
        </p:nvSpPr>
        <p:spPr>
          <a:xfrm>
            <a:off x="4267135" y="1826295"/>
            <a:ext cx="44308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G" dirty="0"/>
              <a:t>- Gather and tidy up key patient info like age, cholesterol, and blood pressure.</a:t>
            </a:r>
          </a:p>
          <a:p>
            <a:r>
              <a:rPr lang="en-NG" dirty="0"/>
              <a:t>- Train and test a smart model to spot heart disease risks.</a:t>
            </a:r>
          </a:p>
          <a:p>
            <a:r>
              <a:rPr lang="en-NG" dirty="0"/>
              <a:t>- Build a simple, user-friendly web app with Flask and HTML to use the model.</a:t>
            </a:r>
          </a:p>
          <a:p>
            <a:r>
              <a:rPr lang="en-NG" dirty="0"/>
              <a:t>- Check the system’s accuracy and reliability with test data.</a:t>
            </a:r>
          </a:p>
          <a:p>
            <a:r>
              <a:rPr lang="en-NG" dirty="0"/>
              <a:t>- Offer an easy, quick, and affordable way to catch heart risks early.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2;p38">
            <a:extLst>
              <a:ext uri="{FF2B5EF4-FFF2-40B4-BE49-F238E27FC236}">
                <a16:creationId xmlns:a16="http://schemas.microsoft.com/office/drawing/2014/main" id="{E3DD0517-DA7B-03B4-6738-F80847131E53}"/>
              </a:ext>
            </a:extLst>
          </p:cNvPr>
          <p:cNvSpPr txBox="1">
            <a:spLocks/>
          </p:cNvSpPr>
          <p:nvPr/>
        </p:nvSpPr>
        <p:spPr>
          <a:xfrm>
            <a:off x="444620" y="1159727"/>
            <a:ext cx="8547539" cy="2478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endParaRPr lang="en-US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285;p38">
            <a:extLst>
              <a:ext uri="{FF2B5EF4-FFF2-40B4-BE49-F238E27FC236}">
                <a16:creationId xmlns:a16="http://schemas.microsoft.com/office/drawing/2014/main" id="{5DB6284E-78A6-10EA-231D-FFAC057D91A5}"/>
              </a:ext>
            </a:extLst>
          </p:cNvPr>
          <p:cNvSpPr txBox="1">
            <a:spLocks/>
          </p:cNvSpPr>
          <p:nvPr/>
        </p:nvSpPr>
        <p:spPr>
          <a:xfrm>
            <a:off x="589537" y="469448"/>
            <a:ext cx="7397100" cy="63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buClrTx/>
              <a:buFontTx/>
            </a:pPr>
            <a:r>
              <a:rPr lang="en-US" sz="3600" dirty="0">
                <a:solidFill>
                  <a:schemeClr val="bg2"/>
                </a:solidFill>
                <a:latin typeface="Arial Black" panose="020B0A04020102020204" pitchFamily="34" charset="0"/>
              </a:rPr>
              <a:t>Materials and Methods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CC5025-F024-A9DB-2621-54472626E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37" y="1159727"/>
            <a:ext cx="773529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Kaggle </a:t>
            </a:r>
            <a:r>
              <a:rPr kumimoji="0" lang="en-US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Heart</a:t>
            </a:r>
            <a:r>
              <a:rPr kumimoji="0" lang="en-US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Disease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.csv)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Records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912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patients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Used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(examples):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Age, Resting Blood Pressure, Cholesterol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Heart Rate, Fasting Blood Sugar, Chest Pain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→ Presence of heart disease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→ No heart disease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Steps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 handling, feature scaling (</a:t>
            </a:r>
            <a:r>
              <a:rPr kumimoji="0" lang="en-NG" altLang="en-NG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and label encoding for categorical fields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D8289FAF-F6E0-4104-4BFB-2D79B1989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;p38">
            <a:extLst>
              <a:ext uri="{FF2B5EF4-FFF2-40B4-BE49-F238E27FC236}">
                <a16:creationId xmlns:a16="http://schemas.microsoft.com/office/drawing/2014/main" id="{4E777C7B-4891-6DDC-4AC5-D52E70B1AF01}"/>
              </a:ext>
            </a:extLst>
          </p:cNvPr>
          <p:cNvSpPr txBox="1">
            <a:spLocks/>
          </p:cNvSpPr>
          <p:nvPr/>
        </p:nvSpPr>
        <p:spPr>
          <a:xfrm>
            <a:off x="589537" y="469448"/>
            <a:ext cx="7397100" cy="63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buClrTx/>
              <a:buFontTx/>
            </a:pPr>
            <a:r>
              <a:rPr lang="en-US" sz="3600" dirty="0">
                <a:solidFill>
                  <a:schemeClr val="bg2"/>
                </a:solidFill>
                <a:latin typeface="Arial Black" panose="020B0A04020102020204" pitchFamily="34" charset="0"/>
              </a:rPr>
              <a:t>Materials and Methods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F2E7EA-EDC0-D58C-599B-F4BCEA845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33" y="1102660"/>
            <a:ext cx="7127107" cy="3741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G" altLang="en-NG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Models Developed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  <a:r>
              <a:rPr kumimoji="0" lang="en-NG" altLang="en-NG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NG" altLang="en-NG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kumimoji="0" lang="en-NG" altLang="en-NG" sz="16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Interpretable, baseline model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2</a:t>
            </a:r>
            <a:r>
              <a:rPr kumimoji="0" lang="en-NG" altLang="en-NG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NG" altLang="en-NG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endParaRPr kumimoji="0" lang="en-NG" altLang="en-NG" sz="16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and handles non-linear features well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3</a:t>
            </a:r>
            <a:r>
              <a:rPr kumimoji="0" lang="en-NG" altLang="en-NG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NG" altLang="en-NG" sz="16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NG" altLang="en-NG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  <a:endParaRPr kumimoji="0" lang="en-NG" altLang="en-NG" sz="16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performance after tuning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Training-Test Split</a:t>
            </a:r>
            <a:r>
              <a:rPr kumimoji="0" lang="en-NG" altLang="en-NG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80% training, 20% testing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Scaler Used</a:t>
            </a:r>
            <a:r>
              <a:rPr kumimoji="0" lang="en-NG" altLang="en-NG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NG" altLang="en-NG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kumimoji="0" lang="en-NG" altLang="en-NG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feature normalization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G" altLang="en-NG" sz="16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17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79446188-ED33-8CE7-AE79-28E08714B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;p38">
            <a:extLst>
              <a:ext uri="{FF2B5EF4-FFF2-40B4-BE49-F238E27FC236}">
                <a16:creationId xmlns:a16="http://schemas.microsoft.com/office/drawing/2014/main" id="{5C27D7D3-C8BE-E3AD-E28B-F51E9ECDDFF6}"/>
              </a:ext>
            </a:extLst>
          </p:cNvPr>
          <p:cNvSpPr txBox="1">
            <a:spLocks/>
          </p:cNvSpPr>
          <p:nvPr/>
        </p:nvSpPr>
        <p:spPr>
          <a:xfrm>
            <a:off x="589537" y="469448"/>
            <a:ext cx="7397100" cy="63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buClrTx/>
              <a:buFontTx/>
            </a:pPr>
            <a:r>
              <a:rPr lang="en-US" sz="3600" dirty="0">
                <a:solidFill>
                  <a:schemeClr val="bg2"/>
                </a:solidFill>
                <a:latin typeface="Arial Black" panose="020B0A04020102020204" pitchFamily="34" charset="0"/>
              </a:rPr>
              <a:t>Materials and Methods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3D2B33-9857-3F24-C4C5-E83241A39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215" y="1014902"/>
            <a:ext cx="5830442" cy="419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&amp; Selection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Accuracy, Precision, Recall, F1-Score, ROC-AUC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with an accuracy of </a:t>
            </a:r>
            <a:r>
              <a:rPr lang="en-US" altLang="en-NG" sz="1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86</a:t>
            </a: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model saved using </a:t>
            </a:r>
            <a:r>
              <a:rPr kumimoji="0" lang="en-NG" altLang="en-NG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kumimoji="0" lang="en-NG" altLang="en-NG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model.pkl</a:t>
            </a: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Deployed using Flask with real-time form-based inputs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is scaled with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NG" altLang="en-NG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scaler.pkl</a:t>
            </a: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before prediction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10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584BD93B-2136-4132-C2D2-8D4890281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41">
            <a:extLst>
              <a:ext uri="{FF2B5EF4-FFF2-40B4-BE49-F238E27FC236}">
                <a16:creationId xmlns:a16="http://schemas.microsoft.com/office/drawing/2014/main" id="{9E19271F-CAEE-0F96-811F-7F02D59C6C13}"/>
              </a:ext>
            </a:extLst>
          </p:cNvPr>
          <p:cNvSpPr txBox="1">
            <a:spLocks/>
          </p:cNvSpPr>
          <p:nvPr/>
        </p:nvSpPr>
        <p:spPr>
          <a:xfrm>
            <a:off x="-70237" y="511063"/>
            <a:ext cx="8192186" cy="59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algn="ctr"/>
            <a:r>
              <a:rPr lang="en-US" sz="36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Results     </a:t>
            </a: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F1EC8A96-F990-794C-740B-722877B4E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27" y="1246170"/>
            <a:ext cx="724085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NG" altLang="en-NG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Source: UCI Heart Disease Dataset (open-access, online dataset)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NG" altLang="en-NG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Total Records Used: </a:t>
            </a:r>
            <a:r>
              <a:rPr kumimoji="0" lang="en-US" altLang="en-NG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912</a:t>
            </a:r>
            <a:r>
              <a:rPr kumimoji="0" lang="en-NG" altLang="en-NG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patient records with 1</a:t>
            </a:r>
            <a:r>
              <a:rPr kumimoji="0" lang="en-US" altLang="en-NG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NG" altLang="en-NG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NG" altLang="en-NG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Train-Test Split: 80% training, 20%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NG" altLang="en-NG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Best Performing Model: </a:t>
            </a:r>
            <a:r>
              <a:rPr kumimoji="0" lang="en-NG" altLang="en-NG" sz="180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NG" altLang="en-NG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8DDD7E7-7EEB-E62F-57EF-EB6A1E967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427174"/>
              </p:ext>
            </p:extLst>
          </p:nvPr>
        </p:nvGraphicFramePr>
        <p:xfrm>
          <a:off x="986573" y="2775371"/>
          <a:ext cx="6737506" cy="1857066"/>
        </p:xfrm>
        <a:graphic>
          <a:graphicData uri="http://schemas.openxmlformats.org/drawingml/2006/table">
            <a:tbl>
              <a:tblPr/>
              <a:tblGrid>
                <a:gridCol w="3368753">
                  <a:extLst>
                    <a:ext uri="{9D8B030D-6E8A-4147-A177-3AD203B41FA5}">
                      <a16:colId xmlns:a16="http://schemas.microsoft.com/office/drawing/2014/main" val="1646646268"/>
                    </a:ext>
                  </a:extLst>
                </a:gridCol>
                <a:gridCol w="3368753">
                  <a:extLst>
                    <a:ext uri="{9D8B030D-6E8A-4147-A177-3AD203B41FA5}">
                      <a16:colId xmlns:a16="http://schemas.microsoft.com/office/drawing/2014/main" val="2933516541"/>
                    </a:ext>
                  </a:extLst>
                </a:gridCol>
              </a:tblGrid>
              <a:tr h="3095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 (%)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501352"/>
                  </a:ext>
                </a:extLst>
              </a:tr>
              <a:tr h="30951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r>
                        <a:rPr lang="en-NG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20222"/>
                  </a:ext>
                </a:extLst>
              </a:tr>
              <a:tr h="30951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  <a:r>
                        <a:rPr lang="en-NG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NG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843537"/>
                  </a:ext>
                </a:extLst>
              </a:tr>
              <a:tr h="30951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 (Sensitivity)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86.0</a:t>
                      </a:r>
                      <a:endParaRPr lang="en-NG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500924"/>
                  </a:ext>
                </a:extLst>
              </a:tr>
              <a:tr h="30951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86.0</a:t>
                      </a:r>
                      <a:endParaRPr lang="en-NG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87925"/>
                  </a:ext>
                </a:extLst>
              </a:tr>
              <a:tr h="30951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AUC-ROC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87.0</a:t>
                      </a:r>
                      <a:endParaRPr lang="en-NG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915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54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381B026B-05EE-EFC8-9051-AA1C66A18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41">
            <a:extLst>
              <a:ext uri="{FF2B5EF4-FFF2-40B4-BE49-F238E27FC236}">
                <a16:creationId xmlns:a16="http://schemas.microsoft.com/office/drawing/2014/main" id="{7D2932C4-5B54-CBA7-78C5-3F50781A814B}"/>
              </a:ext>
            </a:extLst>
          </p:cNvPr>
          <p:cNvSpPr txBox="1">
            <a:spLocks/>
          </p:cNvSpPr>
          <p:nvPr/>
        </p:nvSpPr>
        <p:spPr>
          <a:xfrm>
            <a:off x="-70237" y="511063"/>
            <a:ext cx="8192186" cy="59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algn="ctr"/>
            <a:r>
              <a:rPr lang="en-US" sz="36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Conclusion    </a:t>
            </a:r>
          </a:p>
        </p:txBody>
      </p:sp>
      <p:sp>
        <p:nvSpPr>
          <p:cNvPr id="5" name="Google Shape;314;p41">
            <a:extLst>
              <a:ext uri="{FF2B5EF4-FFF2-40B4-BE49-F238E27FC236}">
                <a16:creationId xmlns:a16="http://schemas.microsoft.com/office/drawing/2014/main" id="{111AE6A9-BF37-76F6-BE98-88566BA80242}"/>
              </a:ext>
            </a:extLst>
          </p:cNvPr>
          <p:cNvSpPr txBox="1">
            <a:spLocks/>
          </p:cNvSpPr>
          <p:nvPr/>
        </p:nvSpPr>
        <p:spPr>
          <a:xfrm>
            <a:off x="510988" y="1107671"/>
            <a:ext cx="8333702" cy="3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28600" lvl="0" indent="-228600" algn="just">
              <a:lnSpc>
                <a:spcPct val="150000"/>
              </a:lnSpc>
              <a:buClr>
                <a:srgbClr val="30394B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proudly built and launched an AI tool to catch heart disease early!</a:t>
            </a:r>
          </a:p>
          <a:p>
            <a:pPr marL="228600" lvl="0" indent="-228600" algn="just">
              <a:lnSpc>
                <a:spcPct val="150000"/>
              </a:lnSpc>
              <a:buClr>
                <a:srgbClr val="30394B"/>
              </a:buClr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>
              <a:lnSpc>
                <a:spcPct val="150000"/>
              </a:lnSpc>
              <a:buClr>
                <a:srgbClr val="30394B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free online data, we trained and tested several smart models, with the </a:t>
            </a:r>
            <a:r>
              <a:rPr lang="en-US" sz="16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Classifier shining at 86% accuracy.</a:t>
            </a:r>
          </a:p>
          <a:p>
            <a:pPr marL="228600" lvl="0" indent="-228600" algn="just">
              <a:lnSpc>
                <a:spcPct val="150000"/>
              </a:lnSpc>
              <a:buClr>
                <a:srgbClr val="30394B"/>
              </a:buClr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>
              <a:lnSpc>
                <a:spcPct val="150000"/>
              </a:lnSpc>
              <a:buClr>
                <a:srgbClr val="30394B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crafted a modern and user friendly web app with Flask and HTML for instant risk checks.</a:t>
            </a:r>
          </a:p>
          <a:p>
            <a:pPr marL="228600" lvl="0" indent="-228600" algn="just">
              <a:lnSpc>
                <a:spcPct val="150000"/>
              </a:lnSpc>
              <a:buClr>
                <a:srgbClr val="30394B"/>
              </a:buClr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>
              <a:lnSpc>
                <a:spcPct val="150000"/>
              </a:lnSpc>
              <a:buClr>
                <a:srgbClr val="30394B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tool helps doctors and brings vital heart care to remote, underserved spots!</a:t>
            </a:r>
          </a:p>
        </p:txBody>
      </p:sp>
    </p:spTree>
    <p:extLst>
      <p:ext uri="{BB962C8B-B14F-4D97-AF65-F5344CB8AC3E}">
        <p14:creationId xmlns:p14="http://schemas.microsoft.com/office/powerpoint/2010/main" val="267365919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688</Words>
  <Application>Microsoft Office PowerPoint</Application>
  <PresentationFormat>On-screen Show (16:9)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Lato Light</vt:lpstr>
      <vt:lpstr>Times New Roman</vt:lpstr>
      <vt:lpstr>Arial</vt:lpstr>
      <vt:lpstr>Arial Black</vt:lpstr>
      <vt:lpstr>universalSans</vt:lpstr>
      <vt:lpstr>Wingdings</vt:lpstr>
      <vt:lpstr>Raleway</vt:lpstr>
      <vt:lpstr>Lato</vt:lpstr>
      <vt:lpstr>Streamline</vt:lpstr>
      <vt:lpstr>Heart Disease AI/ML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</dc:creator>
  <cp:lastModifiedBy>PC</cp:lastModifiedBy>
  <cp:revision>3</cp:revision>
  <dcterms:modified xsi:type="dcterms:W3CDTF">2025-07-07T14:35:40Z</dcterms:modified>
</cp:coreProperties>
</file>