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49" r:id="rId1"/>
  </p:sldMasterIdLst>
  <p:sldIdLst>
    <p:sldId id="273" r:id="rId2"/>
    <p:sldId id="256" r:id="rId3"/>
    <p:sldId id="257" r:id="rId4"/>
    <p:sldId id="259" r:id="rId5"/>
    <p:sldId id="260" r:id="rId6"/>
    <p:sldId id="262" r:id="rId7"/>
    <p:sldId id="268" r:id="rId8"/>
    <p:sldId id="269" r:id="rId9"/>
    <p:sldId id="272" r:id="rId10"/>
    <p:sldId id="263" r:id="rId11"/>
    <p:sldId id="267"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8" d="100"/>
          <a:sy n="78" d="100"/>
        </p:scale>
        <p:origin x="87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kn-IN"/>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F767-4CCF-9BB4-E85AE350ACA9}"/>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F767-4CCF-9BB4-E85AE350ACA9}"/>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F767-4CCF-9BB4-E85AE350ACA9}"/>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F767-4CCF-9BB4-E85AE350ACA9}"/>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kn-IN"/>
              </a:p>
            </c:txPr>
            <c:dLblPos val="ctr"/>
            <c:showLegendKey val="0"/>
            <c:showVal val="1"/>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4"/>
                <c:pt idx="0">
                  <c:v>python</c:v>
                </c:pt>
                <c:pt idx="1">
                  <c:v>javascript</c:v>
                </c:pt>
                <c:pt idx="2">
                  <c:v>unity c#</c:v>
                </c:pt>
                <c:pt idx="3">
                  <c:v>c++</c:v>
                </c:pt>
              </c:strCache>
            </c:strRef>
          </c:cat>
          <c:val>
            <c:numRef>
              <c:f>Sheet1!$B$2:$B$5</c:f>
              <c:numCache>
                <c:formatCode>General</c:formatCode>
                <c:ptCount val="4"/>
                <c:pt idx="0">
                  <c:v>0</c:v>
                </c:pt>
                <c:pt idx="1">
                  <c:v>37.5</c:v>
                </c:pt>
                <c:pt idx="2">
                  <c:v>50</c:v>
                </c:pt>
                <c:pt idx="3">
                  <c:v>12.5</c:v>
                </c:pt>
              </c:numCache>
            </c:numRef>
          </c:val>
          <c:extLst>
            <c:ext xmlns:c16="http://schemas.microsoft.com/office/drawing/2014/chart" uri="{C3380CC4-5D6E-409C-BE32-E72D297353CC}">
              <c16:uniqueId val="{00000000-2A20-416E-B17B-8AF2A6F6C69F}"/>
            </c:ext>
          </c:extLst>
        </c:ser>
        <c:dLbls>
          <c:dLblPos val="ctr"/>
          <c:showLegendKey val="0"/>
          <c:showVal val="1"/>
          <c:showCatName val="0"/>
          <c:showSerName val="0"/>
          <c:showPercent val="0"/>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kn-I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kn-I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kn-I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Smart watch</c:v>
                </c:pt>
                <c:pt idx="1">
                  <c:v>HMD</c:v>
                </c:pt>
                <c:pt idx="2">
                  <c:v>Desktop Moniter</c:v>
                </c:pt>
                <c:pt idx="3">
                  <c:v>Smart Phone Without Accessories</c:v>
                </c:pt>
              </c:strCache>
            </c:strRef>
          </c:cat>
          <c:val>
            <c:numRef>
              <c:f>Sheet1!$B$2:$B$5</c:f>
              <c:numCache>
                <c:formatCode>0.00%</c:formatCode>
                <c:ptCount val="4"/>
                <c:pt idx="0">
                  <c:v>0.125</c:v>
                </c:pt>
                <c:pt idx="1">
                  <c:v>0.81299999999999994</c:v>
                </c:pt>
                <c:pt idx="2" formatCode="General">
                  <c:v>6.3</c:v>
                </c:pt>
                <c:pt idx="3" formatCode="General">
                  <c:v>0</c:v>
                </c:pt>
              </c:numCache>
            </c:numRef>
          </c:val>
          <c:extLst>
            <c:ext xmlns:c16="http://schemas.microsoft.com/office/drawing/2014/chart" uri="{C3380CC4-5D6E-409C-BE32-E72D297353CC}">
              <c16:uniqueId val="{00000000-C491-49BD-8F82-7A1F3FAC4AF4}"/>
            </c:ext>
          </c:extLst>
        </c:ser>
        <c:ser>
          <c:idx val="1"/>
          <c:order val="1"/>
          <c:tx>
            <c:strRef>
              <c:f>Sheet1!$C$1</c:f>
              <c:strCache>
                <c:ptCount val="1"/>
                <c:pt idx="0">
                  <c:v>Column1</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kn-I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Smart watch</c:v>
                </c:pt>
                <c:pt idx="1">
                  <c:v>HMD</c:v>
                </c:pt>
                <c:pt idx="2">
                  <c:v>Desktop Moniter</c:v>
                </c:pt>
                <c:pt idx="3">
                  <c:v>Smart Phone Without Accessories</c:v>
                </c:pt>
              </c:strCache>
            </c:strRef>
          </c:cat>
          <c:val>
            <c:numRef>
              <c:f>Sheet1!$C$2:$C$5</c:f>
              <c:numCache>
                <c:formatCode>General</c:formatCode>
                <c:ptCount val="4"/>
              </c:numCache>
            </c:numRef>
          </c:val>
          <c:extLst>
            <c:ext xmlns:c16="http://schemas.microsoft.com/office/drawing/2014/chart" uri="{C3380CC4-5D6E-409C-BE32-E72D297353CC}">
              <c16:uniqueId val="{00000001-C491-49BD-8F82-7A1F3FAC4AF4}"/>
            </c:ext>
          </c:extLst>
        </c:ser>
        <c:ser>
          <c:idx val="2"/>
          <c:order val="2"/>
          <c:tx>
            <c:strRef>
              <c:f>Sheet1!$D$1</c:f>
              <c:strCache>
                <c:ptCount val="1"/>
                <c:pt idx="0">
                  <c:v>Column2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kn-I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Smart watch</c:v>
                </c:pt>
                <c:pt idx="1">
                  <c:v>HMD</c:v>
                </c:pt>
                <c:pt idx="2">
                  <c:v>Desktop Moniter</c:v>
                </c:pt>
                <c:pt idx="3">
                  <c:v>Smart Phone Without Accessories</c:v>
                </c:pt>
              </c:strCache>
            </c:strRef>
          </c:cat>
          <c:val>
            <c:numRef>
              <c:f>Sheet1!$D$2:$D$5</c:f>
              <c:numCache>
                <c:formatCode>General</c:formatCode>
                <c:ptCount val="4"/>
              </c:numCache>
            </c:numRef>
          </c:val>
          <c:extLst>
            <c:ext xmlns:c16="http://schemas.microsoft.com/office/drawing/2014/chart" uri="{C3380CC4-5D6E-409C-BE32-E72D297353CC}">
              <c16:uniqueId val="{00000002-C491-49BD-8F82-7A1F3FAC4AF4}"/>
            </c:ext>
          </c:extLst>
        </c:ser>
        <c:dLbls>
          <c:dLblPos val="ctr"/>
          <c:showLegendKey val="0"/>
          <c:showVal val="1"/>
          <c:showCatName val="0"/>
          <c:showSerName val="0"/>
          <c:showPercent val="0"/>
          <c:showBubbleSize val="0"/>
        </c:dLbls>
        <c:gapWidth val="150"/>
        <c:axId val="1484595311"/>
        <c:axId val="1484595791"/>
      </c:barChart>
      <c:catAx>
        <c:axId val="148459531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kn-IN"/>
          </a:p>
        </c:txPr>
        <c:crossAx val="1484595791"/>
        <c:crosses val="autoZero"/>
        <c:auto val="1"/>
        <c:lblAlgn val="ctr"/>
        <c:lblOffset val="100"/>
        <c:noMultiLvlLbl val="0"/>
      </c:catAx>
      <c:valAx>
        <c:axId val="1484595791"/>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kn-IN"/>
          </a:p>
        </c:txPr>
        <c:crossAx val="148459531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n-I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kn-IN"/>
        </a:p>
      </c:txPr>
    </c:title>
    <c:autoTitleDeleted val="0"/>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kn-I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Finance</c:v>
                </c:pt>
                <c:pt idx="1">
                  <c:v>Helath care</c:v>
                </c:pt>
                <c:pt idx="2">
                  <c:v>Agriculture</c:v>
                </c:pt>
                <c:pt idx="3">
                  <c:v>Transportation</c:v>
                </c:pt>
              </c:strCache>
            </c:strRef>
          </c:cat>
          <c:val>
            <c:numRef>
              <c:f>Sheet1!$B$2:$B$5</c:f>
              <c:numCache>
                <c:formatCode>0.00%</c:formatCode>
                <c:ptCount val="4"/>
                <c:pt idx="0" formatCode="0%">
                  <c:v>0.25</c:v>
                </c:pt>
                <c:pt idx="1">
                  <c:v>0.56299999999999994</c:v>
                </c:pt>
                <c:pt idx="2" formatCode="General">
                  <c:v>0</c:v>
                </c:pt>
                <c:pt idx="3">
                  <c:v>0.188</c:v>
                </c:pt>
              </c:numCache>
            </c:numRef>
          </c:val>
          <c:extLst>
            <c:ext xmlns:c16="http://schemas.microsoft.com/office/drawing/2014/chart" uri="{C3380CC4-5D6E-409C-BE32-E72D297353CC}">
              <c16:uniqueId val="{00000000-6FBB-4AB3-B351-98D5930B0002}"/>
            </c:ext>
          </c:extLst>
        </c:ser>
        <c:ser>
          <c:idx val="1"/>
          <c:order val="1"/>
          <c:tx>
            <c:strRef>
              <c:f>Sheet1!$C$1</c:f>
              <c:strCache>
                <c:ptCount val="1"/>
                <c:pt idx="0">
                  <c:v>Column1</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kn-I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Finance</c:v>
                </c:pt>
                <c:pt idx="1">
                  <c:v>Helath care</c:v>
                </c:pt>
                <c:pt idx="2">
                  <c:v>Agriculture</c:v>
                </c:pt>
                <c:pt idx="3">
                  <c:v>Transportation</c:v>
                </c:pt>
              </c:strCache>
            </c:strRef>
          </c:cat>
          <c:val>
            <c:numRef>
              <c:f>Sheet1!$C$2:$C$5</c:f>
              <c:numCache>
                <c:formatCode>General</c:formatCode>
                <c:ptCount val="4"/>
              </c:numCache>
            </c:numRef>
          </c:val>
          <c:extLst>
            <c:ext xmlns:c16="http://schemas.microsoft.com/office/drawing/2014/chart" uri="{C3380CC4-5D6E-409C-BE32-E72D297353CC}">
              <c16:uniqueId val="{00000001-6FBB-4AB3-B351-98D5930B0002}"/>
            </c:ext>
          </c:extLst>
        </c:ser>
        <c:ser>
          <c:idx val="2"/>
          <c:order val="2"/>
          <c:tx>
            <c:strRef>
              <c:f>Sheet1!$D$1</c:f>
              <c:strCache>
                <c:ptCount val="1"/>
                <c:pt idx="0">
                  <c:v>Series 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kn-I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Finance</c:v>
                </c:pt>
                <c:pt idx="1">
                  <c:v>Helath care</c:v>
                </c:pt>
                <c:pt idx="2">
                  <c:v>Agriculture</c:v>
                </c:pt>
                <c:pt idx="3">
                  <c:v>Transportation</c:v>
                </c:pt>
              </c:strCache>
            </c:strRef>
          </c:cat>
          <c:val>
            <c:numRef>
              <c:f>Sheet1!$D$2:$D$5</c:f>
              <c:numCache>
                <c:formatCode>General</c:formatCode>
                <c:ptCount val="4"/>
              </c:numCache>
            </c:numRef>
          </c:val>
          <c:extLst>
            <c:ext xmlns:c16="http://schemas.microsoft.com/office/drawing/2014/chart" uri="{C3380CC4-5D6E-409C-BE32-E72D297353CC}">
              <c16:uniqueId val="{00000002-6FBB-4AB3-B351-98D5930B0002}"/>
            </c:ext>
          </c:extLst>
        </c:ser>
        <c:dLbls>
          <c:dLblPos val="outEnd"/>
          <c:showLegendKey val="0"/>
          <c:showVal val="1"/>
          <c:showCatName val="0"/>
          <c:showSerName val="0"/>
          <c:showPercent val="0"/>
          <c:showBubbleSize val="0"/>
        </c:dLbls>
        <c:gapWidth val="219"/>
        <c:axId val="1475255375"/>
        <c:axId val="1475264015"/>
      </c:barChart>
      <c:catAx>
        <c:axId val="147525537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kn-IN"/>
          </a:p>
        </c:txPr>
        <c:crossAx val="1475264015"/>
        <c:crosses val="autoZero"/>
        <c:auto val="1"/>
        <c:lblAlgn val="ctr"/>
        <c:lblOffset val="100"/>
        <c:noMultiLvlLbl val="0"/>
      </c:catAx>
      <c:valAx>
        <c:axId val="1475264015"/>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kn-IN"/>
          </a:p>
        </c:txPr>
        <c:crossAx val="14752553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n-I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2225721784776917E-2"/>
          <c:y val="2.2828248031496062E-2"/>
          <c:w val="0.92777427821522307"/>
          <c:h val="0.68998203740157482"/>
        </c:manualLayout>
      </c:layout>
      <c:lineChart>
        <c:grouping val="standard"/>
        <c:varyColors val="0"/>
        <c:dLbls>
          <c:showLegendKey val="0"/>
          <c:showVal val="0"/>
          <c:showCatName val="0"/>
          <c:showSerName val="0"/>
          <c:showPercent val="0"/>
          <c:showBubbleSize val="0"/>
        </c:dLbls>
        <c:marker val="1"/>
        <c:smooth val="0"/>
        <c:axId val="1517161727"/>
        <c:axId val="1517159327"/>
      </c:lineChart>
      <c:catAx>
        <c:axId val="15171617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kn-IN"/>
          </a:p>
        </c:txPr>
        <c:crossAx val="1517159327"/>
        <c:crosses val="autoZero"/>
        <c:auto val="1"/>
        <c:lblAlgn val="ctr"/>
        <c:lblOffset val="100"/>
        <c:noMultiLvlLbl val="0"/>
      </c:catAx>
      <c:valAx>
        <c:axId val="151715932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kn-IN"/>
          </a:p>
        </c:txPr>
        <c:crossAx val="1517161727"/>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kn-I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n-I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kn-IN"/>
        </a:p>
      </c:txPr>
    </c:title>
    <c:autoTitleDeleted val="0"/>
    <c:plotArea>
      <c:layout>
        <c:manualLayout>
          <c:layoutTarget val="inner"/>
          <c:xMode val="edge"/>
          <c:yMode val="edge"/>
          <c:x val="0.45192864173228336"/>
          <c:y val="0.16196874999999999"/>
          <c:w val="0.50716519028871387"/>
          <c:h val="0.67791461614173232"/>
        </c:manualLayout>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kn-I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It requires minimal computational power</c:v>
                </c:pt>
                <c:pt idx="1">
                  <c:v>It lacks engagement for users</c:v>
                </c:pt>
                <c:pt idx="2">
                  <c:v>It can cause motionsickness or eye strain</c:v>
                </c:pt>
                <c:pt idx="3">
                  <c:v>It is unable to stimulate 3D environments</c:v>
                </c:pt>
              </c:strCache>
            </c:strRef>
          </c:cat>
          <c:val>
            <c:numRef>
              <c:f>Sheet1!$B$2:$B$5</c:f>
              <c:numCache>
                <c:formatCode>General</c:formatCode>
                <c:ptCount val="4"/>
                <c:pt idx="0">
                  <c:v>6.3</c:v>
                </c:pt>
                <c:pt idx="1">
                  <c:v>12.5</c:v>
                </c:pt>
                <c:pt idx="2">
                  <c:v>81.3</c:v>
                </c:pt>
                <c:pt idx="3">
                  <c:v>2.6</c:v>
                </c:pt>
              </c:numCache>
            </c:numRef>
          </c:val>
          <c:extLst>
            <c:ext xmlns:c16="http://schemas.microsoft.com/office/drawing/2014/chart" uri="{C3380CC4-5D6E-409C-BE32-E72D297353CC}">
              <c16:uniqueId val="{00000000-AC9A-4801-907C-66A76BFAEF61}"/>
            </c:ext>
          </c:extLst>
        </c:ser>
        <c:ser>
          <c:idx val="1"/>
          <c:order val="1"/>
          <c:tx>
            <c:strRef>
              <c:f>Sheet1!$C$1</c:f>
              <c:strCache>
                <c:ptCount val="1"/>
                <c:pt idx="0">
                  <c:v>Column1</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kn-I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It requires minimal computational power</c:v>
                </c:pt>
                <c:pt idx="1">
                  <c:v>It lacks engagement for users</c:v>
                </c:pt>
                <c:pt idx="2">
                  <c:v>It can cause motionsickness or eye strain</c:v>
                </c:pt>
                <c:pt idx="3">
                  <c:v>It is unable to stimulate 3D environments</c:v>
                </c:pt>
              </c:strCache>
            </c:strRef>
          </c:cat>
          <c:val>
            <c:numRef>
              <c:f>Sheet1!$C$2:$C$5</c:f>
              <c:numCache>
                <c:formatCode>General</c:formatCode>
                <c:ptCount val="4"/>
              </c:numCache>
            </c:numRef>
          </c:val>
          <c:extLst>
            <c:ext xmlns:c16="http://schemas.microsoft.com/office/drawing/2014/chart" uri="{C3380CC4-5D6E-409C-BE32-E72D297353CC}">
              <c16:uniqueId val="{00000001-AC9A-4801-907C-66A76BFAEF61}"/>
            </c:ext>
          </c:extLst>
        </c:ser>
        <c:ser>
          <c:idx val="2"/>
          <c:order val="2"/>
          <c:tx>
            <c:strRef>
              <c:f>Sheet1!$D$1</c:f>
              <c:strCache>
                <c:ptCount val="1"/>
                <c:pt idx="0">
                  <c:v>Column2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kn-I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It requires minimal computational power</c:v>
                </c:pt>
                <c:pt idx="1">
                  <c:v>It lacks engagement for users</c:v>
                </c:pt>
                <c:pt idx="2">
                  <c:v>It can cause motionsickness or eye strain</c:v>
                </c:pt>
                <c:pt idx="3">
                  <c:v>It is unable to stimulate 3D environments</c:v>
                </c:pt>
              </c:strCache>
            </c:strRef>
          </c:cat>
          <c:val>
            <c:numRef>
              <c:f>Sheet1!$D$2:$D$5</c:f>
              <c:numCache>
                <c:formatCode>General</c:formatCode>
                <c:ptCount val="4"/>
              </c:numCache>
            </c:numRef>
          </c:val>
          <c:extLst>
            <c:ext xmlns:c16="http://schemas.microsoft.com/office/drawing/2014/chart" uri="{C3380CC4-5D6E-409C-BE32-E72D297353CC}">
              <c16:uniqueId val="{00000002-AC9A-4801-907C-66A76BFAEF61}"/>
            </c:ext>
          </c:extLst>
        </c:ser>
        <c:dLbls>
          <c:dLblPos val="outEnd"/>
          <c:showLegendKey val="0"/>
          <c:showVal val="1"/>
          <c:showCatName val="0"/>
          <c:showSerName val="0"/>
          <c:showPercent val="0"/>
          <c:showBubbleSize val="0"/>
        </c:dLbls>
        <c:gapWidth val="182"/>
        <c:axId val="1272994655"/>
        <c:axId val="1272975455"/>
      </c:barChart>
      <c:catAx>
        <c:axId val="127299465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kn-IN"/>
          </a:p>
        </c:txPr>
        <c:crossAx val="1272975455"/>
        <c:crosses val="autoZero"/>
        <c:auto val="1"/>
        <c:lblAlgn val="ctr"/>
        <c:lblOffset val="100"/>
        <c:noMultiLvlLbl val="0"/>
      </c:catAx>
      <c:valAx>
        <c:axId val="127297545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kn-IN"/>
          </a:p>
        </c:txPr>
        <c:crossAx val="127299465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n-I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ctrTitle"/>
          </p:nvPr>
        </p:nvSpPr>
        <p:spPr>
          <a:xfrm>
            <a:off x="914400" y="1803405"/>
            <a:ext cx="73152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914400" y="3632201"/>
            <a:ext cx="73152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932170" y="4323845"/>
            <a:ext cx="2297429" cy="365125"/>
          </a:xfrm>
        </p:spPr>
        <p:txBody>
          <a:bodyPr/>
          <a:lstStyle/>
          <a:p>
            <a:fld id="{5BCAD085-E8A6-8845-BD4E-CB4CCA059FC4}" type="datetimeFigureOut">
              <a:rPr lang="en-US" smtClean="0"/>
              <a:t>12/23/2024</a:t>
            </a:fld>
            <a:endParaRPr lang="en-US"/>
          </a:p>
        </p:txBody>
      </p:sp>
      <p:sp>
        <p:nvSpPr>
          <p:cNvPr id="5" name="Footer Placeholder 4"/>
          <p:cNvSpPr>
            <a:spLocks noGrp="1"/>
          </p:cNvSpPr>
          <p:nvPr>
            <p:ph type="ftr" sz="quarter" idx="11"/>
          </p:nvPr>
        </p:nvSpPr>
        <p:spPr>
          <a:xfrm>
            <a:off x="914400" y="4323846"/>
            <a:ext cx="4880610" cy="365125"/>
          </a:xfrm>
        </p:spPr>
        <p:txBody>
          <a:bodyPr/>
          <a:lstStyle/>
          <a:p>
            <a:endParaRPr lang="en-US"/>
          </a:p>
        </p:txBody>
      </p:sp>
      <p:sp>
        <p:nvSpPr>
          <p:cNvPr id="6" name="Slide Number Placeholder 5"/>
          <p:cNvSpPr>
            <a:spLocks noGrp="1"/>
          </p:cNvSpPr>
          <p:nvPr>
            <p:ph type="sldNum" sz="quarter" idx="12"/>
          </p:nvPr>
        </p:nvSpPr>
        <p:spPr>
          <a:xfrm>
            <a:off x="6057900" y="1430867"/>
            <a:ext cx="2171700"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17318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55" y="4697361"/>
            <a:ext cx="7956482"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94355" y="977035"/>
            <a:ext cx="7950260" cy="340697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5516716"/>
            <a:ext cx="7955280" cy="746924"/>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94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3"/>
            <a:ext cx="795528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800" y="3649134"/>
            <a:ext cx="7772400" cy="1330852"/>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5BCAD085-E8A6-8845-BD4E-CB4CCA059FC4}" type="datetimeFigureOut">
              <a:rPr lang="en-US" smtClean="0"/>
              <a:t>12/23/2024</a:t>
            </a:fld>
            <a:endParaRPr lang="en-US"/>
          </a:p>
        </p:txBody>
      </p:sp>
      <p:sp>
        <p:nvSpPr>
          <p:cNvPr id="6" name="Footer Placeholder 5"/>
          <p:cNvSpPr>
            <a:spLocks noGrp="1"/>
          </p:cNvSpPr>
          <p:nvPr>
            <p:ph type="ftr" sz="quarter" idx="11"/>
          </p:nvPr>
        </p:nvSpPr>
        <p:spPr>
          <a:xfrm>
            <a:off x="594360" y="381001"/>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34913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5" name="Picture 14"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768351" y="753534"/>
            <a:ext cx="7613650" cy="2756234"/>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977899" y="3509768"/>
            <a:ext cx="7194552"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0" y="4174597"/>
            <a:ext cx="7778752" cy="821265"/>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5BCAD085-E8A6-8845-BD4E-CB4CCA059FC4}" type="datetimeFigureOut">
              <a:rPr lang="en-US" smtClean="0"/>
              <a:t>12/23/2024</a:t>
            </a:fld>
            <a:endParaRPr lang="en-US"/>
          </a:p>
        </p:txBody>
      </p:sp>
      <p:sp>
        <p:nvSpPr>
          <p:cNvPr id="6" name="Footer Placeholder 5"/>
          <p:cNvSpPr>
            <a:spLocks noGrp="1"/>
          </p:cNvSpPr>
          <p:nvPr>
            <p:ph type="ftr" sz="quarter" idx="11"/>
          </p:nvPr>
        </p:nvSpPr>
        <p:spPr>
          <a:xfrm>
            <a:off x="594360" y="379438"/>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C1FF6DA9-008F-8B48-92A6-B652298478BF}" type="slidenum">
              <a:rPr lang="en-US" smtClean="0"/>
              <a:t>‹#›</a:t>
            </a:fld>
            <a:endParaRPr lang="en-US"/>
          </a:p>
        </p:txBody>
      </p:sp>
      <p:sp>
        <p:nvSpPr>
          <p:cNvPr id="13" name="TextBox 12"/>
          <p:cNvSpPr txBox="1"/>
          <p:nvPr/>
        </p:nvSpPr>
        <p:spPr>
          <a:xfrm>
            <a:off x="231458" y="80772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8146733" y="302133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6317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685800" y="1124702"/>
            <a:ext cx="7774782"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792" y="3648316"/>
            <a:ext cx="7773608"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78884"/>
            <a:ext cx="2183130" cy="365125"/>
          </a:xfrm>
        </p:spPr>
        <p:txBody>
          <a:bodyPr/>
          <a:lstStyle>
            <a:lvl1pPr algn="r">
              <a:defRPr/>
            </a:lvl1pPr>
          </a:lstStyle>
          <a:p>
            <a:fld id="{5BCAD085-E8A6-8845-BD4E-CB4CCA059FC4}" type="datetimeFigureOut">
              <a:rPr lang="en-US" smtClean="0"/>
              <a:t>12/23/2024</a:t>
            </a:fld>
            <a:endParaRPr lang="en-US"/>
          </a:p>
        </p:txBody>
      </p:sp>
      <p:sp>
        <p:nvSpPr>
          <p:cNvPr id="6" name="Footer Placeholder 5"/>
          <p:cNvSpPr>
            <a:spLocks noGrp="1"/>
          </p:cNvSpPr>
          <p:nvPr>
            <p:ph type="ftr" sz="quarter" idx="11"/>
          </p:nvPr>
        </p:nvSpPr>
        <p:spPr>
          <a:xfrm>
            <a:off x="594360" y="378884"/>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358472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762000"/>
            <a:ext cx="637793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594361" y="2202080"/>
            <a:ext cx="2560320"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59436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02237" y="2201333"/>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00781" y="2904068"/>
            <a:ext cx="2560320" cy="335957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89319" y="2192866"/>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932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12/23/2024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13014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2" y="762000"/>
            <a:ext cx="6381984"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94360"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594360" y="2331720"/>
            <a:ext cx="2560320" cy="15073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94360" y="4796103"/>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291873"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291872" y="2331720"/>
            <a:ext cx="2560320" cy="150986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290858" y="4796102"/>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93365"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993364" y="2331721"/>
            <a:ext cx="2560320" cy="1508919"/>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93272" y="4796100"/>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12/23/2024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122238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2194560"/>
            <a:ext cx="7955280" cy="40690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217237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Vertical Title 1"/>
          <p:cNvSpPr>
            <a:spLocks noGrp="1"/>
          </p:cNvSpPr>
          <p:nvPr>
            <p:ph type="title" orient="vert"/>
          </p:nvPr>
        </p:nvSpPr>
        <p:spPr>
          <a:xfrm>
            <a:off x="7006590" y="747183"/>
            <a:ext cx="1543050" cy="4248675"/>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746126"/>
            <a:ext cx="6278035" cy="424973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5BCAD085-E8A6-8845-BD4E-CB4CCA059FC4}" type="datetimeFigureOut">
              <a:rPr lang="en-US" smtClean="0"/>
              <a:t>12/23/2024</a:t>
            </a:fld>
            <a:endParaRPr lang="en-US"/>
          </a:p>
        </p:txBody>
      </p:sp>
      <p:sp>
        <p:nvSpPr>
          <p:cNvPr id="5" name="Footer Placeholder 4"/>
          <p:cNvSpPr>
            <a:spLocks noGrp="1"/>
          </p:cNvSpPr>
          <p:nvPr>
            <p:ph type="ftr" sz="quarter" idx="11"/>
          </p:nvPr>
        </p:nvSpPr>
        <p:spPr>
          <a:xfrm>
            <a:off x="594360" y="381001"/>
            <a:ext cx="4830656" cy="365125"/>
          </a:xfrm>
        </p:spPr>
        <p:txBody>
          <a:bodyPr/>
          <a:lstStyle/>
          <a:p>
            <a:endParaRPr lang="en-US"/>
          </a:p>
        </p:txBody>
      </p:sp>
      <p:sp>
        <p:nvSpPr>
          <p:cNvPr id="6" name="Slide Number Placeholder 5"/>
          <p:cNvSpPr>
            <a:spLocks noGrp="1"/>
          </p:cNvSpPr>
          <p:nvPr>
            <p:ph type="sldNum" sz="quarter" idx="12"/>
          </p:nvPr>
        </p:nvSpPr>
        <p:spPr>
          <a:xfrm>
            <a:off x="7882466" y="381001"/>
            <a:ext cx="667174"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33037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0457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4"/>
            <a:ext cx="7955280"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594360" y="3641726"/>
            <a:ext cx="7955281" cy="1354134"/>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5BCAD085-E8A6-8845-BD4E-CB4CCA059FC4}" type="datetimeFigureOut">
              <a:rPr lang="en-US" smtClean="0"/>
              <a:t>12/23/2024</a:t>
            </a:fld>
            <a:endParaRPr lang="en-US"/>
          </a:p>
        </p:txBody>
      </p:sp>
      <p:sp>
        <p:nvSpPr>
          <p:cNvPr id="5" name="Footer Placeholder 4"/>
          <p:cNvSpPr>
            <a:spLocks noGrp="1"/>
          </p:cNvSpPr>
          <p:nvPr>
            <p:ph type="ftr" sz="quarter" idx="11"/>
          </p:nvPr>
        </p:nvSpPr>
        <p:spPr>
          <a:xfrm>
            <a:off x="594360" y="381001"/>
            <a:ext cx="4830656" cy="365125"/>
          </a:xfrm>
        </p:spPr>
        <p:txBody>
          <a:bodyPr/>
          <a:lstStyle/>
          <a:p>
            <a:endParaRPr lang="en-US"/>
          </a:p>
        </p:txBody>
      </p:sp>
      <p:sp>
        <p:nvSpPr>
          <p:cNvPr id="6" name="Slide Number Placeholder 5"/>
          <p:cNvSpPr>
            <a:spLocks noGrp="1"/>
          </p:cNvSpPr>
          <p:nvPr>
            <p:ph type="sldNum" sz="quarter" idx="12"/>
          </p:nvPr>
        </p:nvSpPr>
        <p:spPr>
          <a:xfrm>
            <a:off x="7882466" y="381001"/>
            <a:ext cx="667173"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55800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94360" y="2194560"/>
            <a:ext cx="3910579"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2099" y="2194560"/>
            <a:ext cx="3907540"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69429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762000"/>
            <a:ext cx="637794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1279" y="2183802"/>
            <a:ext cx="3683659"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94359" y="3132667"/>
            <a:ext cx="3910579"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69018" y="2183802"/>
            <a:ext cx="368062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2098" y="3132667"/>
            <a:ext cx="3907541"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12/23/2024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64839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12/23/2024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44811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46740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30861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3886200" y="746760"/>
            <a:ext cx="4663440" cy="551688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4360" y="3124200"/>
            <a:ext cx="308610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49737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407573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77524" y="751242"/>
            <a:ext cx="3674234" cy="551239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3124200"/>
            <a:ext cx="407573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4644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764373"/>
            <a:ext cx="637794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94360" y="2194560"/>
            <a:ext cx="7955280" cy="40690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12230" y="6356351"/>
            <a:ext cx="213741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BCAD085-E8A6-8845-BD4E-CB4CCA059FC4}" type="datetimeFigureOut">
              <a:rPr lang="en-US" smtClean="0"/>
              <a:t>12/23/2024</a:t>
            </a:fld>
            <a:endParaRPr lang="en-US"/>
          </a:p>
        </p:txBody>
      </p:sp>
      <p:sp>
        <p:nvSpPr>
          <p:cNvPr id="5" name="Footer Placeholder 4"/>
          <p:cNvSpPr>
            <a:spLocks noGrp="1"/>
          </p:cNvSpPr>
          <p:nvPr>
            <p:ph type="ftr" sz="quarter" idx="3"/>
          </p:nvPr>
        </p:nvSpPr>
        <p:spPr>
          <a:xfrm>
            <a:off x="594360" y="6355846"/>
            <a:ext cx="568071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72250" y="381001"/>
            <a:ext cx="19773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4094634561"/>
      </p:ext>
    </p:extLst>
  </p:cSld>
  <p:clrMap bg1="lt1" tx1="dk1" bg2="lt2" tx2="dk2" accent1="accent1" accent2="accent2" accent3="accent3" accent4="accent4" accent5="accent5" accent6="accent6" hlink="hlink" folHlink="folHlink"/>
  <p:sldLayoutIdLst>
    <p:sldLayoutId id="2147483950" r:id="rId1"/>
    <p:sldLayoutId id="2147483951" r:id="rId2"/>
    <p:sldLayoutId id="2147483952" r:id="rId3"/>
    <p:sldLayoutId id="2147483953" r:id="rId4"/>
    <p:sldLayoutId id="2147483954" r:id="rId5"/>
    <p:sldLayoutId id="2147483955" r:id="rId6"/>
    <p:sldLayoutId id="2147483956" r:id="rId7"/>
    <p:sldLayoutId id="2147483957" r:id="rId8"/>
    <p:sldLayoutId id="2147483958" r:id="rId9"/>
    <p:sldLayoutId id="2147483959" r:id="rId10"/>
    <p:sldLayoutId id="2147483960" r:id="rId11"/>
    <p:sldLayoutId id="2147483961" r:id="rId12"/>
    <p:sldLayoutId id="2147483962" r:id="rId13"/>
    <p:sldLayoutId id="2147483963" r:id="rId14"/>
    <p:sldLayoutId id="2147483964" r:id="rId15"/>
    <p:sldLayoutId id="2147483965" r:id="rId16"/>
    <p:sldLayoutId id="2147483966"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AE6A2-6F4F-49A9-7421-5C37E1D60F1F}"/>
              </a:ext>
            </a:extLst>
          </p:cNvPr>
          <p:cNvSpPr>
            <a:spLocks noGrp="1"/>
          </p:cNvSpPr>
          <p:nvPr>
            <p:ph type="ctrTitle"/>
          </p:nvPr>
        </p:nvSpPr>
        <p:spPr>
          <a:xfrm>
            <a:off x="1613161" y="874242"/>
            <a:ext cx="5917677" cy="2554758"/>
          </a:xfrm>
        </p:spPr>
        <p:txBody>
          <a:bodyPr>
            <a:normAutofit/>
          </a:bodyPr>
          <a:lstStyle/>
          <a:p>
            <a:r>
              <a:rPr lang="en-US" sz="3600" dirty="0"/>
              <a:t>An In Depth of Analysis of Virtual Reality</a:t>
            </a:r>
            <a:endParaRPr lang="kn-IN" sz="3600" dirty="0"/>
          </a:p>
        </p:txBody>
      </p:sp>
      <p:sp>
        <p:nvSpPr>
          <p:cNvPr id="3" name="Subtitle 2">
            <a:extLst>
              <a:ext uri="{FF2B5EF4-FFF2-40B4-BE49-F238E27FC236}">
                <a16:creationId xmlns:a16="http://schemas.microsoft.com/office/drawing/2014/main" id="{317E45F7-D1E2-8F50-B35D-5B96ED2B35E7}"/>
              </a:ext>
            </a:extLst>
          </p:cNvPr>
          <p:cNvSpPr>
            <a:spLocks noGrp="1"/>
          </p:cNvSpPr>
          <p:nvPr>
            <p:ph type="subTitle" idx="1"/>
          </p:nvPr>
        </p:nvSpPr>
        <p:spPr>
          <a:xfrm>
            <a:off x="1269563" y="3558180"/>
            <a:ext cx="5917677" cy="861420"/>
          </a:xfrm>
        </p:spPr>
        <p:txBody>
          <a:bodyPr>
            <a:normAutofit fontScale="25000" lnSpcReduction="20000"/>
          </a:bodyPr>
          <a:lstStyle/>
          <a:p>
            <a:r>
              <a:rPr lang="en-US" dirty="0"/>
              <a:t> </a:t>
            </a:r>
            <a:endParaRPr lang="en-US" sz="1800" dirty="0"/>
          </a:p>
          <a:p>
            <a:r>
              <a:rPr lang="en-US" sz="4800" dirty="0"/>
              <a:t>         Dileep  Kumar V V</a:t>
            </a:r>
          </a:p>
          <a:p>
            <a:r>
              <a:rPr lang="en-US" sz="4800" dirty="0"/>
              <a:t>         Shreyas TP</a:t>
            </a:r>
          </a:p>
          <a:p>
            <a:r>
              <a:rPr lang="en-US" sz="4800" dirty="0"/>
              <a:t>         Varun B M</a:t>
            </a:r>
          </a:p>
          <a:p>
            <a:r>
              <a:rPr lang="en-US" sz="4800" dirty="0"/>
              <a:t>          Rachith B</a:t>
            </a:r>
          </a:p>
          <a:p>
            <a:r>
              <a:rPr lang="en-US" sz="4800" dirty="0"/>
              <a:t>          U Shreesha Melady          </a:t>
            </a:r>
            <a:r>
              <a:rPr lang="en-US" sz="1800" dirty="0"/>
              <a:t>     </a:t>
            </a:r>
            <a:r>
              <a:rPr lang="en-US" dirty="0"/>
              <a:t>                                                                                                        </a:t>
            </a:r>
            <a:endParaRPr lang="kn-IN" dirty="0"/>
          </a:p>
        </p:txBody>
      </p:sp>
      <p:sp>
        <p:nvSpPr>
          <p:cNvPr id="4" name="Rectangle 3">
            <a:extLst>
              <a:ext uri="{FF2B5EF4-FFF2-40B4-BE49-F238E27FC236}">
                <a16:creationId xmlns:a16="http://schemas.microsoft.com/office/drawing/2014/main" id="{C16D513A-1DFC-5471-657E-C943373CF66A}"/>
              </a:ext>
            </a:extLst>
          </p:cNvPr>
          <p:cNvSpPr/>
          <p:nvPr/>
        </p:nvSpPr>
        <p:spPr>
          <a:xfrm>
            <a:off x="5397968" y="4548780"/>
            <a:ext cx="2000869" cy="461665"/>
          </a:xfrm>
          <a:prstGeom prst="rect">
            <a:avLst/>
          </a:prstGeom>
          <a:noFill/>
        </p:spPr>
        <p:txBody>
          <a:bodyPr wrap="none" lIns="91440" tIns="45720" rIns="91440" bIns="45720">
            <a:spAutoFit/>
          </a:bodyPr>
          <a:lstStyle/>
          <a:p>
            <a:pPr algn="ctr"/>
            <a:r>
              <a:rPr lang="en-US" sz="1200" b="0" cap="none" spc="0" dirty="0">
                <a:ln w="0"/>
                <a:solidFill>
                  <a:schemeClr val="tx1"/>
                </a:solidFill>
                <a:effectLst>
                  <a:outerShdw blurRad="38100" dist="19050" dir="2700000" algn="tl" rotWithShape="0">
                    <a:schemeClr val="dk1">
                      <a:alpha val="40000"/>
                    </a:schemeClr>
                  </a:outerShdw>
                </a:effectLst>
              </a:rPr>
              <a:t>Guided By:</a:t>
            </a:r>
          </a:p>
          <a:p>
            <a:pPr algn="ctr"/>
            <a:r>
              <a:rPr lang="en-US" sz="1200" dirty="0">
                <a:ln w="0"/>
              </a:rPr>
              <a:t>Sahabzada</a:t>
            </a:r>
            <a:r>
              <a:rPr lang="en-US" sz="1200" dirty="0">
                <a:ln w="0"/>
                <a:effectLst>
                  <a:outerShdw blurRad="38100" dist="19050" dir="2700000" algn="tl" rotWithShape="0">
                    <a:schemeClr val="dk1">
                      <a:alpha val="40000"/>
                    </a:schemeClr>
                  </a:outerShdw>
                </a:effectLst>
              </a:rPr>
              <a:t> Betab </a:t>
            </a:r>
            <a:r>
              <a:rPr lang="en-US" sz="12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Badar</a:t>
            </a:r>
            <a:endParaRPr lang="en-US" sz="1200" b="0"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715249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Applications</a:t>
            </a:r>
          </a:p>
        </p:txBody>
      </p:sp>
      <p:sp>
        <p:nvSpPr>
          <p:cNvPr id="3" name="Content Placeholder 2"/>
          <p:cNvSpPr>
            <a:spLocks noGrp="1"/>
          </p:cNvSpPr>
          <p:nvPr>
            <p:ph idx="1"/>
          </p:nvPr>
        </p:nvSpPr>
        <p:spPr/>
        <p:txBody>
          <a:bodyPr/>
          <a:lstStyle/>
          <a:p>
            <a:r>
              <a:t>Applications of VR include:</a:t>
            </a:r>
          </a:p>
          <a:p>
            <a:r>
              <a:t>- Gaming: Immersive experiences</a:t>
            </a:r>
          </a:p>
          <a:p>
            <a:r>
              <a:t>- Healthcare: Surgical simulations</a:t>
            </a:r>
          </a:p>
          <a:p>
            <a:r>
              <a:t>- Education: Virtual classrooms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rPr dirty="0"/>
              <a:t>Virtual Reality is a transformative technology with immense potential. Its continuous advancements promise a more immersive and connected future.</a:t>
            </a:r>
            <a:endParaRPr lang="en-US" dirty="0"/>
          </a:p>
          <a:p>
            <a:pPr marL="0" indent="0">
              <a:buNone/>
            </a:pPr>
            <a:endParaRPr lang="en-US" dirty="0"/>
          </a:p>
          <a:p>
            <a:r>
              <a:rPr lang="en-US" sz="2000" b="0" i="0" u="none" strike="noStrike" dirty="0">
                <a:solidFill>
                  <a:srgbClr val="000000"/>
                </a:solidFill>
                <a:effectLst/>
                <a:latin typeface="Century Gothic" panose="020B0502020202020204" pitchFamily="34" charset="0"/>
              </a:rPr>
              <a:t>Virtual reality design is a rapidly growing field that offers endless possibilities for creative and technical individuals. From architecture to product design to healthcare, VR and AR are transforming the way we interact with and experience the world around us.</a:t>
            </a:r>
            <a:r>
              <a:rPr lang="en-US" sz="2000" b="0" i="0" dirty="0">
                <a:solidFill>
                  <a:srgbClr val="000000"/>
                </a:solidFill>
                <a:effectLst/>
                <a:latin typeface="Century Gothic" panose="020B0502020202020204" pitchFamily="34" charset="0"/>
              </a:rPr>
              <a:t>​</a:t>
            </a:r>
            <a:endParaRPr lang="en-US" sz="2000" b="0" i="0" dirty="0">
              <a:solidFill>
                <a:srgbClr val="000000"/>
              </a:solidFill>
              <a:effectLst/>
              <a:latin typeface="Arial" panose="020B0604020202020204" pitchFamily="34" charset="0"/>
            </a:endParaRPr>
          </a:p>
          <a:p>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Motivation</a:t>
            </a:r>
          </a:p>
        </p:txBody>
      </p:sp>
      <p:sp>
        <p:nvSpPr>
          <p:cNvPr id="3" name="Content Placeholder 2"/>
          <p:cNvSpPr>
            <a:spLocks noGrp="1"/>
          </p:cNvSpPr>
          <p:nvPr>
            <p:ph idx="1"/>
          </p:nvPr>
        </p:nvSpPr>
        <p:spPr/>
        <p:txBody>
          <a:bodyPr>
            <a:normAutofit/>
          </a:bodyPr>
          <a:lstStyle/>
          <a:p>
            <a:r>
              <a:rPr sz="1800" dirty="0"/>
              <a:t>Virtual Reality (VR) offers immersive experiences that revolutionize industries like gaming, healthcare, and education. It addresses real-world challenges by simulating realistic environments.</a:t>
            </a:r>
            <a:endParaRPr lang="en-US" sz="1800" dirty="0"/>
          </a:p>
          <a:p>
            <a:r>
              <a:rPr lang="en-US" sz="1800" dirty="0"/>
              <a:t>VR provides a highly interactive and immersive environment for education and training. It allows users to practice complex tasks, such as surgery, engineering, or piloting, in a safe and controlled virtual space. This motivates learners to engage more deeply and build confidence without the fear of real-world consequences.</a:t>
            </a:r>
          </a:p>
          <a:p>
            <a:r>
              <a:rPr lang="en-US" sz="1800" dirty="0"/>
              <a:t> VR offers limitless opportunities for creativity by allowing individuals to design, explore, and experience virtual worlds. It also fosters social connections by enabling users to interact with others globally in shared virtual spaces, creating opportunities for collaboration, communication, and community building that transcend physical boundaries.</a:t>
            </a:r>
            <a:endParaRPr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normAutofit/>
          </a:bodyPr>
          <a:lstStyle/>
          <a:p>
            <a:r>
              <a:rPr sz="1800" dirty="0"/>
              <a:t>Virtual Reality (VR) is a technology that creates a simulated environment, allowing users to immerse themselves in a 3D virtual world.</a:t>
            </a:r>
            <a:endParaRPr lang="en-US" sz="1800" dirty="0"/>
          </a:p>
          <a:p>
            <a:r>
              <a:rPr lang="en-US" sz="1800" dirty="0"/>
              <a:t>Virtual Reality (VR) is a technology that creates a simulated environment where users can immerse themselves and interact as if they were physically present. Using devices like VR headsets and controllers, it provides lifelike experiences that mimic or go beyond reality. VR is widely used in gaming, education, healthcare, and training, offering new ways to learn, work, and play. For example, it helps students explore virtual worlds, allows doctors to practice surgeries, and lets gamers experience thrilling adventures. </a:t>
            </a:r>
            <a:endParaRPr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Methodology</a:t>
            </a:r>
          </a:p>
        </p:txBody>
      </p:sp>
      <p:sp>
        <p:nvSpPr>
          <p:cNvPr id="3" name="Content Placeholder 2"/>
          <p:cNvSpPr>
            <a:spLocks noGrp="1"/>
          </p:cNvSpPr>
          <p:nvPr>
            <p:ph idx="1"/>
          </p:nvPr>
        </p:nvSpPr>
        <p:spPr/>
        <p:txBody>
          <a:bodyPr/>
          <a:lstStyle/>
          <a:p>
            <a:r>
              <a:t>Development of VR systems involves:</a:t>
            </a:r>
          </a:p>
          <a:p>
            <a:r>
              <a:t>1. Designing 3D environments</a:t>
            </a:r>
          </a:p>
          <a:p>
            <a:r>
              <a:t>2. Integrating hardware and software</a:t>
            </a:r>
          </a:p>
          <a:p>
            <a:r>
              <a:t>3. Testing user interactions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Workflow</a:t>
            </a:r>
          </a:p>
        </p:txBody>
      </p:sp>
      <p:pic>
        <p:nvPicPr>
          <p:cNvPr id="7" name="Content Placeholder 6">
            <a:extLst>
              <a:ext uri="{FF2B5EF4-FFF2-40B4-BE49-F238E27FC236}">
                <a16:creationId xmlns:a16="http://schemas.microsoft.com/office/drawing/2014/main" id="{83A713CA-B7B1-464D-82F9-B85575DD01B6}"/>
              </a:ext>
            </a:extLst>
          </p:cNvPr>
          <p:cNvPicPr>
            <a:picLocks noGrp="1" noChangeAspect="1"/>
          </p:cNvPicPr>
          <p:nvPr>
            <p:ph idx="1"/>
          </p:nvPr>
        </p:nvPicPr>
        <p:blipFill>
          <a:blip r:embed="rId2"/>
          <a:stretch>
            <a:fillRect/>
          </a:stretch>
        </p:blipFill>
        <p:spPr>
          <a:xfrm>
            <a:off x="3335356" y="2193925"/>
            <a:ext cx="2473287" cy="4070350"/>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3518"/>
            <a:ext cx="8229600" cy="1143000"/>
          </a:xfrm>
        </p:spPr>
        <p:txBody>
          <a:bodyPr>
            <a:normAutofit fontScale="90000"/>
          </a:bodyPr>
          <a:lstStyle/>
          <a:p>
            <a:r>
              <a:rPr lang="en-US" sz="2800" dirty="0"/>
              <a:t>Which programming language is commonly used for developing VR applications</a:t>
            </a:r>
            <a:endParaRPr sz="2800" dirty="0"/>
          </a:p>
        </p:txBody>
      </p:sp>
      <p:graphicFrame>
        <p:nvGraphicFramePr>
          <p:cNvPr id="15" name="Content Placeholder 14">
            <a:extLst>
              <a:ext uri="{FF2B5EF4-FFF2-40B4-BE49-F238E27FC236}">
                <a16:creationId xmlns:a16="http://schemas.microsoft.com/office/drawing/2014/main" id="{71E8AE95-B6B7-4460-A494-C989BFA4518A}"/>
              </a:ext>
            </a:extLst>
          </p:cNvPr>
          <p:cNvGraphicFramePr>
            <a:graphicFrameLocks noGrp="1"/>
          </p:cNvGraphicFramePr>
          <p:nvPr>
            <p:ph idx="1"/>
            <p:extLst>
              <p:ext uri="{D42A27DB-BD31-4B8C-83A1-F6EECF244321}">
                <p14:modId xmlns:p14="http://schemas.microsoft.com/office/powerpoint/2010/main" val="4218831840"/>
              </p:ext>
            </p:extLst>
          </p:nvPr>
        </p:nvGraphicFramePr>
        <p:xfrm>
          <a:off x="593725" y="2193925"/>
          <a:ext cx="7956550" cy="407035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2A2F7-56F5-403E-8BBD-2E64C2312B89}"/>
              </a:ext>
            </a:extLst>
          </p:cNvPr>
          <p:cNvSpPr>
            <a:spLocks noGrp="1"/>
          </p:cNvSpPr>
          <p:nvPr>
            <p:ph type="title"/>
          </p:nvPr>
        </p:nvSpPr>
        <p:spPr/>
        <p:txBody>
          <a:bodyPr>
            <a:normAutofit/>
          </a:bodyPr>
          <a:lstStyle/>
          <a:p>
            <a:r>
              <a:rPr lang="en-US" sz="2800" dirty="0"/>
              <a:t>Which of the following devices is commonly used to experience VR</a:t>
            </a:r>
            <a:endParaRPr lang="en-IN" sz="2800" dirty="0"/>
          </a:p>
        </p:txBody>
      </p:sp>
      <p:graphicFrame>
        <p:nvGraphicFramePr>
          <p:cNvPr id="6" name="Content Placeholder 5">
            <a:extLst>
              <a:ext uri="{FF2B5EF4-FFF2-40B4-BE49-F238E27FC236}">
                <a16:creationId xmlns:a16="http://schemas.microsoft.com/office/drawing/2014/main" id="{77A55BB2-AD72-A25E-1E4C-4FE298BE3C04}"/>
              </a:ext>
            </a:extLst>
          </p:cNvPr>
          <p:cNvGraphicFramePr>
            <a:graphicFrameLocks noGrp="1"/>
          </p:cNvGraphicFramePr>
          <p:nvPr>
            <p:ph idx="1"/>
            <p:extLst>
              <p:ext uri="{D42A27DB-BD31-4B8C-83A1-F6EECF244321}">
                <p14:modId xmlns:p14="http://schemas.microsoft.com/office/powerpoint/2010/main" val="2662337553"/>
              </p:ext>
            </p:extLst>
          </p:nvPr>
        </p:nvGraphicFramePr>
        <p:xfrm>
          <a:off x="593725" y="2193925"/>
          <a:ext cx="7956550" cy="40703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18509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82C41-471C-4F63-AEE1-CAE4630E4280}"/>
              </a:ext>
            </a:extLst>
          </p:cNvPr>
          <p:cNvSpPr>
            <a:spLocks noGrp="1"/>
          </p:cNvSpPr>
          <p:nvPr>
            <p:ph type="title"/>
          </p:nvPr>
        </p:nvSpPr>
        <p:spPr/>
        <p:txBody>
          <a:bodyPr>
            <a:normAutofit/>
          </a:bodyPr>
          <a:lstStyle/>
          <a:p>
            <a:r>
              <a:rPr lang="en-US" sz="2800" dirty="0"/>
              <a:t>Which of these industries is heavily investing in VR technology</a:t>
            </a:r>
            <a:endParaRPr lang="en-IN" sz="2800" dirty="0"/>
          </a:p>
        </p:txBody>
      </p:sp>
      <p:graphicFrame>
        <p:nvGraphicFramePr>
          <p:cNvPr id="13" name="Content Placeholder 12">
            <a:extLst>
              <a:ext uri="{FF2B5EF4-FFF2-40B4-BE49-F238E27FC236}">
                <a16:creationId xmlns:a16="http://schemas.microsoft.com/office/drawing/2014/main" id="{98755CC9-E428-49F4-03AB-380FBE6FED32}"/>
              </a:ext>
            </a:extLst>
          </p:cNvPr>
          <p:cNvGraphicFramePr>
            <a:graphicFrameLocks noGrp="1"/>
          </p:cNvGraphicFramePr>
          <p:nvPr>
            <p:ph idx="1"/>
            <p:extLst>
              <p:ext uri="{D42A27DB-BD31-4B8C-83A1-F6EECF244321}">
                <p14:modId xmlns:p14="http://schemas.microsoft.com/office/powerpoint/2010/main" val="2625509252"/>
              </p:ext>
            </p:extLst>
          </p:nvPr>
        </p:nvGraphicFramePr>
        <p:xfrm>
          <a:off x="593725" y="2193925"/>
          <a:ext cx="7956550" cy="40703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Chart 15">
            <a:extLst>
              <a:ext uri="{FF2B5EF4-FFF2-40B4-BE49-F238E27FC236}">
                <a16:creationId xmlns:a16="http://schemas.microsoft.com/office/drawing/2014/main" id="{30B7CF42-085C-33B4-5011-43F2D89D333F}"/>
              </a:ext>
            </a:extLst>
          </p:cNvPr>
          <p:cNvGraphicFramePr/>
          <p:nvPr>
            <p:extLst>
              <p:ext uri="{D42A27DB-BD31-4B8C-83A1-F6EECF244321}">
                <p14:modId xmlns:p14="http://schemas.microsoft.com/office/powerpoint/2010/main" val="2803243356"/>
              </p:ext>
            </p:extLst>
          </p:nvPr>
        </p:nvGraphicFramePr>
        <p:xfrm>
          <a:off x="1524000" y="1397000"/>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87068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E5C550-9C41-B918-8EBD-C2C286019A36}"/>
              </a:ext>
            </a:extLst>
          </p:cNvPr>
          <p:cNvSpPr txBox="1"/>
          <p:nvPr/>
        </p:nvSpPr>
        <p:spPr>
          <a:xfrm>
            <a:off x="1081547" y="1209368"/>
            <a:ext cx="6980903" cy="461665"/>
          </a:xfrm>
          <a:prstGeom prst="rect">
            <a:avLst/>
          </a:prstGeom>
          <a:noFill/>
        </p:spPr>
        <p:txBody>
          <a:bodyPr wrap="square">
            <a:spAutoFit/>
          </a:bodyPr>
          <a:lstStyle/>
          <a:p>
            <a:r>
              <a:rPr lang="en-US" sz="2400" b="0" i="0" u="none" strike="noStrike" dirty="0">
                <a:solidFill>
                  <a:srgbClr val="000000"/>
                </a:solidFill>
                <a:effectLst/>
                <a:latin typeface="Garamond" panose="02020404030301010803" pitchFamily="18" charset="0"/>
              </a:rPr>
              <a:t>What is the major drawback of using VR Technology</a:t>
            </a:r>
            <a:r>
              <a:rPr lang="en-US" sz="2400" b="0" i="0" dirty="0">
                <a:solidFill>
                  <a:srgbClr val="000000"/>
                </a:solidFill>
                <a:effectLst/>
                <a:latin typeface="Garamond" panose="02020404030301010803" pitchFamily="18" charset="0"/>
              </a:rPr>
              <a:t>​</a:t>
            </a:r>
            <a:endParaRPr lang="kn-IN" sz="2400" dirty="0"/>
          </a:p>
        </p:txBody>
      </p:sp>
      <p:graphicFrame>
        <p:nvGraphicFramePr>
          <p:cNvPr id="11" name="Chart 10">
            <a:extLst>
              <a:ext uri="{FF2B5EF4-FFF2-40B4-BE49-F238E27FC236}">
                <a16:creationId xmlns:a16="http://schemas.microsoft.com/office/drawing/2014/main" id="{1F23C7B0-7AF4-C471-1091-1D7258181DDA}"/>
              </a:ext>
            </a:extLst>
          </p:cNvPr>
          <p:cNvGraphicFramePr/>
          <p:nvPr>
            <p:extLst>
              <p:ext uri="{D42A27DB-BD31-4B8C-83A1-F6EECF244321}">
                <p14:modId xmlns:p14="http://schemas.microsoft.com/office/powerpoint/2010/main" val="168079589"/>
              </p:ext>
            </p:extLst>
          </p:nvPr>
        </p:nvGraphicFramePr>
        <p:xfrm>
          <a:off x="1523998" y="1967271"/>
          <a:ext cx="6096000" cy="4064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24272023"/>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docProps/app.xml><?xml version="1.0" encoding="utf-8"?>
<Properties xmlns="http://schemas.openxmlformats.org/officeDocument/2006/extended-properties" xmlns:vt="http://schemas.openxmlformats.org/officeDocument/2006/docPropsVTypes">
  <Template>Vapor Trail</Template>
  <TotalTime>253</TotalTime>
  <Words>448</Words>
  <Application>Microsoft Office PowerPoint</Application>
  <PresentationFormat>On-screen Show (4:3)</PresentationFormat>
  <Paragraphs>38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Garamond</vt:lpstr>
      <vt:lpstr>Vapor Trail</vt:lpstr>
      <vt:lpstr>An In Depth of Analysis of Virtual Reality</vt:lpstr>
      <vt:lpstr>Motivation</vt:lpstr>
      <vt:lpstr>Introduction</vt:lpstr>
      <vt:lpstr>Methodology</vt:lpstr>
      <vt:lpstr>Workflow</vt:lpstr>
      <vt:lpstr>Which programming language is commonly used for developing VR applications</vt:lpstr>
      <vt:lpstr>Which of the following devices is commonly used to experience VR</vt:lpstr>
      <vt:lpstr>Which of these industries is heavily investing in VR technology</vt:lpstr>
      <vt:lpstr>PowerPoint Presentation</vt:lpstr>
      <vt:lpstr>Applications</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Motivation</dc:title>
  <dc:subject/>
  <dc:creator/>
  <cp:keywords/>
  <dc:description>generated using python-pptx</dc:description>
  <cp:lastModifiedBy>Dileep V V</cp:lastModifiedBy>
  <cp:revision>13</cp:revision>
  <dcterms:created xsi:type="dcterms:W3CDTF">2013-01-27T09:14:16Z</dcterms:created>
  <dcterms:modified xsi:type="dcterms:W3CDTF">2024-12-23T06:59:51Z</dcterms:modified>
  <cp:category/>
</cp:coreProperties>
</file>