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1" r:id="rId4"/>
    <p:sldId id="258" r:id="rId5"/>
    <p:sldId id="259" r:id="rId6"/>
    <p:sldId id="280" r:id="rId7"/>
    <p:sldId id="260" r:id="rId8"/>
    <p:sldId id="270" r:id="rId9"/>
    <p:sldId id="261" r:id="rId10"/>
    <p:sldId id="268" r:id="rId11"/>
    <p:sldId id="276" r:id="rId12"/>
    <p:sldId id="277" r:id="rId13"/>
    <p:sldId id="262" r:id="rId14"/>
    <p:sldId id="272" r:id="rId15"/>
    <p:sldId id="273" r:id="rId16"/>
    <p:sldId id="281" r:id="rId17"/>
    <p:sldId id="263" r:id="rId18"/>
    <p:sldId id="274" r:id="rId19"/>
    <p:sldId id="264" r:id="rId20"/>
    <p:sldId id="275" r:id="rId21"/>
    <p:sldId id="265" r:id="rId22"/>
    <p:sldId id="282" r:id="rId23"/>
    <p:sldId id="266" r:id="rId24"/>
    <p:sldId id="278" r:id="rId25"/>
    <p:sldId id="279" r:id="rId26"/>
    <p:sldId id="283" r:id="rId2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FCF7095-E13C-4D35-B964-5DDF06029698}">
          <p14:sldIdLst>
            <p14:sldId id="256"/>
            <p14:sldId id="257"/>
            <p14:sldId id="271"/>
            <p14:sldId id="258"/>
            <p14:sldId id="259"/>
            <p14:sldId id="280"/>
            <p14:sldId id="260"/>
            <p14:sldId id="270"/>
            <p14:sldId id="261"/>
            <p14:sldId id="268"/>
            <p14:sldId id="276"/>
            <p14:sldId id="277"/>
            <p14:sldId id="262"/>
            <p14:sldId id="272"/>
            <p14:sldId id="273"/>
            <p14:sldId id="281"/>
            <p14:sldId id="263"/>
            <p14:sldId id="274"/>
            <p14:sldId id="264"/>
            <p14:sldId id="275"/>
            <p14:sldId id="265"/>
            <p14:sldId id="282"/>
            <p14:sldId id="266"/>
            <p14:sldId id="278"/>
            <p14:sldId id="279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94" y="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27457-7B99-4B40-8FAF-73FFCFE2CE5B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C9701B2-88FB-45A4-AD7B-75143424733D}">
      <dgm:prSet phldrT="[Testo]"/>
      <dgm:spPr/>
      <dgm:t>
        <a:bodyPr/>
        <a:lstStyle/>
        <a:p>
          <a:r>
            <a:rPr lang="it-IT" dirty="0" err="1" smtClean="0"/>
            <a:t>Interlinking</a:t>
          </a:r>
          <a:r>
            <a:rPr lang="it-IT" dirty="0" smtClean="0"/>
            <a:t> </a:t>
          </a:r>
          <a:r>
            <a:rPr lang="it-IT" dirty="0" err="1" smtClean="0"/>
            <a:t>through</a:t>
          </a:r>
          <a:r>
            <a:rPr lang="it-IT" dirty="0" smtClean="0"/>
            <a:t> </a:t>
          </a:r>
          <a:r>
            <a:rPr lang="it-IT" dirty="0" err="1" smtClean="0"/>
            <a:t>chapters</a:t>
          </a:r>
          <a:r>
            <a:rPr lang="it-IT" dirty="0" smtClean="0"/>
            <a:t> and </a:t>
          </a:r>
          <a:r>
            <a:rPr lang="it-IT" dirty="0" err="1" smtClean="0"/>
            <a:t>topic</a:t>
          </a:r>
          <a:endParaRPr lang="it-IT" dirty="0"/>
        </a:p>
      </dgm:t>
    </dgm:pt>
    <dgm:pt modelId="{422F1726-4E67-44AA-89C3-21C59AB19EA0}" type="parTrans" cxnId="{905BBD00-13A5-4CBF-9652-10C83F88A903}">
      <dgm:prSet/>
      <dgm:spPr/>
      <dgm:t>
        <a:bodyPr/>
        <a:lstStyle/>
        <a:p>
          <a:endParaRPr lang="it-IT"/>
        </a:p>
      </dgm:t>
    </dgm:pt>
    <dgm:pt modelId="{E67855FB-0CB8-4F97-87F7-A703CAD5E8BA}" type="sibTrans" cxnId="{905BBD00-13A5-4CBF-9652-10C83F88A903}">
      <dgm:prSet/>
      <dgm:spPr/>
      <dgm:t>
        <a:bodyPr/>
        <a:lstStyle/>
        <a:p>
          <a:endParaRPr lang="it-IT"/>
        </a:p>
      </dgm:t>
    </dgm:pt>
    <dgm:pt modelId="{F8220527-566E-4673-AAB1-F2D4B2496448}">
      <dgm:prSet phldrT="[Testo]"/>
      <dgm:spPr/>
      <dgm:t>
        <a:bodyPr/>
        <a:lstStyle/>
        <a:p>
          <a:r>
            <a:rPr lang="it-IT" dirty="0" err="1" smtClean="0"/>
            <a:t>Interlinking</a:t>
          </a:r>
          <a:r>
            <a:rPr lang="it-IT" dirty="0" smtClean="0"/>
            <a:t> to </a:t>
          </a:r>
          <a:r>
            <a:rPr lang="it-IT" dirty="0" err="1" smtClean="0"/>
            <a:t>openCourseware</a:t>
          </a:r>
          <a:r>
            <a:rPr lang="it-IT" dirty="0" smtClean="0"/>
            <a:t> and </a:t>
          </a:r>
          <a:r>
            <a:rPr lang="it-IT" dirty="0" err="1" smtClean="0"/>
            <a:t>openUniversity</a:t>
          </a:r>
          <a:endParaRPr lang="it-IT" dirty="0"/>
        </a:p>
      </dgm:t>
    </dgm:pt>
    <dgm:pt modelId="{A5E662DB-A92D-4D08-A8C1-75248446ACA6}" type="parTrans" cxnId="{165EEE64-83E3-411D-A29A-F3156DABCBDA}">
      <dgm:prSet/>
      <dgm:spPr/>
      <dgm:t>
        <a:bodyPr/>
        <a:lstStyle/>
        <a:p>
          <a:endParaRPr lang="it-IT"/>
        </a:p>
      </dgm:t>
    </dgm:pt>
    <dgm:pt modelId="{E6E0BAB4-ED16-42D3-ADBB-3A7577F238F7}" type="sibTrans" cxnId="{165EEE64-83E3-411D-A29A-F3156DABCBDA}">
      <dgm:prSet/>
      <dgm:spPr/>
      <dgm:t>
        <a:bodyPr/>
        <a:lstStyle/>
        <a:p>
          <a:endParaRPr lang="it-IT"/>
        </a:p>
      </dgm:t>
    </dgm:pt>
    <dgm:pt modelId="{76AB7E6B-A1B1-4138-A544-25F420844E92}" type="pres">
      <dgm:prSet presAssocID="{EB927457-7B99-4B40-8FAF-73FFCFE2CE5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E3C11C0-3B11-408F-8D50-9146DB7779F3}" type="pres">
      <dgm:prSet presAssocID="{EB927457-7B99-4B40-8FAF-73FFCFE2CE5B}" presName="ribbon" presStyleLbl="node1" presStyleIdx="0" presStyleCn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</dgm:pt>
    <dgm:pt modelId="{A47415B3-7ECB-428D-9ECD-9379B8FDA5B4}" type="pres">
      <dgm:prSet presAssocID="{EB927457-7B99-4B40-8FAF-73FFCFE2CE5B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5D65552-8426-4EE4-84D9-4ABC50F82375}" type="pres">
      <dgm:prSet presAssocID="{EB927457-7B99-4B40-8FAF-73FFCFE2CE5B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5EEE64-83E3-411D-A29A-F3156DABCBDA}" srcId="{EB927457-7B99-4B40-8FAF-73FFCFE2CE5B}" destId="{F8220527-566E-4673-AAB1-F2D4B2496448}" srcOrd="1" destOrd="0" parTransId="{A5E662DB-A92D-4D08-A8C1-75248446ACA6}" sibTransId="{E6E0BAB4-ED16-42D3-ADBB-3A7577F238F7}"/>
    <dgm:cxn modelId="{905BBD00-13A5-4CBF-9652-10C83F88A903}" srcId="{EB927457-7B99-4B40-8FAF-73FFCFE2CE5B}" destId="{7C9701B2-88FB-45A4-AD7B-75143424733D}" srcOrd="0" destOrd="0" parTransId="{422F1726-4E67-44AA-89C3-21C59AB19EA0}" sibTransId="{E67855FB-0CB8-4F97-87F7-A703CAD5E8BA}"/>
    <dgm:cxn modelId="{958741F9-7EEA-4FC4-B792-D93D72EBBD40}" type="presOf" srcId="{EB927457-7B99-4B40-8FAF-73FFCFE2CE5B}" destId="{76AB7E6B-A1B1-4138-A544-25F420844E92}" srcOrd="0" destOrd="0" presId="urn:microsoft.com/office/officeart/2005/8/layout/arrow6"/>
    <dgm:cxn modelId="{EB3C9B4A-3C42-44E5-9BF9-F2D1F557318B}" type="presOf" srcId="{7C9701B2-88FB-45A4-AD7B-75143424733D}" destId="{A47415B3-7ECB-428D-9ECD-9379B8FDA5B4}" srcOrd="0" destOrd="0" presId="urn:microsoft.com/office/officeart/2005/8/layout/arrow6"/>
    <dgm:cxn modelId="{81AAA424-6D61-47E1-8D01-3985F38FC179}" type="presOf" srcId="{F8220527-566E-4673-AAB1-F2D4B2496448}" destId="{85D65552-8426-4EE4-84D9-4ABC50F82375}" srcOrd="0" destOrd="0" presId="urn:microsoft.com/office/officeart/2005/8/layout/arrow6"/>
    <dgm:cxn modelId="{CE1697CF-B6F8-458C-B9E0-A0A12B4CC7FA}" type="presParOf" srcId="{76AB7E6B-A1B1-4138-A544-25F420844E92}" destId="{7E3C11C0-3B11-408F-8D50-9146DB7779F3}" srcOrd="0" destOrd="0" presId="urn:microsoft.com/office/officeart/2005/8/layout/arrow6"/>
    <dgm:cxn modelId="{08A3F3B3-C1B3-44AD-A0A5-B273D29B2592}" type="presParOf" srcId="{76AB7E6B-A1B1-4138-A544-25F420844E92}" destId="{A47415B3-7ECB-428D-9ECD-9379B8FDA5B4}" srcOrd="1" destOrd="0" presId="urn:microsoft.com/office/officeart/2005/8/layout/arrow6"/>
    <dgm:cxn modelId="{69B22370-72B6-4E62-93B4-EEB32A2C6D0E}" type="presParOf" srcId="{76AB7E6B-A1B1-4138-A544-25F420844E92}" destId="{85D65552-8426-4EE4-84D9-4ABC50F8237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C11C0-3B11-408F-8D50-9146DB7779F3}">
      <dsp:nvSpPr>
        <dsp:cNvPr id="0" name=""/>
        <dsp:cNvSpPr/>
      </dsp:nvSpPr>
      <dsp:spPr>
        <a:xfrm>
          <a:off x="0" y="812799"/>
          <a:ext cx="6096000" cy="2438400"/>
        </a:xfrm>
        <a:prstGeom prst="leftRightRibbon">
          <a:avLst/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A47415B3-7ECB-428D-9ECD-9379B8FDA5B4}">
      <dsp:nvSpPr>
        <dsp:cNvPr id="0" name=""/>
        <dsp:cNvSpPr/>
      </dsp:nvSpPr>
      <dsp:spPr>
        <a:xfrm>
          <a:off x="731520" y="1239519"/>
          <a:ext cx="2011680" cy="11948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Interlinking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through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chapters</a:t>
          </a:r>
          <a:r>
            <a:rPr lang="it-IT" sz="2200" kern="1200" dirty="0" smtClean="0"/>
            <a:t> and </a:t>
          </a:r>
          <a:r>
            <a:rPr lang="it-IT" sz="2200" kern="1200" dirty="0" err="1" smtClean="0"/>
            <a:t>topic</a:t>
          </a:r>
          <a:endParaRPr lang="it-IT" sz="2200" kern="1200" dirty="0"/>
        </a:p>
      </dsp:txBody>
      <dsp:txXfrm>
        <a:off x="731520" y="1239519"/>
        <a:ext cx="2011680" cy="1194816"/>
      </dsp:txXfrm>
    </dsp:sp>
    <dsp:sp modelId="{85D65552-8426-4EE4-84D9-4ABC50F82375}">
      <dsp:nvSpPr>
        <dsp:cNvPr id="0" name=""/>
        <dsp:cNvSpPr/>
      </dsp:nvSpPr>
      <dsp:spPr>
        <a:xfrm>
          <a:off x="3048000" y="1629663"/>
          <a:ext cx="2377440" cy="11948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Interlinking</a:t>
          </a:r>
          <a:r>
            <a:rPr lang="it-IT" sz="2200" kern="1200" dirty="0" smtClean="0"/>
            <a:t> to </a:t>
          </a:r>
          <a:r>
            <a:rPr lang="it-IT" sz="2200" kern="1200" dirty="0" err="1" smtClean="0"/>
            <a:t>openCourseware</a:t>
          </a:r>
          <a:r>
            <a:rPr lang="it-IT" sz="2200" kern="1200" dirty="0" smtClean="0"/>
            <a:t> and </a:t>
          </a:r>
          <a:r>
            <a:rPr lang="it-IT" sz="2200" kern="1200" dirty="0" err="1" smtClean="0"/>
            <a:t>openUniversity</a:t>
          </a:r>
          <a:endParaRPr lang="it-IT" sz="2200" kern="1200" dirty="0"/>
        </a:p>
      </dsp:txBody>
      <dsp:txXfrm>
        <a:off x="3048000" y="1629663"/>
        <a:ext cx="2377440" cy="1194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1069-2851-41E1-B4A4-CD601970D3BB}" type="datetimeFigureOut">
              <a:rPr lang="it-IT" smtClean="0"/>
              <a:t>26/09/2014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5A2AD-26C1-410E-8E08-635909EC7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35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5A2AD-26C1-410E-8E08-635909EC792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86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BEEA-13CD-4502-847D-8637C0FC8B05}" type="datetime1">
              <a:rPr lang="it-IT" smtClean="0"/>
              <a:t>26/09/2014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41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CAD3-11BB-4EB4-B3DD-6F45F56F4203}" type="datetime1">
              <a:rPr lang="it-IT" smtClean="0"/>
              <a:t>26/09/2014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0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26E4-3B5E-4C5C-96CD-AE4D5779D0F8}" type="datetime1">
              <a:rPr lang="it-IT" smtClean="0"/>
              <a:t>26/09/2014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06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81B8-AC21-4F04-AE81-5F3124326DC4}" type="datetime1">
              <a:rPr lang="it-IT" smtClean="0"/>
              <a:t>26/09/2014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18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B882-7786-496C-A2CC-3991F2B682F1}" type="datetime1">
              <a:rPr lang="it-IT" smtClean="0"/>
              <a:t>26/09/2014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261D-961A-4793-9461-838DD4B283FF}" type="datetime1">
              <a:rPr lang="it-IT" smtClean="0"/>
              <a:t>26/09/2014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4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2817-024E-43E1-B062-73754F15EADD}" type="datetime1">
              <a:rPr lang="it-IT" smtClean="0"/>
              <a:t>26/09/2014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92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93F0-2242-45CC-AD38-0A3F82867900}" type="datetime1">
              <a:rPr lang="it-IT" smtClean="0"/>
              <a:t>26/09/2014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4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78E7-7981-4415-929E-6F8A19D8A354}" type="datetime1">
              <a:rPr lang="it-IT" smtClean="0"/>
              <a:t>26/09/2014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36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203F-9EE5-4230-8C2F-433FB5F85CF6}" type="datetime1">
              <a:rPr lang="it-IT" smtClean="0"/>
              <a:t>26/09/2014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93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33AD-7FB2-4DA1-9990-AED78D0F9B56}" type="datetime1">
              <a:rPr lang="it-IT" smtClean="0"/>
              <a:t>26/09/2014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7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9B8F5-4B62-4695-8A5F-C4F03D2928CF}" type="datetime1">
              <a:rPr lang="it-IT" smtClean="0"/>
              <a:t>26/09/2014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4AAB-49B9-4F35-BD90-09FA9847B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32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rd.eurecom.fr/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.org/TR/media-frag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9.PNG"/><Relationship Id="rId10" Type="http://schemas.microsoft.com/office/2007/relationships/diagramDrawing" Target="../diagrams/drawing1.xml"/><Relationship Id="rId4" Type="http://schemas.openxmlformats.org/officeDocument/2006/relationships/image" Target="../media/image28.PNG"/><Relationship Id="rId9" Type="http://schemas.openxmlformats.org/officeDocument/2006/relationships/diagramColors" Target="../diagrams/colors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kedtv.eurecom.fr/mediafragmentplayer" TargetMode="Externa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kedup-challeng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pedia.org/resource/Saint_Petersburg" TargetMode="External"/><Relationship Id="rId4" Type="http://schemas.openxmlformats.org/officeDocument/2006/relationships/hyperlink" Target="https://www.ted.com/talks/uldus_bakhtiozina_wry_photos_that_turn_stereotypes_upside_dow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330527"/>
            <a:ext cx="9144000" cy="43352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30" y="1192965"/>
            <a:ext cx="5277337" cy="1090989"/>
          </a:xfrm>
          <a:prstGeom prst="rect">
            <a:avLst/>
          </a:prstGeom>
        </p:spPr>
      </p:pic>
      <p:sp>
        <p:nvSpPr>
          <p:cNvPr id="2" name="Rettangolo arrotondato 1"/>
          <p:cNvSpPr/>
          <p:nvPr/>
        </p:nvSpPr>
        <p:spPr>
          <a:xfrm>
            <a:off x="1565564" y="2577243"/>
            <a:ext cx="6192243" cy="1145490"/>
          </a:xfrm>
          <a:prstGeom prst="roundRect">
            <a:avLst>
              <a:gd name="adj" fmla="val 1851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6" name="CasellaDiTesto 5"/>
          <p:cNvSpPr txBox="1"/>
          <p:nvPr/>
        </p:nvSpPr>
        <p:spPr>
          <a:xfrm>
            <a:off x="1745673" y="2674378"/>
            <a:ext cx="5919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  <a:latin typeface="Avian" pitchFamily="2" charset="0"/>
              </a:rPr>
              <a:t>Searching</a:t>
            </a:r>
            <a:r>
              <a:rPr lang="it-IT" sz="2800" dirty="0">
                <a:solidFill>
                  <a:schemeClr val="bg1"/>
                </a:solidFill>
                <a:latin typeface="Avian" pitchFamily="2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Avian" pitchFamily="2" charset="0"/>
              </a:rPr>
              <a:t>browsing</a:t>
            </a:r>
            <a:r>
              <a:rPr lang="it-IT" sz="2800" dirty="0">
                <a:solidFill>
                  <a:schemeClr val="bg1"/>
                </a:solidFill>
                <a:latin typeface="Avian" pitchFamily="2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vian" pitchFamily="2" charset="0"/>
              </a:rPr>
              <a:t>through</a:t>
            </a:r>
            <a:r>
              <a:rPr lang="it-IT" sz="2800" dirty="0">
                <a:solidFill>
                  <a:schemeClr val="bg1"/>
                </a:solidFill>
                <a:latin typeface="Avian" pitchFamily="2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vian" pitchFamily="2" charset="0"/>
              </a:rPr>
              <a:t>fragments</a:t>
            </a:r>
            <a:r>
              <a:rPr lang="it-IT" sz="2800" dirty="0">
                <a:solidFill>
                  <a:schemeClr val="bg1"/>
                </a:solidFill>
                <a:latin typeface="Avian" pitchFamily="2" charset="0"/>
              </a:rPr>
              <a:t> of TED </a:t>
            </a:r>
            <a:r>
              <a:rPr lang="it-IT" sz="2800" dirty="0" err="1">
                <a:solidFill>
                  <a:schemeClr val="bg1"/>
                </a:solidFill>
                <a:latin typeface="Avian" pitchFamily="2" charset="0"/>
              </a:rPr>
              <a:t>Talks</a:t>
            </a:r>
            <a:endParaRPr lang="it-IT" sz="2800" dirty="0">
              <a:solidFill>
                <a:schemeClr val="bg1"/>
              </a:solidFill>
              <a:latin typeface="Avian" pitchFamily="2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4" y="6116383"/>
            <a:ext cx="1312817" cy="65640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39" y="6128334"/>
            <a:ext cx="1585846" cy="644461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-1" y="5972248"/>
            <a:ext cx="9144001" cy="42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1" name="Rettangolo arrotondato 10"/>
          <p:cNvSpPr/>
          <p:nvPr/>
        </p:nvSpPr>
        <p:spPr>
          <a:xfrm>
            <a:off x="1371600" y="4761257"/>
            <a:ext cx="6283842" cy="4920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grpSp>
        <p:nvGrpSpPr>
          <p:cNvPr id="14" name="Gruppo 13"/>
          <p:cNvGrpSpPr/>
          <p:nvPr/>
        </p:nvGrpSpPr>
        <p:grpSpPr>
          <a:xfrm>
            <a:off x="7252231" y="4775112"/>
            <a:ext cx="505575" cy="470795"/>
            <a:chOff x="9664472" y="4380612"/>
            <a:chExt cx="542784" cy="361508"/>
          </a:xfrm>
        </p:grpSpPr>
        <p:sp>
          <p:nvSpPr>
            <p:cNvPr id="12" name="Rettangolo arrotondato 11"/>
            <p:cNvSpPr/>
            <p:nvPr/>
          </p:nvSpPr>
          <p:spPr>
            <a:xfrm>
              <a:off x="9664472" y="4380613"/>
              <a:ext cx="542784" cy="361507"/>
            </a:xfrm>
            <a:prstGeom prst="roundRect">
              <a:avLst>
                <a:gd name="adj" fmla="val 2112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  <p:sp>
          <p:nvSpPr>
            <p:cNvPr id="13" name="Ritardo 12"/>
            <p:cNvSpPr/>
            <p:nvPr/>
          </p:nvSpPr>
          <p:spPr>
            <a:xfrm>
              <a:off x="9664472" y="4380612"/>
              <a:ext cx="393928" cy="361508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1371599" y="4790328"/>
            <a:ext cx="599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vian" pitchFamily="2" charset="0"/>
              </a:rPr>
              <a:t>MARIELLA SABATINO </a:t>
            </a:r>
            <a:r>
              <a:rPr lang="it-IT" sz="1350" dirty="0">
                <a:latin typeface="Avian" pitchFamily="2" charset="0"/>
              </a:rPr>
              <a:t>– mariella.sabatino@eurecom.fr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204264" y="4815588"/>
            <a:ext cx="70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GO!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F08-76F5-4FC9-89C5-FB9E50780D92}" type="datetime1">
              <a:rPr lang="it-IT" smtClean="0"/>
              <a:t>26/09/2014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8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/>
        </p:nvSpPr>
        <p:spPr>
          <a:xfrm>
            <a:off x="479588" y="321023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1023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Rettangolo 3"/>
          <p:cNvSpPr/>
          <p:nvPr/>
        </p:nvSpPr>
        <p:spPr>
          <a:xfrm>
            <a:off x="7439875" y="495038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494374"/>
            <a:ext cx="5012038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4795499" y="494374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4374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120640" y="366906"/>
            <a:ext cx="2215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NERD</a:t>
            </a:r>
          </a:p>
        </p:txBody>
      </p:sp>
      <p:sp>
        <p:nvSpPr>
          <p:cNvPr id="11" name="Ovale 10"/>
          <p:cNvSpPr/>
          <p:nvPr/>
        </p:nvSpPr>
        <p:spPr>
          <a:xfrm>
            <a:off x="180877" y="292742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8" name="Rettangolo 17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9" name="Rettangolo arrotondato 18"/>
          <p:cNvSpPr/>
          <p:nvPr/>
        </p:nvSpPr>
        <p:spPr>
          <a:xfrm>
            <a:off x="1328605" y="1970919"/>
            <a:ext cx="6486794" cy="3160977"/>
          </a:xfrm>
          <a:prstGeom prst="roundRect">
            <a:avLst>
              <a:gd name="adj" fmla="val 6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Compare performance of NER </a:t>
            </a:r>
            <a:r>
              <a:rPr lang="it-IT" sz="2000" dirty="0" err="1" smtClean="0">
                <a:solidFill>
                  <a:schemeClr val="tx1"/>
                </a:solidFill>
              </a:rPr>
              <a:t>tools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available</a:t>
            </a:r>
            <a:r>
              <a:rPr lang="it-IT" sz="2000" dirty="0" smtClean="0">
                <a:solidFill>
                  <a:schemeClr val="tx1"/>
                </a:solidFill>
              </a:rPr>
              <a:t> on web. </a:t>
            </a:r>
          </a:p>
          <a:p>
            <a:pPr algn="ctr"/>
            <a:endParaRPr lang="it-IT" sz="2000" dirty="0" smtClean="0">
              <a:solidFill>
                <a:schemeClr val="tx1"/>
              </a:solidFill>
            </a:endParaRPr>
          </a:p>
          <a:p>
            <a:pPr algn="ctr"/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 err="1" smtClean="0">
                <a:solidFill>
                  <a:schemeClr val="tx1"/>
                </a:solidFill>
              </a:rPr>
              <a:t>Unify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results</a:t>
            </a:r>
            <a:r>
              <a:rPr lang="it-IT" sz="2000" dirty="0" smtClean="0">
                <a:solidFill>
                  <a:schemeClr val="tx1"/>
                </a:solidFill>
              </a:rPr>
              <a:t> of NER </a:t>
            </a:r>
            <a:r>
              <a:rPr lang="it-IT" sz="2000" dirty="0" err="1" smtClean="0">
                <a:solidFill>
                  <a:schemeClr val="tx1"/>
                </a:solidFill>
              </a:rPr>
              <a:t>extractors</a:t>
            </a:r>
            <a:r>
              <a:rPr lang="it-IT" sz="2000" dirty="0" smtClean="0">
                <a:solidFill>
                  <a:schemeClr val="tx1"/>
                </a:solidFill>
              </a:rPr>
              <a:t> in a common output.</a:t>
            </a:r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98" y="4711771"/>
            <a:ext cx="2730540" cy="607688"/>
          </a:xfrm>
          <a:prstGeom prst="rect">
            <a:avLst/>
          </a:prstGeom>
        </p:spPr>
      </p:pic>
      <p:sp>
        <p:nvSpPr>
          <p:cNvPr id="20" name="Gallone 19"/>
          <p:cNvSpPr/>
          <p:nvPr/>
        </p:nvSpPr>
        <p:spPr>
          <a:xfrm>
            <a:off x="1107689" y="3773764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1" name="Gallone 20"/>
          <p:cNvSpPr/>
          <p:nvPr/>
        </p:nvSpPr>
        <p:spPr>
          <a:xfrm>
            <a:off x="1107688" y="2703776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180877" y="5573942"/>
            <a:ext cx="3286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hlinkClick r:id="rId5"/>
              </a:rPr>
              <a:t>http://nerd.eurecom.fr</a:t>
            </a:r>
            <a:r>
              <a:rPr lang="en-US" sz="2400" b="1" dirty="0" smtClean="0">
                <a:hlinkClick r:id="rId5"/>
              </a:rPr>
              <a:t>/</a:t>
            </a:r>
            <a:r>
              <a:rPr lang="en-US" sz="3600" dirty="0"/>
              <a:t/>
            </a:r>
            <a:br>
              <a:rPr lang="en-US" sz="3600" dirty="0"/>
            </a:br>
            <a:endParaRPr lang="it-IT" sz="360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20-FAD3-43B4-9113-E310DBF00B38}" type="datetime1">
              <a:rPr lang="it-IT" smtClean="0"/>
              <a:t>26/09/2014</a:t>
            </a:fld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4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/>
        </p:nvSpPr>
        <p:spPr>
          <a:xfrm>
            <a:off x="479588" y="321023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1023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Rettangolo 3"/>
          <p:cNvSpPr/>
          <p:nvPr/>
        </p:nvSpPr>
        <p:spPr>
          <a:xfrm>
            <a:off x="7439875" y="495038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494374"/>
            <a:ext cx="2589375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2382888" y="503382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4374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808868" y="97788"/>
            <a:ext cx="4567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C00000"/>
                </a:solidFill>
                <a:latin typeface="Avian" pitchFamily="2" charset="0"/>
              </a:rPr>
              <a:t>NER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extractors</a:t>
            </a:r>
            <a:r>
              <a:rPr lang="it-IT" sz="4000" b="1" dirty="0" smtClean="0">
                <a:solidFill>
                  <a:srgbClr val="C00000"/>
                </a:solidFill>
                <a:latin typeface="Avian" pitchFamily="2" charset="0"/>
              </a:rPr>
              <a:t>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evaluation</a:t>
            </a:r>
            <a:endParaRPr lang="it-IT" sz="40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180877" y="292742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8" name="Rettangolo 17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9" name="Rettangolo arrotondato 18"/>
          <p:cNvSpPr/>
          <p:nvPr/>
        </p:nvSpPr>
        <p:spPr>
          <a:xfrm>
            <a:off x="416548" y="1807315"/>
            <a:ext cx="3688824" cy="4030456"/>
          </a:xfrm>
          <a:prstGeom prst="roundRect">
            <a:avLst>
              <a:gd name="adj" fmla="val 6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000" b="1" dirty="0" smtClean="0">
              <a:solidFill>
                <a:schemeClr val="tx1"/>
              </a:solidFill>
            </a:endParaRPr>
          </a:p>
          <a:p>
            <a:r>
              <a:rPr lang="it-IT" sz="2000" b="1" dirty="0" smtClean="0">
                <a:solidFill>
                  <a:schemeClr val="tx1"/>
                </a:solidFill>
              </a:rPr>
              <a:t>DOCUMENTS ANALYZED</a:t>
            </a:r>
            <a:r>
              <a:rPr lang="it-IT" sz="2000" dirty="0" smtClean="0">
                <a:solidFill>
                  <a:schemeClr val="tx1"/>
                </a:solidFill>
              </a:rPr>
              <a:t>: 5 </a:t>
            </a:r>
            <a:r>
              <a:rPr lang="it-IT" sz="2000" dirty="0">
                <a:solidFill>
                  <a:schemeClr val="tx1"/>
                </a:solidFill>
              </a:rPr>
              <a:t>short TED </a:t>
            </a:r>
            <a:r>
              <a:rPr lang="it-IT" sz="2000" dirty="0" err="1" smtClean="0">
                <a:solidFill>
                  <a:schemeClr val="tx1"/>
                </a:solidFill>
              </a:rPr>
              <a:t>Talks</a:t>
            </a:r>
            <a:endParaRPr lang="it-IT" sz="2000" dirty="0" smtClean="0">
              <a:solidFill>
                <a:schemeClr val="tx1"/>
              </a:solidFill>
            </a:endParaRPr>
          </a:p>
          <a:p>
            <a:endParaRPr lang="it-IT" sz="2000" b="1" dirty="0" smtClean="0">
              <a:solidFill>
                <a:schemeClr val="tx1"/>
              </a:solidFill>
            </a:endParaRPr>
          </a:p>
          <a:p>
            <a:r>
              <a:rPr lang="it-IT" sz="2000" b="1" dirty="0" smtClean="0">
                <a:solidFill>
                  <a:schemeClr val="tx1"/>
                </a:solidFill>
              </a:rPr>
              <a:t>NUMBER OF EVALUATORS</a:t>
            </a:r>
            <a:r>
              <a:rPr lang="it-IT" sz="2000" dirty="0" smtClean="0">
                <a:solidFill>
                  <a:schemeClr val="tx1"/>
                </a:solidFill>
              </a:rPr>
              <a:t>: 1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STEPS OF EVALUATION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Selection of the meaningful concepts on the </a:t>
            </a:r>
            <a:r>
              <a:rPr lang="en-US" sz="2000" dirty="0" smtClean="0">
                <a:solidFill>
                  <a:schemeClr val="tx1"/>
                </a:solidFill>
              </a:rPr>
              <a:t>subtitles;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Run of each </a:t>
            </a:r>
            <a:r>
              <a:rPr lang="en-US" sz="2000" dirty="0" smtClean="0">
                <a:solidFill>
                  <a:schemeClr val="tx1"/>
                </a:solidFill>
              </a:rPr>
              <a:t>extractor;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Comparison of the results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it-IT" sz="2000" dirty="0" smtClean="0">
              <a:solidFill>
                <a:schemeClr val="tx1"/>
              </a:solidFill>
            </a:endParaRPr>
          </a:p>
          <a:p>
            <a:endParaRPr lang="it-IT" sz="2000" dirty="0" smtClean="0">
              <a:solidFill>
                <a:schemeClr val="tx1"/>
              </a:solidFill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0DAD-E43D-4E52-B54D-0318FF2BEE3B}" type="datetime1">
              <a:rPr lang="it-IT" smtClean="0"/>
              <a:t>26/09/2014</a:t>
            </a:fld>
            <a:endParaRPr lang="it-IT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11</a:t>
            </a:fld>
            <a:endParaRPr lang="it-IT"/>
          </a:p>
        </p:txBody>
      </p:sp>
      <p:sp>
        <p:nvSpPr>
          <p:cNvPr id="20" name="Rettangolo arrotondato 19"/>
          <p:cNvSpPr/>
          <p:nvPr/>
        </p:nvSpPr>
        <p:spPr>
          <a:xfrm>
            <a:off x="4887309" y="1807314"/>
            <a:ext cx="3688824" cy="4018085"/>
          </a:xfrm>
          <a:prstGeom prst="roundRect">
            <a:avLst>
              <a:gd name="adj" fmla="val 6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PRECISION</a:t>
            </a:r>
            <a:r>
              <a:rPr lang="en-US" sz="2000" dirty="0">
                <a:solidFill>
                  <a:schemeClr val="tx1"/>
                </a:solidFill>
              </a:rPr>
              <a:t>: the fraction of retrieved documents that are relevant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RECALL</a:t>
            </a:r>
            <a:r>
              <a:rPr lang="en-US" sz="2000" dirty="0">
                <a:solidFill>
                  <a:schemeClr val="tx1"/>
                </a:solidFill>
              </a:rPr>
              <a:t>: is the fraction of relevant documents that are retrieved.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F-MEASURE</a:t>
            </a:r>
            <a:r>
              <a:rPr lang="en-US" sz="2000" dirty="0">
                <a:solidFill>
                  <a:schemeClr val="tx1"/>
                </a:solidFill>
              </a:rPr>
              <a:t>: is the level of accuracy considering both </a:t>
            </a:r>
            <a:r>
              <a:rPr lang="en-US" sz="2000" dirty="0"/>
              <a:t>the Precision and the Recall</a:t>
            </a:r>
            <a:endParaRPr lang="it-IT" sz="2000" dirty="0" smtClean="0">
              <a:solidFill>
                <a:schemeClr val="tx1"/>
              </a:solidFill>
            </a:endParaRPr>
          </a:p>
          <a:p>
            <a:endParaRPr lang="it-IT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/>
        </p:nvSpPr>
        <p:spPr>
          <a:xfrm>
            <a:off x="479588" y="321023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1023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Rettangolo 3"/>
          <p:cNvSpPr/>
          <p:nvPr/>
        </p:nvSpPr>
        <p:spPr>
          <a:xfrm>
            <a:off x="7439875" y="495038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494374"/>
            <a:ext cx="2589375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2382888" y="503382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4374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808868" y="97788"/>
            <a:ext cx="4567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C00000"/>
                </a:solidFill>
                <a:latin typeface="Avian" pitchFamily="2" charset="0"/>
              </a:rPr>
              <a:t>NER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extractors</a:t>
            </a:r>
            <a:r>
              <a:rPr lang="it-IT" sz="4000" b="1" dirty="0" smtClean="0">
                <a:solidFill>
                  <a:srgbClr val="C00000"/>
                </a:solidFill>
                <a:latin typeface="Avian" pitchFamily="2" charset="0"/>
              </a:rPr>
              <a:t>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evaluation</a:t>
            </a:r>
            <a:endParaRPr lang="it-IT" sz="40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180877" y="292742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8" name="Rettangolo 17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9" name="Rettangolo arrotondato 18"/>
          <p:cNvSpPr/>
          <p:nvPr/>
        </p:nvSpPr>
        <p:spPr>
          <a:xfrm>
            <a:off x="1294656" y="1544338"/>
            <a:ext cx="6486794" cy="4018085"/>
          </a:xfrm>
          <a:prstGeom prst="roundRect">
            <a:avLst>
              <a:gd name="adj" fmla="val 6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83505"/>
              </p:ext>
            </p:extLst>
          </p:nvPr>
        </p:nvGraphicFramePr>
        <p:xfrm>
          <a:off x="1522289" y="1860861"/>
          <a:ext cx="5987561" cy="3501602"/>
        </p:xfrm>
        <a:graphic>
          <a:graphicData uri="http://schemas.openxmlformats.org/drawingml/2006/table">
            <a:tbl>
              <a:tblPr/>
              <a:tblGrid>
                <a:gridCol w="2016994"/>
                <a:gridCol w="1268552"/>
                <a:gridCol w="1268552"/>
                <a:gridCol w="1433463"/>
              </a:tblGrid>
              <a:tr h="18489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EXTRACTOR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PRECISION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F-MEASURE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9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AlchemyAPI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0,15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0,03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0,05147488928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35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DataTXT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0,21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0,36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0,2652521588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23235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DBpedia Spotlight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0,14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0,37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0,1994140988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9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Lupedia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0,18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0,04389924763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35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OpenCalais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0,27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0,09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0,1347540544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793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Saplo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0,00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0,00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35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Textrazor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0,17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0,40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0,2416065311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33959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THD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0,12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0,05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0,07485426603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9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Wikimeta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0,13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0,08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0,09514781377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9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Yahoo! Content Analysis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0,52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0,13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0,202927267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23235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Zemanta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0,44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0,18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0,2511994999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23235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Combined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0,11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0,54</a:t>
                      </a:r>
                      <a:endParaRPr lang="it-IT" sz="120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0,1859774587</a:t>
                      </a:r>
                      <a:endParaRPr lang="it-IT" sz="1200" dirty="0">
                        <a:effectLst/>
                        <a:latin typeface="+mn-lt"/>
                      </a:endParaRPr>
                    </a:p>
                  </a:txBody>
                  <a:tcPr marL="10933" marR="10933" marT="10933" marB="1093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0DAD-E43D-4E52-B54D-0318FF2BEE3B}" type="datetime1">
              <a:rPr lang="it-IT" smtClean="0"/>
              <a:t>26/09/2014</a:t>
            </a:fld>
            <a:endParaRPr lang="it-IT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3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arrotondato 17"/>
          <p:cNvSpPr/>
          <p:nvPr/>
        </p:nvSpPr>
        <p:spPr>
          <a:xfrm>
            <a:off x="715259" y="4309353"/>
            <a:ext cx="7903447" cy="16342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http://www.w3.org/TR/media-frags/</a:t>
            </a:r>
          </a:p>
        </p:txBody>
      </p:sp>
      <p:sp>
        <p:nvSpPr>
          <p:cNvPr id="9" name="Ovale 8"/>
          <p:cNvSpPr/>
          <p:nvPr/>
        </p:nvSpPr>
        <p:spPr>
          <a:xfrm>
            <a:off x="479588" y="321014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1014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74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 </a:t>
            </a:r>
            <a:r>
              <a:rPr lang="en-US" sz="2400" i="1" dirty="0" smtClean="0"/>
              <a:t>Media Fragment </a:t>
            </a:r>
            <a:r>
              <a:rPr lang="en-US" sz="2400" dirty="0" smtClean="0"/>
              <a:t>is a part of a multimedia object.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b="1" i="1" dirty="0" smtClean="0"/>
              <a:t>Temporal </a:t>
            </a:r>
            <a:r>
              <a:rPr lang="en-US" b="1" i="1" dirty="0"/>
              <a:t>Fragments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sections </a:t>
            </a:r>
            <a:r>
              <a:rPr lang="en-US" dirty="0"/>
              <a:t>along the time dimension of the media resource with a start and an end </a:t>
            </a:r>
            <a:r>
              <a:rPr lang="en-US" dirty="0" smtClean="0"/>
              <a:t>point.</a:t>
            </a:r>
          </a:p>
          <a:p>
            <a:pPr marL="0" indent="0" algn="ctr">
              <a:buNone/>
            </a:pPr>
            <a:r>
              <a:rPr lang="it-IT" sz="1800" dirty="0">
                <a:hlinkClick r:id="rId2"/>
              </a:rPr>
              <a:t>http://www.w3.org/TR/media-frags</a:t>
            </a:r>
            <a:r>
              <a:rPr lang="it-IT" sz="1800" dirty="0" smtClean="0">
                <a:hlinkClick r:id="rId2"/>
              </a:rPr>
              <a:t>/</a:t>
            </a:r>
            <a:endParaRPr lang="it-IT" sz="1800" dirty="0" smtClean="0"/>
          </a:p>
          <a:p>
            <a:pPr marL="0" indent="0" algn="ctr">
              <a:buNone/>
            </a:pPr>
            <a:endParaRPr lang="it-IT" sz="1800" dirty="0" smtClean="0"/>
          </a:p>
        </p:txBody>
      </p:sp>
      <p:sp>
        <p:nvSpPr>
          <p:cNvPr id="4" name="Rettangolo 3"/>
          <p:cNvSpPr/>
          <p:nvPr/>
        </p:nvSpPr>
        <p:spPr>
          <a:xfrm>
            <a:off x="7439875" y="495029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0" y="494365"/>
            <a:ext cx="2103121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1882052" y="494365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4365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240281" y="376041"/>
            <a:ext cx="5116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Media </a:t>
            </a:r>
            <a:r>
              <a:rPr lang="it-IT" sz="4400" b="1" dirty="0" err="1" smtClean="0">
                <a:solidFill>
                  <a:srgbClr val="C00000"/>
                </a:solidFill>
                <a:latin typeface="Avian" pitchFamily="2" charset="0"/>
              </a:rPr>
              <a:t>Fragments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180877" y="292733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78" y="2382698"/>
            <a:ext cx="4762500" cy="1504950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2C8-A269-480A-A8F0-EFE52D19FED6}" type="datetime1">
              <a:rPr lang="it-IT" smtClean="0"/>
              <a:t>26/09/2014</a:t>
            </a:fld>
            <a:endParaRPr lang="it-IT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7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arrotondato 17"/>
          <p:cNvSpPr/>
          <p:nvPr/>
        </p:nvSpPr>
        <p:spPr>
          <a:xfrm>
            <a:off x="298712" y="1383473"/>
            <a:ext cx="8310267" cy="4419617"/>
          </a:xfrm>
          <a:prstGeom prst="roundRect">
            <a:avLst>
              <a:gd name="adj" fmla="val 80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479588" y="321017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1017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4703" y="1542129"/>
            <a:ext cx="7751855" cy="888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TED </a:t>
            </a:r>
            <a:r>
              <a:rPr lang="en-US" sz="2400" dirty="0"/>
              <a:t>Talks </a:t>
            </a:r>
            <a:r>
              <a:rPr lang="en-US" sz="2400" dirty="0" smtClean="0"/>
              <a:t>have </a:t>
            </a:r>
            <a:r>
              <a:rPr lang="en-US" sz="2400" b="1" dirty="0" smtClean="0"/>
              <a:t>paragraphs</a:t>
            </a:r>
            <a:r>
              <a:rPr lang="en-US" sz="2400" dirty="0" smtClean="0"/>
              <a:t>:</a:t>
            </a:r>
          </a:p>
          <a:p>
            <a:pPr marL="0" indent="0" algn="ctr">
              <a:buNone/>
            </a:pPr>
            <a:r>
              <a:rPr lang="en-US" sz="2400" dirty="0" smtClean="0"/>
              <a:t>a </a:t>
            </a:r>
            <a:r>
              <a:rPr lang="en-US" sz="2400" b="1" dirty="0" smtClean="0"/>
              <a:t>human-made subdivision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subtitles.</a:t>
            </a:r>
            <a:endParaRPr lang="it-IT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7439875" y="495032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0" y="494368"/>
            <a:ext cx="3157365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2942252" y="494368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4368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84082" y="66849"/>
            <a:ext cx="3931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C00000"/>
                </a:solidFill>
                <a:latin typeface="Avian" pitchFamily="2" charset="0"/>
              </a:rPr>
              <a:t>MF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creation</a:t>
            </a:r>
            <a:r>
              <a:rPr lang="it-IT" sz="4000" b="1" dirty="0" smtClean="0">
                <a:solidFill>
                  <a:srgbClr val="C00000"/>
                </a:solidFill>
                <a:latin typeface="Avian" pitchFamily="2" charset="0"/>
              </a:rPr>
              <a:t>: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chapters</a:t>
            </a:r>
            <a:endParaRPr lang="it-IT" sz="40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180877" y="292736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7" name="Freccia in giù 16"/>
          <p:cNvSpPr/>
          <p:nvPr/>
        </p:nvSpPr>
        <p:spPr>
          <a:xfrm>
            <a:off x="4582519" y="4376238"/>
            <a:ext cx="361507" cy="4600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/>
          <a:srcRect l="12189" t="14074" r="11981" b="49044"/>
          <a:stretch/>
        </p:blipFill>
        <p:spPr>
          <a:xfrm>
            <a:off x="0" y="2421757"/>
            <a:ext cx="6186792" cy="3394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32" y="5399195"/>
            <a:ext cx="5471634" cy="403895"/>
          </a:xfrm>
          <a:prstGeom prst="rect">
            <a:avLst/>
          </a:prstGeom>
        </p:spPr>
      </p:pic>
      <p:cxnSp>
        <p:nvCxnSpPr>
          <p:cNvPr id="22" name="Connettore 2 21"/>
          <p:cNvCxnSpPr/>
          <p:nvPr/>
        </p:nvCxnSpPr>
        <p:spPr>
          <a:xfrm>
            <a:off x="5308979" y="5058862"/>
            <a:ext cx="1678675" cy="424054"/>
          </a:xfrm>
          <a:prstGeom prst="curvedConnector3">
            <a:avLst>
              <a:gd name="adj1" fmla="val 100407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21"/>
          <p:cNvCxnSpPr/>
          <p:nvPr/>
        </p:nvCxnSpPr>
        <p:spPr>
          <a:xfrm rot="5400000">
            <a:off x="4274754" y="5003451"/>
            <a:ext cx="793548" cy="183489"/>
          </a:xfrm>
          <a:prstGeom prst="curvedConnector3">
            <a:avLst>
              <a:gd name="adj1" fmla="val 44841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21"/>
          <p:cNvCxnSpPr/>
          <p:nvPr/>
        </p:nvCxnSpPr>
        <p:spPr>
          <a:xfrm rot="16200000" flipH="1">
            <a:off x="2682313" y="4645174"/>
            <a:ext cx="1286321" cy="46415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F8FB-BADB-4AB2-9126-011E2A98482D}" type="datetime1">
              <a:rPr lang="it-IT" smtClean="0"/>
              <a:t>26/09/2014</a:t>
            </a:fld>
            <a:endParaRPr lang="it-IT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9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arrotondato 16"/>
          <p:cNvSpPr/>
          <p:nvPr/>
        </p:nvSpPr>
        <p:spPr>
          <a:xfrm>
            <a:off x="180877" y="1589517"/>
            <a:ext cx="4835504" cy="25222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Extraction</a:t>
            </a:r>
            <a:r>
              <a:rPr lang="it-IT" dirty="0" smtClean="0">
                <a:solidFill>
                  <a:schemeClr val="tx1"/>
                </a:solidFill>
              </a:rPr>
              <a:t> of </a:t>
            </a:r>
            <a:r>
              <a:rPr lang="it-IT" b="1" dirty="0" err="1" smtClean="0">
                <a:solidFill>
                  <a:schemeClr val="tx1"/>
                </a:solidFill>
              </a:rPr>
              <a:t>topic</a:t>
            </a:r>
            <a:r>
              <a:rPr lang="it-IT" dirty="0" smtClean="0">
                <a:solidFill>
                  <a:schemeClr val="tx1"/>
                </a:solidFill>
              </a:rPr>
              <a:t> from </a:t>
            </a:r>
            <a:r>
              <a:rPr lang="it-IT" dirty="0" err="1" smtClean="0">
                <a:solidFill>
                  <a:schemeClr val="tx1"/>
                </a:solidFill>
              </a:rPr>
              <a:t>TextRazor</a:t>
            </a:r>
            <a:r>
              <a:rPr lang="it-IT" dirty="0" smtClean="0">
                <a:solidFill>
                  <a:schemeClr val="tx1"/>
                </a:solidFill>
              </a:rPr>
              <a:t> and </a:t>
            </a:r>
            <a:r>
              <a:rPr lang="it-IT" b="1" dirty="0" err="1" smtClean="0">
                <a:solidFill>
                  <a:schemeClr val="tx1"/>
                </a:solidFill>
              </a:rPr>
              <a:t>entities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from NERD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Clustering of consecutive </a:t>
            </a:r>
            <a:r>
              <a:rPr lang="it-IT" dirty="0" err="1" smtClean="0">
                <a:solidFill>
                  <a:schemeClr val="tx1"/>
                </a:solidFill>
              </a:rPr>
              <a:t>chapters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which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talks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about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similar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topics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Filtering</a:t>
            </a:r>
            <a:r>
              <a:rPr lang="it-IT" dirty="0" smtClean="0">
                <a:solidFill>
                  <a:schemeClr val="tx1"/>
                </a:solidFill>
              </a:rPr>
              <a:t> of </a:t>
            </a:r>
            <a:r>
              <a:rPr lang="it-IT" dirty="0" err="1" smtClean="0">
                <a:solidFill>
                  <a:schemeClr val="tx1"/>
                </a:solidFill>
              </a:rPr>
              <a:t>those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fragments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based</a:t>
            </a:r>
            <a:r>
              <a:rPr lang="it-IT" dirty="0" smtClean="0">
                <a:solidFill>
                  <a:schemeClr val="tx1"/>
                </a:solidFill>
              </a:rPr>
              <a:t> on </a:t>
            </a:r>
            <a:r>
              <a:rPr lang="it-IT" dirty="0" err="1" smtClean="0">
                <a:solidFill>
                  <a:schemeClr val="tx1"/>
                </a:solidFill>
              </a:rPr>
              <a:t>annotation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relevance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79588" y="321017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1017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Rettangolo 3"/>
          <p:cNvSpPr/>
          <p:nvPr/>
        </p:nvSpPr>
        <p:spPr>
          <a:xfrm>
            <a:off x="7439875" y="495032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0" y="494368"/>
            <a:ext cx="3157365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2942252" y="494368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4368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43329" y="110266"/>
            <a:ext cx="409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C00000"/>
                </a:solidFill>
                <a:latin typeface="Avian" pitchFamily="2" charset="0"/>
              </a:rPr>
              <a:t>MF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creation</a:t>
            </a:r>
            <a:r>
              <a:rPr lang="it-IT" sz="4000" b="1" dirty="0" smtClean="0">
                <a:solidFill>
                  <a:srgbClr val="C00000"/>
                </a:solidFill>
                <a:latin typeface="Avian" pitchFamily="2" charset="0"/>
              </a:rPr>
              <a:t>: hot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spots</a:t>
            </a:r>
            <a:endParaRPr lang="it-IT" sz="40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180877" y="292736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8" name="Rettangolo arrotondato 17"/>
          <p:cNvSpPr/>
          <p:nvPr/>
        </p:nvSpPr>
        <p:spPr>
          <a:xfrm>
            <a:off x="4538053" y="3520867"/>
            <a:ext cx="4007741" cy="2279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The Hot Spots are those fragments whose relative relevance falls under the first quarter of the final score distribution.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72" y="1696346"/>
            <a:ext cx="3389444" cy="730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" y="3866065"/>
            <a:ext cx="2179509" cy="21795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DBE-622A-4B74-9353-69FE9EF61223}" type="datetime1">
              <a:rPr lang="it-IT" smtClean="0"/>
              <a:t>26/09/2014</a:t>
            </a:fld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15</a:t>
            </a:fld>
            <a:endParaRPr lang="it-IT"/>
          </a:p>
        </p:txBody>
      </p:sp>
      <p:sp>
        <p:nvSpPr>
          <p:cNvPr id="23" name="Gallone 22"/>
          <p:cNvSpPr/>
          <p:nvPr/>
        </p:nvSpPr>
        <p:spPr>
          <a:xfrm>
            <a:off x="180877" y="2092952"/>
            <a:ext cx="145760" cy="168965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4" name="Gallone 23"/>
          <p:cNvSpPr/>
          <p:nvPr/>
        </p:nvSpPr>
        <p:spPr>
          <a:xfrm>
            <a:off x="152952" y="2615270"/>
            <a:ext cx="145760" cy="168965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5" name="Gallone 24"/>
          <p:cNvSpPr/>
          <p:nvPr/>
        </p:nvSpPr>
        <p:spPr>
          <a:xfrm>
            <a:off x="152952" y="3223079"/>
            <a:ext cx="145760" cy="168965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7439875" y="50862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507963"/>
            <a:ext cx="1506163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1320770" y="50796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50796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503649" y="369154"/>
            <a:ext cx="6036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Research</a:t>
            </a:r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 </a:t>
            </a:r>
            <a:r>
              <a:rPr lang="it-IT" sz="4400" b="1" dirty="0" err="1" smtClean="0">
                <a:solidFill>
                  <a:srgbClr val="C00000"/>
                </a:solidFill>
                <a:latin typeface="Avian" pitchFamily="2" charset="0"/>
              </a:rPr>
              <a:t>question</a:t>
            </a:r>
            <a:r>
              <a:rPr lang="it-IT" sz="4400" b="1" dirty="0" smtClean="0">
                <a:solidFill>
                  <a:srgbClr val="C00000"/>
                </a:solidFill>
                <a:latin typeface="Avian" pitchFamily="2" charset="0"/>
              </a:rPr>
              <a:t> 2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1199561" y="2433007"/>
            <a:ext cx="6744879" cy="2335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how to recommend related media fragments within the same video collection</a:t>
            </a:r>
            <a:endParaRPr lang="it-IT" sz="1350"/>
          </a:p>
        </p:txBody>
      </p:sp>
      <p:grpSp>
        <p:nvGrpSpPr>
          <p:cNvPr id="12" name="Gruppo 11"/>
          <p:cNvGrpSpPr/>
          <p:nvPr/>
        </p:nvGrpSpPr>
        <p:grpSpPr>
          <a:xfrm>
            <a:off x="1199561" y="2433007"/>
            <a:ext cx="6744879" cy="182246"/>
            <a:chOff x="1523629" y="2074977"/>
            <a:chExt cx="8993172" cy="323425"/>
          </a:xfrm>
          <a:solidFill>
            <a:srgbClr val="C00000"/>
          </a:solidFill>
        </p:grpSpPr>
        <p:sp>
          <p:nvSpPr>
            <p:cNvPr id="9" name="Rettangolo 8"/>
            <p:cNvSpPr/>
            <p:nvPr/>
          </p:nvSpPr>
          <p:spPr>
            <a:xfrm>
              <a:off x="1523629" y="2074977"/>
              <a:ext cx="2978870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7537931" y="2077891"/>
              <a:ext cx="2978870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530780" y="2074977"/>
              <a:ext cx="2978870" cy="3205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</p:grpSp>
      <p:sp>
        <p:nvSpPr>
          <p:cNvPr id="13" name="Ovale 12"/>
          <p:cNvSpPr/>
          <p:nvPr/>
        </p:nvSpPr>
        <p:spPr>
          <a:xfrm>
            <a:off x="2198801" y="2522264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Ovale 15"/>
          <p:cNvSpPr/>
          <p:nvPr/>
        </p:nvSpPr>
        <p:spPr>
          <a:xfrm>
            <a:off x="4465949" y="2504921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Ovale 16"/>
          <p:cNvSpPr/>
          <p:nvPr/>
        </p:nvSpPr>
        <p:spPr>
          <a:xfrm>
            <a:off x="6709528" y="2504921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249086" y="3308555"/>
            <a:ext cx="22511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detect segments of </a:t>
            </a:r>
            <a:r>
              <a:rPr lang="en-US" sz="1500" b="1" dirty="0" smtClean="0"/>
              <a:t>interest</a:t>
            </a:r>
            <a:r>
              <a:rPr lang="en-US" sz="1500" dirty="0"/>
              <a:t> </a:t>
            </a:r>
            <a:r>
              <a:rPr lang="en-US" sz="1500" dirty="0" smtClean="0"/>
              <a:t>in </a:t>
            </a:r>
            <a:r>
              <a:rPr lang="en-US" sz="1500" dirty="0"/>
              <a:t>a video?</a:t>
            </a:r>
            <a:endParaRPr lang="it-IT" sz="1500" dirty="0"/>
          </a:p>
        </p:txBody>
      </p:sp>
      <p:cxnSp>
        <p:nvCxnSpPr>
          <p:cNvPr id="21" name="Connettore 1 20"/>
          <p:cNvCxnSpPr/>
          <p:nvPr/>
        </p:nvCxnSpPr>
        <p:spPr>
          <a:xfrm>
            <a:off x="3440786" y="2613613"/>
            <a:ext cx="21211" cy="2155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5697324" y="2607718"/>
            <a:ext cx="21211" cy="2155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3475432" y="2715640"/>
            <a:ext cx="2208455" cy="1862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2300" b="1" dirty="0"/>
              <a:t>recommend </a:t>
            </a:r>
            <a:r>
              <a:rPr lang="en-US" sz="2300" b="1" dirty="0" smtClean="0"/>
              <a:t>related media fragments</a:t>
            </a:r>
            <a:r>
              <a:rPr lang="en-US" sz="2300" dirty="0" smtClean="0"/>
              <a:t> </a:t>
            </a:r>
            <a:r>
              <a:rPr lang="en-US" sz="2300" dirty="0"/>
              <a:t>within the same video collection?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26779" y="3136126"/>
            <a:ext cx="2217662" cy="929639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sz="1500" b="1" dirty="0"/>
              <a:t>design a web application </a:t>
            </a:r>
            <a:r>
              <a:rPr lang="en-US" sz="1500" dirty="0"/>
              <a:t>that provides a rich environment for exploring a video collection?</a:t>
            </a:r>
          </a:p>
          <a:p>
            <a:pPr lvl="2" fontAlgn="base"/>
            <a:endParaRPr lang="it-IT" sz="18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433715" y="1743242"/>
            <a:ext cx="2276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/>
              <a:t>HOW TO:</a:t>
            </a: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28" name="Rettangolo 27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600-F099-4C76-875E-04A9964B48AD}" type="datetime1">
              <a:rPr lang="it-IT" smtClean="0"/>
              <a:t>26/09/2014</a:t>
            </a:fld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16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5726780" y="2433007"/>
            <a:ext cx="2217662" cy="2329984"/>
          </a:xfrm>
          <a:prstGeom prst="rect">
            <a:avLst/>
          </a:prstGeom>
          <a:solidFill>
            <a:srgbClr val="AFABAB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1192488" y="2447579"/>
            <a:ext cx="2241225" cy="2329984"/>
          </a:xfrm>
          <a:prstGeom prst="rect">
            <a:avLst/>
          </a:prstGeom>
          <a:solidFill>
            <a:srgbClr val="AFABAB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2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arrotondato 16"/>
          <p:cNvSpPr/>
          <p:nvPr/>
        </p:nvSpPr>
        <p:spPr>
          <a:xfrm>
            <a:off x="1382933" y="1994170"/>
            <a:ext cx="6056941" cy="3537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82644" y="319219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19219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25474" y="2380730"/>
            <a:ext cx="5571858" cy="2881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search engine is a system able to access to information previously stored and indexed.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i="1" dirty="0"/>
              <a:t>search engine indexing</a:t>
            </a:r>
            <a:r>
              <a:rPr lang="en-US" sz="2000" dirty="0"/>
              <a:t> is the process of collecting, </a:t>
            </a:r>
            <a:r>
              <a:rPr lang="en-US" sz="2000" dirty="0" smtClean="0"/>
              <a:t>parsing </a:t>
            </a:r>
            <a:r>
              <a:rPr lang="en-US" sz="2000" dirty="0"/>
              <a:t>and </a:t>
            </a:r>
            <a:r>
              <a:rPr lang="en-US" sz="2000" dirty="0" smtClean="0"/>
              <a:t>storing </a:t>
            </a:r>
            <a:r>
              <a:rPr lang="en-US" sz="2000" dirty="0"/>
              <a:t>data </a:t>
            </a:r>
            <a:r>
              <a:rPr lang="en-US" sz="2000" dirty="0" smtClean="0"/>
              <a:t>to make searches faster.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We use it for indexing annotations in our database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Rettangolo 3"/>
          <p:cNvSpPr/>
          <p:nvPr/>
        </p:nvSpPr>
        <p:spPr>
          <a:xfrm>
            <a:off x="7439875" y="502962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2" y="492570"/>
            <a:ext cx="2911711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2717737" y="492570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2570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159568" y="144346"/>
            <a:ext cx="4143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>
                <a:solidFill>
                  <a:srgbClr val="C00000"/>
                </a:solidFill>
                <a:latin typeface="Avian" pitchFamily="2" charset="0"/>
              </a:rPr>
              <a:t>Search</a:t>
            </a:r>
            <a:r>
              <a:rPr lang="it-IT" sz="4000" b="1" dirty="0">
                <a:solidFill>
                  <a:srgbClr val="C00000"/>
                </a:solidFill>
                <a:latin typeface="Avian" pitchFamily="2" charset="0"/>
              </a:rPr>
              <a:t> Engine </a:t>
            </a:r>
            <a:r>
              <a:rPr lang="it-IT" sz="4000" b="1" dirty="0" err="1">
                <a:solidFill>
                  <a:srgbClr val="C00000"/>
                </a:solidFill>
                <a:latin typeface="Avian" pitchFamily="2" charset="0"/>
              </a:rPr>
              <a:t>indexing</a:t>
            </a:r>
            <a:endParaRPr lang="it-IT" sz="40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477820" y="290938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7E07-AA70-4F60-8865-3C3CE61A9037}" type="datetime1">
              <a:rPr lang="it-IT" smtClean="0"/>
              <a:t>26/09/2014</a:t>
            </a:fld>
            <a:endParaRPr lang="it-IT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9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arrotondato 11"/>
          <p:cNvSpPr/>
          <p:nvPr/>
        </p:nvSpPr>
        <p:spPr>
          <a:xfrm>
            <a:off x="477820" y="2090183"/>
            <a:ext cx="8123920" cy="26646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82644" y="319219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19219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44866" y="2433821"/>
            <a:ext cx="5454271" cy="2263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Because they “contain” the meaning of the talk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Because they </a:t>
            </a:r>
            <a:r>
              <a:rPr lang="en-US" sz="2200" dirty="0" smtClean="0"/>
              <a:t>contain some very useful attributes:</a:t>
            </a:r>
            <a:endParaRPr lang="en-US" sz="2200" dirty="0"/>
          </a:p>
          <a:p>
            <a:pPr lvl="1" fontAlgn="base"/>
            <a:r>
              <a:rPr lang="en-US" sz="2000" dirty="0"/>
              <a:t>timing references (</a:t>
            </a:r>
            <a:r>
              <a:rPr lang="en-US" sz="2000" i="1" dirty="0" err="1"/>
              <a:t>startNPT</a:t>
            </a:r>
            <a:r>
              <a:rPr lang="en-US" sz="2000" dirty="0"/>
              <a:t> and </a:t>
            </a:r>
            <a:r>
              <a:rPr lang="en-US" sz="2000" i="1" dirty="0" err="1" smtClean="0"/>
              <a:t>endNPT</a:t>
            </a:r>
            <a:r>
              <a:rPr lang="en-US" sz="2000" dirty="0" smtClean="0"/>
              <a:t>);</a:t>
            </a:r>
          </a:p>
          <a:p>
            <a:pPr lvl="1" fontAlgn="base"/>
            <a:r>
              <a:rPr lang="en-US" sz="2000" i="1" dirty="0" err="1" smtClean="0"/>
              <a:t>uuid</a:t>
            </a:r>
            <a:r>
              <a:rPr lang="en-US" sz="2000" dirty="0"/>
              <a:t>;</a:t>
            </a:r>
          </a:p>
          <a:p>
            <a:pPr lvl="1" fontAlgn="base"/>
            <a:r>
              <a:rPr lang="en-US" sz="2000" i="1" dirty="0"/>
              <a:t>relevance </a:t>
            </a:r>
            <a:r>
              <a:rPr lang="en-US" sz="2000" dirty="0"/>
              <a:t>references</a:t>
            </a:r>
            <a:r>
              <a:rPr lang="en-US" sz="1600" dirty="0" smtClean="0"/>
              <a:t>.</a:t>
            </a:r>
            <a:endParaRPr lang="it-IT" sz="2000" dirty="0"/>
          </a:p>
          <a:p>
            <a:pPr marL="457200" lvl="1" indent="0" fontAlgn="base">
              <a:buNone/>
            </a:pPr>
            <a:endParaRPr lang="it-IT" sz="2000" dirty="0"/>
          </a:p>
        </p:txBody>
      </p:sp>
      <p:sp>
        <p:nvSpPr>
          <p:cNvPr id="4" name="Rettangolo 3"/>
          <p:cNvSpPr/>
          <p:nvPr/>
        </p:nvSpPr>
        <p:spPr>
          <a:xfrm>
            <a:off x="7439875" y="502962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3" y="492570"/>
            <a:ext cx="1755646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1556449" y="492570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2570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115632" y="182855"/>
            <a:ext cx="5129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Annotation</a:t>
            </a:r>
            <a:r>
              <a:rPr lang="it-IT" sz="4000" b="1" dirty="0" smtClean="0">
                <a:solidFill>
                  <a:srgbClr val="C00000"/>
                </a:solidFill>
                <a:latin typeface="Avian" pitchFamily="2" charset="0"/>
              </a:rPr>
              <a:t>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based</a:t>
            </a:r>
            <a:r>
              <a:rPr lang="it-IT" sz="4000" b="1" dirty="0" smtClean="0">
                <a:solidFill>
                  <a:srgbClr val="C00000"/>
                </a:solidFill>
                <a:latin typeface="Avian" pitchFamily="2" charset="0"/>
              </a:rPr>
              <a:t> </a:t>
            </a:r>
            <a:r>
              <a:rPr lang="it-IT" sz="4000" b="1" dirty="0" err="1" smtClean="0">
                <a:solidFill>
                  <a:srgbClr val="C00000"/>
                </a:solidFill>
                <a:latin typeface="Avian" pitchFamily="2" charset="0"/>
              </a:rPr>
              <a:t>index</a:t>
            </a:r>
            <a:endParaRPr lang="it-IT" sz="40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477820" y="290938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Rettangolo 1"/>
          <p:cNvSpPr/>
          <p:nvPr/>
        </p:nvSpPr>
        <p:spPr>
          <a:xfrm>
            <a:off x="2659078" y="1536185"/>
            <a:ext cx="35815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WHY ANNOTATIONS?</a:t>
            </a:r>
            <a:endParaRPr lang="en-US" sz="3000" b="1" dirty="0"/>
          </a:p>
        </p:txBody>
      </p:sp>
      <p:sp>
        <p:nvSpPr>
          <p:cNvPr id="13" name="Segnaposto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2A0D-8991-46D8-BE8A-C546ABE8D3EB}" type="datetime1">
              <a:rPr lang="it-IT" smtClean="0"/>
              <a:t>26/09/2014</a:t>
            </a:fld>
            <a:endParaRPr lang="it-IT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18</a:t>
            </a:fld>
            <a:endParaRPr lang="it-IT" dirty="0"/>
          </a:p>
        </p:txBody>
      </p:sp>
      <p:sp>
        <p:nvSpPr>
          <p:cNvPr id="18" name="Gallone 17"/>
          <p:cNvSpPr/>
          <p:nvPr/>
        </p:nvSpPr>
        <p:spPr>
          <a:xfrm>
            <a:off x="2340654" y="3783802"/>
            <a:ext cx="145760" cy="168965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19" name="Gallone 18"/>
          <p:cNvSpPr/>
          <p:nvPr/>
        </p:nvSpPr>
        <p:spPr>
          <a:xfrm>
            <a:off x="2340146" y="4082284"/>
            <a:ext cx="145760" cy="168965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0" name="Gallone 19"/>
          <p:cNvSpPr/>
          <p:nvPr/>
        </p:nvSpPr>
        <p:spPr>
          <a:xfrm>
            <a:off x="2340146" y="4366688"/>
            <a:ext cx="145760" cy="168965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477820" y="5029200"/>
            <a:ext cx="77452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WHICH ANNOTATIONS? </a:t>
            </a:r>
            <a:endParaRPr lang="it-IT" b="1" dirty="0" smtClean="0"/>
          </a:p>
          <a:p>
            <a:pPr algn="ctr"/>
            <a:r>
              <a:rPr lang="it-IT" b="1" dirty="0" err="1" smtClean="0"/>
              <a:t>Entities</a:t>
            </a:r>
            <a:r>
              <a:rPr lang="it-IT" dirty="0" smtClean="0"/>
              <a:t> and </a:t>
            </a:r>
            <a:r>
              <a:rPr lang="it-IT" b="1" dirty="0" err="1"/>
              <a:t>T</a:t>
            </a:r>
            <a:r>
              <a:rPr lang="it-IT" b="1" dirty="0" err="1" smtClean="0"/>
              <a:t>opics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224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arrotondato 18"/>
          <p:cNvSpPr/>
          <p:nvPr/>
        </p:nvSpPr>
        <p:spPr>
          <a:xfrm>
            <a:off x="477820" y="2182680"/>
            <a:ext cx="8123920" cy="23148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9" name="Ovale 8"/>
          <p:cNvSpPr/>
          <p:nvPr/>
        </p:nvSpPr>
        <p:spPr>
          <a:xfrm>
            <a:off x="182644" y="321017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1017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2727" y="2387114"/>
            <a:ext cx="7886700" cy="2131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ElasticSearch</a:t>
            </a:r>
            <a:r>
              <a:rPr lang="en-US" sz="2400" dirty="0" smtClean="0"/>
              <a:t> </a:t>
            </a:r>
            <a:r>
              <a:rPr lang="en-US" sz="2400" dirty="0"/>
              <a:t>is an open-source </a:t>
            </a:r>
            <a:r>
              <a:rPr lang="en-US" sz="2400" b="1" dirty="0"/>
              <a:t>search </a:t>
            </a:r>
            <a:r>
              <a:rPr lang="en-US" sz="2400" b="1" dirty="0" smtClean="0"/>
              <a:t>engine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It uses</a:t>
            </a:r>
            <a:r>
              <a:rPr lang="en-US" sz="2400" dirty="0"/>
              <a:t> </a:t>
            </a:r>
            <a:r>
              <a:rPr lang="en-US" sz="2400" b="1" dirty="0"/>
              <a:t>Apache </a:t>
            </a:r>
            <a:r>
              <a:rPr lang="en-US" sz="2400" b="1" dirty="0" err="1"/>
              <a:t>Lucene</a:t>
            </a:r>
            <a:r>
              <a:rPr lang="en-US" sz="2400" b="1" dirty="0"/>
              <a:t>™</a:t>
            </a:r>
            <a:r>
              <a:rPr lang="en-US" sz="2400" dirty="0"/>
              <a:t> </a:t>
            </a:r>
            <a:r>
              <a:rPr lang="en-US" sz="2400" dirty="0" smtClean="0"/>
              <a:t>for indexing.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aims to make full text search easy by hiding the complexities of </a:t>
            </a:r>
            <a:r>
              <a:rPr lang="en-US" sz="2400" dirty="0" err="1" smtClean="0"/>
              <a:t>Lucene</a:t>
            </a:r>
            <a:r>
              <a:rPr lang="en-US" sz="2400" dirty="0" smtClean="0"/>
              <a:t> </a:t>
            </a:r>
            <a:r>
              <a:rPr lang="en-US" sz="2400" dirty="0"/>
              <a:t>behind a </a:t>
            </a:r>
            <a:r>
              <a:rPr lang="en-US" sz="2400" dirty="0" smtClean="0"/>
              <a:t>simple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</a:t>
            </a:r>
            <a:r>
              <a:rPr lang="en-US" sz="2400" dirty="0"/>
              <a:t>API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Rettangolo 3"/>
          <p:cNvSpPr/>
          <p:nvPr/>
        </p:nvSpPr>
        <p:spPr>
          <a:xfrm>
            <a:off x="7439875" y="495032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487298"/>
            <a:ext cx="3054297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2832398" y="485654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4368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183206" y="330324"/>
            <a:ext cx="4127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ElasticSearch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477820" y="292736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7" name="Rettangolo 16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4" y="1326611"/>
            <a:ext cx="3253610" cy="885977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69A9-D137-4AAF-B27A-7E3219343ABC}" type="datetime1">
              <a:rPr lang="it-IT" smtClean="0"/>
              <a:t>26/09/2014</a:t>
            </a:fld>
            <a:endParaRPr lang="it-IT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0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14"/>
          <p:cNvSpPr/>
          <p:nvPr/>
        </p:nvSpPr>
        <p:spPr>
          <a:xfrm>
            <a:off x="344567" y="2247089"/>
            <a:ext cx="8497876" cy="32198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7439875" y="49919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2" y="498533"/>
            <a:ext cx="4449855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CasellaDiTesto 5"/>
          <p:cNvSpPr txBox="1"/>
          <p:nvPr/>
        </p:nvSpPr>
        <p:spPr>
          <a:xfrm>
            <a:off x="742528" y="3074734"/>
            <a:ext cx="6477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TED is a global set of conferences, held throughout North America, Europe and Asia. </a:t>
            </a:r>
          </a:p>
          <a:p>
            <a:r>
              <a:rPr lang="en-US" dirty="0" smtClean="0"/>
              <a:t>TED Talks address a wide range of topics within the research and practice of science and culture. </a:t>
            </a:r>
          </a:p>
          <a:p>
            <a:endParaRPr lang="en-US" dirty="0"/>
          </a:p>
          <a:p>
            <a:r>
              <a:rPr lang="en-US" dirty="0" smtClean="0"/>
              <a:t>The speakers are given a maximum of 18 minutes to present their ideas in the most innovative and engaging way they can, often through storytelling. </a:t>
            </a:r>
            <a:r>
              <a:rPr lang="en-US" sz="1400" dirty="0"/>
              <a:t/>
            </a:r>
            <a:br>
              <a:rPr lang="en-US" sz="1400" dirty="0"/>
            </a:br>
            <a:endParaRPr lang="it-IT" sz="1400" dirty="0"/>
          </a:p>
        </p:txBody>
      </p:sp>
      <p:sp>
        <p:nvSpPr>
          <p:cNvPr id="8" name="Gallone 7"/>
          <p:cNvSpPr/>
          <p:nvPr/>
        </p:nvSpPr>
        <p:spPr>
          <a:xfrm rot="10800000">
            <a:off x="4227942" y="49853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9" name="Gallone 8"/>
          <p:cNvSpPr/>
          <p:nvPr/>
        </p:nvSpPr>
        <p:spPr>
          <a:xfrm>
            <a:off x="7219528" y="49853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97483" y="378823"/>
            <a:ext cx="2549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TED </a:t>
            </a:r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Talks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BB1E-A2E5-4099-8B29-D7304B9BD063}" type="datetime1">
              <a:rPr lang="it-IT" smtClean="0"/>
              <a:t>26/09/2014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2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80" y="2400445"/>
            <a:ext cx="2568670" cy="4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"/>
          <a:stretch/>
        </p:blipFill>
        <p:spPr>
          <a:xfrm>
            <a:off x="304123" y="1616149"/>
            <a:ext cx="5183067" cy="4348033"/>
          </a:xfrm>
          <a:prstGeom prst="rect">
            <a:avLst/>
          </a:prstGeom>
        </p:spPr>
      </p:pic>
      <p:sp>
        <p:nvSpPr>
          <p:cNvPr id="19" name="Rettangolo arrotondato 18"/>
          <p:cNvSpPr/>
          <p:nvPr/>
        </p:nvSpPr>
        <p:spPr>
          <a:xfrm>
            <a:off x="4779994" y="2182680"/>
            <a:ext cx="4055663" cy="3654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9" name="Ovale 8"/>
          <p:cNvSpPr/>
          <p:nvPr/>
        </p:nvSpPr>
        <p:spPr>
          <a:xfrm>
            <a:off x="182644" y="321017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1017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91377" y="3112199"/>
            <a:ext cx="3733870" cy="1795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ElasticSearch</a:t>
            </a:r>
            <a:r>
              <a:rPr lang="en-US" sz="2400" dirty="0" smtClean="0"/>
              <a:t> provides </a:t>
            </a:r>
            <a:r>
              <a:rPr lang="en-US" sz="2400" dirty="0"/>
              <a:t>a full </a:t>
            </a:r>
            <a:r>
              <a:rPr lang="en-US" sz="2400" b="1" dirty="0"/>
              <a:t>Query DSL </a:t>
            </a:r>
            <a:r>
              <a:rPr lang="en-US" sz="2400" dirty="0"/>
              <a:t>based on JSON to define queries. In general, there are basic queries such as term or prefix. </a:t>
            </a:r>
          </a:p>
        </p:txBody>
      </p:sp>
      <p:sp>
        <p:nvSpPr>
          <p:cNvPr id="4" name="Rettangolo 3"/>
          <p:cNvSpPr/>
          <p:nvPr/>
        </p:nvSpPr>
        <p:spPr>
          <a:xfrm>
            <a:off x="7439875" y="495032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Gallone 6"/>
          <p:cNvSpPr/>
          <p:nvPr/>
        </p:nvSpPr>
        <p:spPr>
          <a:xfrm>
            <a:off x="7219528" y="494368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7" name="Rettangolo 16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1" name="Rettangolo 20"/>
          <p:cNvSpPr/>
          <p:nvPr/>
        </p:nvSpPr>
        <p:spPr>
          <a:xfrm>
            <a:off x="2507013" y="1148355"/>
            <a:ext cx="41299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HOW TO MAKE A QUERY</a:t>
            </a: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B166-4D31-498F-8F39-A629AA8E7C82}" type="datetime1">
              <a:rPr lang="it-IT" smtClean="0"/>
              <a:t>26/09/2014</a:t>
            </a:fld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20</a:t>
            </a:fld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1" y="487298"/>
            <a:ext cx="3054297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2" name="Gallone 21"/>
          <p:cNvSpPr/>
          <p:nvPr/>
        </p:nvSpPr>
        <p:spPr>
          <a:xfrm rot="10800000">
            <a:off x="2832398" y="485654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183206" y="330324"/>
            <a:ext cx="4127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ElasticSearch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477820" y="292736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85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/>
        </p:nvSpPr>
        <p:spPr>
          <a:xfrm>
            <a:off x="182644" y="329848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9848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Rettangolo 3"/>
          <p:cNvSpPr/>
          <p:nvPr/>
        </p:nvSpPr>
        <p:spPr>
          <a:xfrm>
            <a:off x="7439875" y="48440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483743"/>
            <a:ext cx="1670435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1457939" y="48374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8374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769448" y="329848"/>
            <a:ext cx="54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Recommendation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477820" y="282111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7" name="Rettangolo 16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04" y="3836882"/>
            <a:ext cx="3596952" cy="2103302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313" y="1514039"/>
            <a:ext cx="3459780" cy="2872989"/>
          </a:xfrm>
          <a:prstGeom prst="rect">
            <a:avLst/>
          </a:prstGeom>
        </p:spPr>
      </p:pic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567481321"/>
              </p:ext>
            </p:extLst>
          </p:nvPr>
        </p:nvGraphicFramePr>
        <p:xfrm>
          <a:off x="1809361" y="119754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AC2C-59F3-4DA4-A97E-420CFB338C4F}" type="datetime1">
              <a:rPr lang="it-IT" smtClean="0"/>
              <a:t>26/09/2014</a:t>
            </a:fld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5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7439875" y="50862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507963"/>
            <a:ext cx="1506163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1320770" y="50796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50796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670757" y="369154"/>
            <a:ext cx="5695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Research</a:t>
            </a:r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 </a:t>
            </a:r>
            <a:r>
              <a:rPr lang="it-IT" sz="4400" b="1" dirty="0" err="1" smtClean="0">
                <a:solidFill>
                  <a:srgbClr val="C00000"/>
                </a:solidFill>
                <a:latin typeface="Avian" pitchFamily="2" charset="0"/>
              </a:rPr>
              <a:t>question</a:t>
            </a:r>
            <a:r>
              <a:rPr lang="it-IT" sz="4400" b="1" dirty="0" smtClean="0">
                <a:solidFill>
                  <a:srgbClr val="C00000"/>
                </a:solidFill>
                <a:latin typeface="Avian" pitchFamily="2" charset="0"/>
              </a:rPr>
              <a:t> 3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1199561" y="2433007"/>
            <a:ext cx="6744879" cy="2335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how to recommend related media fragments within the same video collection</a:t>
            </a:r>
            <a:endParaRPr lang="it-IT" sz="1350"/>
          </a:p>
        </p:txBody>
      </p:sp>
      <p:grpSp>
        <p:nvGrpSpPr>
          <p:cNvPr id="12" name="Gruppo 11"/>
          <p:cNvGrpSpPr/>
          <p:nvPr/>
        </p:nvGrpSpPr>
        <p:grpSpPr>
          <a:xfrm>
            <a:off x="1199561" y="2433007"/>
            <a:ext cx="6744879" cy="182246"/>
            <a:chOff x="1523629" y="2074977"/>
            <a:chExt cx="8993172" cy="323425"/>
          </a:xfrm>
          <a:solidFill>
            <a:srgbClr val="C00000"/>
          </a:solidFill>
        </p:grpSpPr>
        <p:sp>
          <p:nvSpPr>
            <p:cNvPr id="9" name="Rettangolo 8"/>
            <p:cNvSpPr/>
            <p:nvPr/>
          </p:nvSpPr>
          <p:spPr>
            <a:xfrm>
              <a:off x="1523629" y="2074977"/>
              <a:ext cx="2978870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7537931" y="2077891"/>
              <a:ext cx="2978870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530780" y="2074977"/>
              <a:ext cx="2978870" cy="3205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</p:grpSp>
      <p:sp>
        <p:nvSpPr>
          <p:cNvPr id="13" name="Ovale 12"/>
          <p:cNvSpPr/>
          <p:nvPr/>
        </p:nvSpPr>
        <p:spPr>
          <a:xfrm>
            <a:off x="2198801" y="2522264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Ovale 15"/>
          <p:cNvSpPr/>
          <p:nvPr/>
        </p:nvSpPr>
        <p:spPr>
          <a:xfrm>
            <a:off x="4465949" y="2504921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Ovale 16"/>
          <p:cNvSpPr/>
          <p:nvPr/>
        </p:nvSpPr>
        <p:spPr>
          <a:xfrm>
            <a:off x="6709528" y="2504921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249086" y="3308555"/>
            <a:ext cx="22511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detect segments of </a:t>
            </a:r>
            <a:r>
              <a:rPr lang="en-US" sz="1500" b="1" dirty="0" smtClean="0"/>
              <a:t>interest</a:t>
            </a:r>
            <a:r>
              <a:rPr lang="en-US" sz="1500" dirty="0"/>
              <a:t> </a:t>
            </a:r>
            <a:r>
              <a:rPr lang="en-US" sz="1500" dirty="0" smtClean="0"/>
              <a:t>in </a:t>
            </a:r>
            <a:r>
              <a:rPr lang="en-US" sz="1500" dirty="0"/>
              <a:t>a video?</a:t>
            </a:r>
            <a:endParaRPr lang="it-IT" sz="1500" dirty="0"/>
          </a:p>
        </p:txBody>
      </p:sp>
      <p:cxnSp>
        <p:nvCxnSpPr>
          <p:cNvPr id="21" name="Connettore 1 20"/>
          <p:cNvCxnSpPr/>
          <p:nvPr/>
        </p:nvCxnSpPr>
        <p:spPr>
          <a:xfrm>
            <a:off x="3440786" y="2613613"/>
            <a:ext cx="21211" cy="2155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5697324" y="2607718"/>
            <a:ext cx="21211" cy="2155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3475432" y="3138832"/>
            <a:ext cx="2208455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1500" b="1" dirty="0"/>
              <a:t>recommend </a:t>
            </a:r>
            <a:r>
              <a:rPr lang="en-US" sz="1500" b="1" dirty="0" smtClean="0"/>
              <a:t>related media fragments</a:t>
            </a:r>
            <a:r>
              <a:rPr lang="en-US" sz="1500" dirty="0" smtClean="0"/>
              <a:t> </a:t>
            </a:r>
            <a:r>
              <a:rPr lang="en-US" sz="1500" dirty="0"/>
              <a:t>within the same video collection?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26779" y="2678821"/>
            <a:ext cx="2217662" cy="2423426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sz="2300" b="1" dirty="0"/>
              <a:t>design a web application </a:t>
            </a:r>
            <a:r>
              <a:rPr lang="en-US" sz="2300" dirty="0"/>
              <a:t>that provides a rich environment for exploring a video collection?</a:t>
            </a:r>
          </a:p>
          <a:p>
            <a:pPr lvl="2" fontAlgn="base"/>
            <a:endParaRPr lang="it-IT" sz="2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433715" y="1743242"/>
            <a:ext cx="2276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/>
              <a:t>HOW TO:</a:t>
            </a: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28" name="Rettangolo 27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600-F099-4C76-875E-04A9964B48AD}" type="datetime1">
              <a:rPr lang="it-IT" smtClean="0"/>
              <a:t>26/09/2014</a:t>
            </a:fld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22</a:t>
            </a:fld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1192488" y="2433007"/>
            <a:ext cx="4526047" cy="2344556"/>
          </a:xfrm>
          <a:prstGeom prst="rect">
            <a:avLst/>
          </a:prstGeom>
          <a:solidFill>
            <a:srgbClr val="AFABAB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4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/>
          <p:cNvSpPr/>
          <p:nvPr/>
        </p:nvSpPr>
        <p:spPr>
          <a:xfrm>
            <a:off x="182644" y="331642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Ovale 10"/>
          <p:cNvSpPr/>
          <p:nvPr/>
        </p:nvSpPr>
        <p:spPr>
          <a:xfrm>
            <a:off x="481354" y="331642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" name="Rettangolo 4"/>
          <p:cNvSpPr/>
          <p:nvPr/>
        </p:nvSpPr>
        <p:spPr>
          <a:xfrm>
            <a:off x="7439875" y="50565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Rettangolo 5"/>
          <p:cNvSpPr/>
          <p:nvPr/>
        </p:nvSpPr>
        <p:spPr>
          <a:xfrm>
            <a:off x="1" y="504993"/>
            <a:ext cx="3238106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Gallone 6"/>
          <p:cNvSpPr/>
          <p:nvPr/>
        </p:nvSpPr>
        <p:spPr>
          <a:xfrm rot="10800000">
            <a:off x="3014681" y="50499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Gallone 7"/>
          <p:cNvSpPr/>
          <p:nvPr/>
        </p:nvSpPr>
        <p:spPr>
          <a:xfrm>
            <a:off x="7219528" y="50499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432995" y="376357"/>
            <a:ext cx="3871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A</a:t>
            </a:r>
            <a:r>
              <a:rPr lang="it-IT" sz="4400" b="1" dirty="0" smtClean="0">
                <a:solidFill>
                  <a:srgbClr val="C00000"/>
                </a:solidFill>
                <a:latin typeface="Avian" pitchFamily="2" charset="0"/>
              </a:rPr>
              <a:t>rchitecture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2" name="Ovale 11"/>
          <p:cNvSpPr/>
          <p:nvPr/>
        </p:nvSpPr>
        <p:spPr>
          <a:xfrm>
            <a:off x="774767" y="303361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879A-CA35-4D0A-90BB-B27BCE23A676}" type="datetime1">
              <a:rPr lang="it-IT" smtClean="0"/>
              <a:t>26/09/2014</a:t>
            </a:fld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23</a:t>
            </a:fld>
            <a:endParaRPr lang="it-IT"/>
          </a:p>
        </p:txBody>
      </p:sp>
      <p:pic>
        <p:nvPicPr>
          <p:cNvPr id="17" name="Segnaposto contenuto 1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3" y="1454585"/>
            <a:ext cx="6993837" cy="4351338"/>
          </a:xfrm>
        </p:spPr>
      </p:pic>
    </p:spTree>
    <p:extLst>
      <p:ext uri="{BB962C8B-B14F-4D97-AF65-F5344CB8AC3E}">
        <p14:creationId xmlns:p14="http://schemas.microsoft.com/office/powerpoint/2010/main" val="706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/>
          <p:cNvSpPr/>
          <p:nvPr/>
        </p:nvSpPr>
        <p:spPr>
          <a:xfrm>
            <a:off x="182644" y="331642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Ovale 10"/>
          <p:cNvSpPr/>
          <p:nvPr/>
        </p:nvSpPr>
        <p:spPr>
          <a:xfrm>
            <a:off x="481354" y="331642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" name="Rettangolo 4"/>
          <p:cNvSpPr/>
          <p:nvPr/>
        </p:nvSpPr>
        <p:spPr>
          <a:xfrm>
            <a:off x="7439875" y="50565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Rettangolo 5"/>
          <p:cNvSpPr/>
          <p:nvPr/>
        </p:nvSpPr>
        <p:spPr>
          <a:xfrm>
            <a:off x="0" y="504993"/>
            <a:ext cx="4910327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Gallone 6"/>
          <p:cNvSpPr/>
          <p:nvPr/>
        </p:nvSpPr>
        <p:spPr>
          <a:xfrm rot="10800000">
            <a:off x="4697177" y="50499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Gallone 7"/>
          <p:cNvSpPr/>
          <p:nvPr/>
        </p:nvSpPr>
        <p:spPr>
          <a:xfrm>
            <a:off x="7219528" y="50499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64565" y="365138"/>
            <a:ext cx="3908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smtClean="0">
                <a:solidFill>
                  <a:srgbClr val="C00000"/>
                </a:solidFill>
                <a:latin typeface="Avian" pitchFamily="2" charset="0"/>
              </a:rPr>
              <a:t>DEMO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2" name="Ovale 11"/>
          <p:cNvSpPr/>
          <p:nvPr/>
        </p:nvSpPr>
        <p:spPr>
          <a:xfrm>
            <a:off x="774767" y="303361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879A-CA35-4D0A-90BB-B27BCE23A676}" type="datetime1">
              <a:rPr lang="it-IT" smtClean="0"/>
              <a:t>26/09/2014</a:t>
            </a:fld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24</a:t>
            </a:fld>
            <a:endParaRPr lang="it-IT"/>
          </a:p>
        </p:txBody>
      </p:sp>
      <p:pic>
        <p:nvPicPr>
          <p:cNvPr id="17" name="Segnaposto contenuto 16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18"/>
          <a:stretch/>
        </p:blipFill>
        <p:spPr>
          <a:xfrm>
            <a:off x="300479" y="1218797"/>
            <a:ext cx="6335311" cy="4368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ettangolo arrotondato 18"/>
          <p:cNvSpPr/>
          <p:nvPr/>
        </p:nvSpPr>
        <p:spPr>
          <a:xfrm>
            <a:off x="418315" y="4700016"/>
            <a:ext cx="8241053" cy="713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418315" y="4700016"/>
            <a:ext cx="8451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hlinkClick r:id="rId5"/>
              </a:rPr>
              <a:t>http://</a:t>
            </a:r>
            <a:r>
              <a:rPr lang="it-IT" sz="3200" dirty="0" smtClean="0">
                <a:hlinkClick r:id="rId5"/>
              </a:rPr>
              <a:t>linkedtv.eurecom.fr/mediafragmentplayer</a:t>
            </a:r>
            <a:endParaRPr lang="it-IT" sz="3200" dirty="0" smtClean="0"/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5819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7439875" y="50565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Rettangolo 5"/>
          <p:cNvSpPr/>
          <p:nvPr/>
        </p:nvSpPr>
        <p:spPr>
          <a:xfrm>
            <a:off x="1" y="504993"/>
            <a:ext cx="3664127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Gallone 6"/>
          <p:cNvSpPr/>
          <p:nvPr/>
        </p:nvSpPr>
        <p:spPr>
          <a:xfrm rot="10800000">
            <a:off x="3444449" y="50499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Gallone 7"/>
          <p:cNvSpPr/>
          <p:nvPr/>
        </p:nvSpPr>
        <p:spPr>
          <a:xfrm>
            <a:off x="7219528" y="50499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803761" y="376358"/>
            <a:ext cx="3482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 smtClean="0">
                <a:solidFill>
                  <a:srgbClr val="C00000"/>
                </a:solidFill>
                <a:latin typeface="Avian" pitchFamily="2" charset="0"/>
              </a:rPr>
              <a:t>Conclusions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879A-CA35-4D0A-90BB-B27BCE23A676}" type="datetime1">
              <a:rPr lang="it-IT" smtClean="0"/>
              <a:t>26/09/2014</a:t>
            </a:fld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25</a:t>
            </a:fld>
            <a:endParaRPr lang="it-IT"/>
          </a:p>
        </p:txBody>
      </p:sp>
      <p:sp>
        <p:nvSpPr>
          <p:cNvPr id="19" name="Rettangolo arrotondato 18"/>
          <p:cNvSpPr/>
          <p:nvPr/>
        </p:nvSpPr>
        <p:spPr>
          <a:xfrm>
            <a:off x="418315" y="1311051"/>
            <a:ext cx="8241053" cy="41021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786939" y="1741197"/>
            <a:ext cx="77992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Evaluation </a:t>
            </a:r>
            <a:r>
              <a:rPr lang="en-US" sz="2800" dirty="0"/>
              <a:t>of NER tools in the context of TED Talks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err="1" smtClean="0"/>
              <a:t>HotSpot</a:t>
            </a:r>
            <a:r>
              <a:rPr lang="en-US" sz="2800" dirty="0" smtClean="0"/>
              <a:t> </a:t>
            </a:r>
            <a:r>
              <a:rPr lang="en-US" sz="2800" dirty="0"/>
              <a:t>detection based on topics and </a:t>
            </a:r>
            <a:r>
              <a:rPr lang="en-US" sz="2800" dirty="0" smtClean="0"/>
              <a:t>entities</a:t>
            </a:r>
          </a:p>
          <a:p>
            <a:endParaRPr lang="en-US" sz="2800" dirty="0" smtClean="0"/>
          </a:p>
          <a:p>
            <a:r>
              <a:rPr lang="en-US" sz="2800" dirty="0" smtClean="0"/>
              <a:t>Recommendation </a:t>
            </a:r>
            <a:r>
              <a:rPr lang="en-US" sz="2800" dirty="0"/>
              <a:t>algorithm, hyperlinks between fragment of TED talks + external </a:t>
            </a:r>
            <a:r>
              <a:rPr lang="en-US" sz="2800" dirty="0" smtClean="0"/>
              <a:t>education resources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/>
              <a:t>Nice and responsive UI</a:t>
            </a:r>
            <a:endParaRPr lang="it-IT" sz="2800" dirty="0"/>
          </a:p>
        </p:txBody>
      </p:sp>
      <p:sp>
        <p:nvSpPr>
          <p:cNvPr id="20" name="Gallone 19"/>
          <p:cNvSpPr/>
          <p:nvPr/>
        </p:nvSpPr>
        <p:spPr>
          <a:xfrm>
            <a:off x="337264" y="1863978"/>
            <a:ext cx="265363" cy="307609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2" name="Gallone 21"/>
          <p:cNvSpPr/>
          <p:nvPr/>
        </p:nvSpPr>
        <p:spPr>
          <a:xfrm>
            <a:off x="325834" y="2751010"/>
            <a:ext cx="265363" cy="307609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3" name="Gallone 22"/>
          <p:cNvSpPr/>
          <p:nvPr/>
        </p:nvSpPr>
        <p:spPr>
          <a:xfrm>
            <a:off x="297859" y="3584636"/>
            <a:ext cx="265363" cy="307609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4" name="Gallone 23"/>
          <p:cNvSpPr/>
          <p:nvPr/>
        </p:nvSpPr>
        <p:spPr>
          <a:xfrm>
            <a:off x="337264" y="4870672"/>
            <a:ext cx="265363" cy="307609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7439875" y="50565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Rettangolo 5"/>
          <p:cNvSpPr/>
          <p:nvPr/>
        </p:nvSpPr>
        <p:spPr>
          <a:xfrm>
            <a:off x="1" y="504993"/>
            <a:ext cx="3357875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Gallone 6"/>
          <p:cNvSpPr/>
          <p:nvPr/>
        </p:nvSpPr>
        <p:spPr>
          <a:xfrm rot="10800000">
            <a:off x="3133553" y="50499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Gallone 7"/>
          <p:cNvSpPr/>
          <p:nvPr/>
        </p:nvSpPr>
        <p:spPr>
          <a:xfrm>
            <a:off x="7219528" y="50499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133554" y="326537"/>
            <a:ext cx="4698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smtClean="0">
                <a:solidFill>
                  <a:srgbClr val="C00000"/>
                </a:solidFill>
                <a:latin typeface="Avian" pitchFamily="2" charset="0"/>
              </a:rPr>
              <a:t>Publications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879A-CA35-4D0A-90BB-B27BCE23A676}" type="datetime1">
              <a:rPr lang="it-IT" smtClean="0"/>
              <a:t>26/09/2014</a:t>
            </a:fld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26</a:t>
            </a:fld>
            <a:endParaRPr lang="it-IT"/>
          </a:p>
        </p:txBody>
      </p:sp>
      <p:sp>
        <p:nvSpPr>
          <p:cNvPr id="19" name="Rettangolo arrotondato 18"/>
          <p:cNvSpPr/>
          <p:nvPr/>
        </p:nvSpPr>
        <p:spPr>
          <a:xfrm>
            <a:off x="469945" y="1992991"/>
            <a:ext cx="8241053" cy="2798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HyperTED</a:t>
            </a:r>
            <a:r>
              <a:rPr lang="en-US" dirty="0" smtClean="0">
                <a:solidFill>
                  <a:schemeClr val="tx1"/>
                </a:solidFill>
              </a:rPr>
              <a:t> is one of the submitted app at the Challenge at </a:t>
            </a:r>
            <a:r>
              <a:rPr lang="en-US" dirty="0" err="1" smtClean="0">
                <a:solidFill>
                  <a:schemeClr val="tx1"/>
                </a:solidFill>
              </a:rPr>
              <a:t>LinkedUP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http://linkedup-challenge.org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José </a:t>
            </a:r>
            <a:r>
              <a:rPr lang="it-IT" dirty="0">
                <a:solidFill>
                  <a:schemeClr val="tx1"/>
                </a:solidFill>
              </a:rPr>
              <a:t>Luis Redondo García, Mariella Sabatino, Pasquale Lisena and </a:t>
            </a:r>
            <a:r>
              <a:rPr lang="it-IT" dirty="0" err="1">
                <a:solidFill>
                  <a:schemeClr val="tx1"/>
                </a:solidFill>
              </a:rPr>
              <a:t>Raphaël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Troncy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r>
              <a:rPr lang="it-IT" i="1" dirty="0" err="1">
                <a:solidFill>
                  <a:schemeClr val="tx1"/>
                </a:solidFill>
              </a:rPr>
              <a:t>Detecting</a:t>
            </a:r>
            <a:r>
              <a:rPr lang="it-IT" i="1" dirty="0">
                <a:solidFill>
                  <a:schemeClr val="tx1"/>
                </a:solidFill>
              </a:rPr>
              <a:t> Hot Spots in Web </a:t>
            </a:r>
            <a:r>
              <a:rPr lang="it-IT" i="1" dirty="0" err="1">
                <a:solidFill>
                  <a:schemeClr val="tx1"/>
                </a:solidFill>
              </a:rPr>
              <a:t>Videos</a:t>
            </a:r>
            <a:r>
              <a:rPr lang="it-IT" i="1" dirty="0">
                <a:solidFill>
                  <a:schemeClr val="tx1"/>
                </a:solidFill>
              </a:rPr>
              <a:t>.</a:t>
            </a:r>
            <a:r>
              <a:rPr lang="it-IT" dirty="0">
                <a:solidFill>
                  <a:schemeClr val="tx1"/>
                </a:solidFill>
              </a:rPr>
              <a:t> In International </a:t>
            </a:r>
            <a:r>
              <a:rPr lang="it-IT" dirty="0" err="1">
                <a:solidFill>
                  <a:schemeClr val="tx1"/>
                </a:solidFill>
              </a:rPr>
              <a:t>Semantic</a:t>
            </a:r>
            <a:r>
              <a:rPr lang="it-IT" dirty="0">
                <a:solidFill>
                  <a:schemeClr val="tx1"/>
                </a:solidFill>
              </a:rPr>
              <a:t> Web Conference (ISWC’14</a:t>
            </a:r>
            <a:r>
              <a:rPr lang="it-IT" dirty="0" smtClean="0">
                <a:solidFill>
                  <a:schemeClr val="tx1"/>
                </a:solidFill>
              </a:rPr>
              <a:t>), Demo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Gallone 21"/>
          <p:cNvSpPr/>
          <p:nvPr/>
        </p:nvSpPr>
        <p:spPr>
          <a:xfrm>
            <a:off x="337264" y="2457498"/>
            <a:ext cx="265363" cy="307609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23" name="Gallone 22"/>
          <p:cNvSpPr/>
          <p:nvPr/>
        </p:nvSpPr>
        <p:spPr>
          <a:xfrm>
            <a:off x="316667" y="3238219"/>
            <a:ext cx="265363" cy="307609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arrotondato 28"/>
          <p:cNvSpPr/>
          <p:nvPr/>
        </p:nvSpPr>
        <p:spPr>
          <a:xfrm>
            <a:off x="590615" y="4428083"/>
            <a:ext cx="6215504" cy="1574701"/>
          </a:xfrm>
          <a:prstGeom prst="roundRect">
            <a:avLst>
              <a:gd name="adj" fmla="val 240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arrotondato 27"/>
          <p:cNvSpPr/>
          <p:nvPr/>
        </p:nvSpPr>
        <p:spPr>
          <a:xfrm>
            <a:off x="6806119" y="2910475"/>
            <a:ext cx="2042809" cy="1574701"/>
          </a:xfrm>
          <a:prstGeom prst="roundRect">
            <a:avLst>
              <a:gd name="adj" fmla="val 240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arrotondato 23"/>
          <p:cNvSpPr/>
          <p:nvPr/>
        </p:nvSpPr>
        <p:spPr>
          <a:xfrm>
            <a:off x="3528219" y="1206877"/>
            <a:ext cx="2746153" cy="1812288"/>
          </a:xfrm>
          <a:prstGeom prst="roundRect">
            <a:avLst>
              <a:gd name="adj" fmla="val 240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359923" y="2092627"/>
            <a:ext cx="2042809" cy="1574701"/>
          </a:xfrm>
          <a:prstGeom prst="roundRect">
            <a:avLst>
              <a:gd name="adj" fmla="val 240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7439875" y="49919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2" y="498533"/>
            <a:ext cx="4538051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8" name="Gallone 7"/>
          <p:cNvSpPr/>
          <p:nvPr/>
        </p:nvSpPr>
        <p:spPr>
          <a:xfrm rot="10800000">
            <a:off x="4324924" y="49853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9" name="Gallone 8"/>
          <p:cNvSpPr/>
          <p:nvPr/>
        </p:nvSpPr>
        <p:spPr>
          <a:xfrm>
            <a:off x="7219528" y="49853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761025" y="351968"/>
            <a:ext cx="249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 smtClean="0">
                <a:solidFill>
                  <a:srgbClr val="C00000"/>
                </a:solidFill>
                <a:latin typeface="Avian" pitchFamily="2" charset="0"/>
              </a:rPr>
              <a:t>Problem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7" name="CasellaDiTesto 6"/>
          <p:cNvSpPr txBox="1"/>
          <p:nvPr/>
        </p:nvSpPr>
        <p:spPr>
          <a:xfrm>
            <a:off x="413425" y="2209614"/>
            <a:ext cx="193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Users</a:t>
            </a:r>
            <a:r>
              <a:rPr lang="it-IT" dirty="0" smtClean="0"/>
              <a:t> are </a:t>
            </a:r>
            <a:r>
              <a:rPr lang="it-IT" dirty="0" err="1" smtClean="0"/>
              <a:t>overwhelmed</a:t>
            </a:r>
            <a:r>
              <a:rPr lang="it-IT" dirty="0" smtClean="0"/>
              <a:t> with </a:t>
            </a:r>
            <a:r>
              <a:rPr lang="it-IT" dirty="0" err="1" smtClean="0"/>
              <a:t>audiovisual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859621" y="3236160"/>
            <a:ext cx="193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browse</a:t>
            </a:r>
            <a:r>
              <a:rPr lang="it-IT" dirty="0" smtClean="0"/>
              <a:t> fast, </a:t>
            </a:r>
            <a:r>
              <a:rPr lang="it-IT" dirty="0" err="1" smtClean="0"/>
              <a:t>looking</a:t>
            </a:r>
            <a:r>
              <a:rPr lang="it-IT" dirty="0" smtClean="0"/>
              <a:t> for </a:t>
            </a:r>
            <a:r>
              <a:rPr lang="it-IT" dirty="0" err="1" smtClean="0"/>
              <a:t>topic</a:t>
            </a:r>
            <a:r>
              <a:rPr lang="it-IT" dirty="0" smtClean="0"/>
              <a:t> of </a:t>
            </a:r>
            <a:r>
              <a:rPr lang="it-IT" dirty="0" err="1" smtClean="0"/>
              <a:t>interest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699914" y="1344690"/>
            <a:ext cx="2402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Which</a:t>
            </a:r>
            <a:r>
              <a:rPr lang="it-IT" dirty="0" smtClean="0"/>
              <a:t> are the </a:t>
            </a:r>
            <a:r>
              <a:rPr lang="it-IT" dirty="0" err="1" smtClean="0"/>
              <a:t>fragments</a:t>
            </a:r>
            <a:r>
              <a:rPr lang="it-IT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potentially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relevant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without having to watch the entire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video?</a:t>
            </a:r>
            <a:endParaRPr lang="it-IT" dirty="0">
              <a:latin typeface="Calibri" panose="020F0502020204030204" pitchFamily="34" charset="0"/>
            </a:endParaRPr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058853" y="4739010"/>
            <a:ext cx="381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very</a:t>
            </a:r>
            <a:r>
              <a:rPr lang="it-IT" sz="2400" dirty="0" smtClean="0"/>
              <a:t> </a:t>
            </a:r>
            <a:r>
              <a:rPr lang="it-IT" sz="2400" dirty="0" err="1" smtClean="0"/>
              <a:t>difficult</a:t>
            </a:r>
            <a:r>
              <a:rPr lang="it-IT" sz="2400" dirty="0" smtClean="0"/>
              <a:t> to </a:t>
            </a:r>
            <a:r>
              <a:rPr lang="it-IT" sz="2400" dirty="0" err="1" smtClean="0"/>
              <a:t>find</a:t>
            </a:r>
            <a:r>
              <a:rPr lang="it-IT" sz="2400" dirty="0" smtClean="0"/>
              <a:t> </a:t>
            </a:r>
            <a:r>
              <a:rPr lang="it-IT" sz="2400" dirty="0" err="1" smtClean="0"/>
              <a:t>interesting</a:t>
            </a:r>
            <a:r>
              <a:rPr lang="it-IT" sz="2400" dirty="0" smtClean="0"/>
              <a:t> </a:t>
            </a:r>
            <a:r>
              <a:rPr lang="it-IT" sz="2400" dirty="0" err="1" smtClean="0"/>
              <a:t>documents</a:t>
            </a:r>
            <a:endParaRPr lang="it-IT" sz="2400" dirty="0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21" y="4428083"/>
            <a:ext cx="1419225" cy="1504950"/>
          </a:xfrm>
          <a:prstGeom prst="rect">
            <a:avLst/>
          </a:prstGeom>
        </p:spPr>
      </p:pic>
      <p:sp>
        <p:nvSpPr>
          <p:cNvPr id="23" name="Freccia in giù 22"/>
          <p:cNvSpPr/>
          <p:nvPr/>
        </p:nvSpPr>
        <p:spPr>
          <a:xfrm rot="14684967">
            <a:off x="2784721" y="1897352"/>
            <a:ext cx="361507" cy="10738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/>
          <p:cNvSpPr/>
          <p:nvPr/>
        </p:nvSpPr>
        <p:spPr>
          <a:xfrm rot="18525583">
            <a:off x="6571863" y="1910260"/>
            <a:ext cx="361507" cy="10738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/>
          <p:cNvSpPr/>
          <p:nvPr/>
        </p:nvSpPr>
        <p:spPr>
          <a:xfrm rot="3628715">
            <a:off x="7259120" y="4412883"/>
            <a:ext cx="361507" cy="10738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0D6-AAFE-4D5E-BB50-E24E64004EED}" type="datetime1">
              <a:rPr lang="it-IT" smtClean="0"/>
              <a:t>26/09/2014</a:t>
            </a:fld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6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7439875" y="50862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507963"/>
            <a:ext cx="1506163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1320770" y="50796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50796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744243" y="369154"/>
            <a:ext cx="545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Research</a:t>
            </a:r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 </a:t>
            </a:r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questions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1199561" y="2433007"/>
            <a:ext cx="6744879" cy="2335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how to recommend related media fragments within the same video collection</a:t>
            </a:r>
            <a:endParaRPr lang="it-IT" sz="1350"/>
          </a:p>
        </p:txBody>
      </p:sp>
      <p:grpSp>
        <p:nvGrpSpPr>
          <p:cNvPr id="12" name="Gruppo 11"/>
          <p:cNvGrpSpPr/>
          <p:nvPr/>
        </p:nvGrpSpPr>
        <p:grpSpPr>
          <a:xfrm>
            <a:off x="1199561" y="2433007"/>
            <a:ext cx="6744879" cy="182246"/>
            <a:chOff x="1523629" y="2074977"/>
            <a:chExt cx="8993172" cy="323425"/>
          </a:xfrm>
          <a:solidFill>
            <a:srgbClr val="C00000"/>
          </a:solidFill>
        </p:grpSpPr>
        <p:sp>
          <p:nvSpPr>
            <p:cNvPr id="9" name="Rettangolo 8"/>
            <p:cNvSpPr/>
            <p:nvPr/>
          </p:nvSpPr>
          <p:spPr>
            <a:xfrm>
              <a:off x="1523629" y="2074977"/>
              <a:ext cx="2978870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7537931" y="2077891"/>
              <a:ext cx="2978870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530780" y="2074977"/>
              <a:ext cx="2978870" cy="3205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</p:grpSp>
      <p:sp>
        <p:nvSpPr>
          <p:cNvPr id="13" name="Ovale 12"/>
          <p:cNvSpPr/>
          <p:nvPr/>
        </p:nvSpPr>
        <p:spPr>
          <a:xfrm>
            <a:off x="2198801" y="2522264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Ovale 15"/>
          <p:cNvSpPr/>
          <p:nvPr/>
        </p:nvSpPr>
        <p:spPr>
          <a:xfrm>
            <a:off x="4465949" y="2504921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Ovale 16"/>
          <p:cNvSpPr/>
          <p:nvPr/>
        </p:nvSpPr>
        <p:spPr>
          <a:xfrm>
            <a:off x="6709528" y="2504921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217604" y="3219996"/>
            <a:ext cx="22511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detect segments of </a:t>
            </a:r>
            <a:r>
              <a:rPr lang="en-US" sz="2000" b="1" dirty="0" smtClean="0"/>
              <a:t>interest </a:t>
            </a:r>
            <a:r>
              <a:rPr lang="en-US" sz="2000" dirty="0" smtClean="0"/>
              <a:t>in </a:t>
            </a:r>
            <a:r>
              <a:rPr lang="en-US" sz="2000" dirty="0"/>
              <a:t>a video?</a:t>
            </a:r>
            <a:endParaRPr lang="it-IT" sz="2000" dirty="0"/>
          </a:p>
        </p:txBody>
      </p:sp>
      <p:cxnSp>
        <p:nvCxnSpPr>
          <p:cNvPr id="21" name="Connettore 1 20"/>
          <p:cNvCxnSpPr/>
          <p:nvPr/>
        </p:nvCxnSpPr>
        <p:spPr>
          <a:xfrm>
            <a:off x="3440786" y="2613613"/>
            <a:ext cx="21211" cy="2155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5697324" y="2607718"/>
            <a:ext cx="21211" cy="2155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3466659" y="2875640"/>
            <a:ext cx="2208455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2000" b="1" dirty="0"/>
              <a:t>recommend related media fragments</a:t>
            </a:r>
            <a:r>
              <a:rPr lang="en-US" sz="2000" dirty="0"/>
              <a:t> within the same video collection?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05216" y="2909237"/>
            <a:ext cx="2217662" cy="929639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sz="2000" b="1" dirty="0"/>
              <a:t>design a web application </a:t>
            </a:r>
            <a:r>
              <a:rPr lang="en-US" sz="2000" dirty="0"/>
              <a:t>that provides a rich environment for exploring a video collection?</a:t>
            </a:r>
          </a:p>
          <a:p>
            <a:pPr lvl="2" fontAlgn="base"/>
            <a:endParaRPr lang="it-IT" sz="28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433715" y="1743242"/>
            <a:ext cx="2276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/>
              <a:t>HOW TO:</a:t>
            </a: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28" name="Rettangolo 27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600-F099-4C76-875E-04A9964B48AD}" type="datetime1">
              <a:rPr lang="it-IT" smtClean="0"/>
              <a:t>26/09/2014</a:t>
            </a:fld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1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14"/>
          <p:cNvSpPr/>
          <p:nvPr/>
        </p:nvSpPr>
        <p:spPr>
          <a:xfrm>
            <a:off x="719847" y="1721796"/>
            <a:ext cx="7795503" cy="35992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3779" y="2140084"/>
            <a:ext cx="6945550" cy="2879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Browsing and recommendation of Media Fragments of TED Talks based on entities extracted in the subtitles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ntegration of the Media Fragments concept and the subtitles enrichment performed by NERD on a Node.js server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7439875" y="495035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Rettangolo 5"/>
          <p:cNvSpPr/>
          <p:nvPr/>
        </p:nvSpPr>
        <p:spPr>
          <a:xfrm>
            <a:off x="3" y="494371"/>
            <a:ext cx="3992616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Gallone 6"/>
          <p:cNvSpPr/>
          <p:nvPr/>
        </p:nvSpPr>
        <p:spPr>
          <a:xfrm rot="10800000">
            <a:off x="3778912" y="494371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Gallone 7"/>
          <p:cNvSpPr/>
          <p:nvPr/>
        </p:nvSpPr>
        <p:spPr>
          <a:xfrm>
            <a:off x="7219528" y="494371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220743" y="348615"/>
            <a:ext cx="2998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HyperTED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6" name="Gallone 15"/>
          <p:cNvSpPr/>
          <p:nvPr/>
        </p:nvSpPr>
        <p:spPr>
          <a:xfrm>
            <a:off x="520575" y="3960735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17" name="Gallone 16"/>
          <p:cNvSpPr/>
          <p:nvPr/>
        </p:nvSpPr>
        <p:spPr>
          <a:xfrm>
            <a:off x="498931" y="2355596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32" y="5335095"/>
            <a:ext cx="2971800" cy="614363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E2A4-AC17-4659-9E45-707718077579}" type="datetime1">
              <a:rPr lang="it-IT" smtClean="0"/>
              <a:t>26/09/2014</a:t>
            </a:fld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7439875" y="508627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507963"/>
            <a:ext cx="1506163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1320770" y="50796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507963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597604" y="369154"/>
            <a:ext cx="5869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Research</a:t>
            </a:r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 </a:t>
            </a:r>
            <a:r>
              <a:rPr lang="it-IT" sz="4400" b="1" dirty="0" err="1" smtClean="0">
                <a:solidFill>
                  <a:srgbClr val="C00000"/>
                </a:solidFill>
                <a:latin typeface="Avian" pitchFamily="2" charset="0"/>
              </a:rPr>
              <a:t>question</a:t>
            </a:r>
            <a:r>
              <a:rPr lang="it-IT" sz="4400" b="1" dirty="0" smtClean="0">
                <a:solidFill>
                  <a:srgbClr val="C00000"/>
                </a:solidFill>
                <a:latin typeface="Avian" pitchFamily="2" charset="0"/>
              </a:rPr>
              <a:t> 1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1199561" y="2433007"/>
            <a:ext cx="6744879" cy="2335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how to recommend related media fragments within the same video collection</a:t>
            </a:r>
            <a:endParaRPr lang="it-IT" sz="1350"/>
          </a:p>
        </p:txBody>
      </p:sp>
      <p:grpSp>
        <p:nvGrpSpPr>
          <p:cNvPr id="12" name="Gruppo 11"/>
          <p:cNvGrpSpPr/>
          <p:nvPr/>
        </p:nvGrpSpPr>
        <p:grpSpPr>
          <a:xfrm>
            <a:off x="1199561" y="2433007"/>
            <a:ext cx="6744879" cy="182246"/>
            <a:chOff x="1523629" y="2074977"/>
            <a:chExt cx="8993172" cy="323425"/>
          </a:xfrm>
          <a:solidFill>
            <a:srgbClr val="C00000"/>
          </a:solidFill>
        </p:grpSpPr>
        <p:sp>
          <p:nvSpPr>
            <p:cNvPr id="9" name="Rettangolo 8"/>
            <p:cNvSpPr/>
            <p:nvPr/>
          </p:nvSpPr>
          <p:spPr>
            <a:xfrm>
              <a:off x="1523629" y="2074977"/>
              <a:ext cx="2978870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7537931" y="2077891"/>
              <a:ext cx="2978870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530780" y="2074977"/>
              <a:ext cx="2978870" cy="3205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/>
            </a:p>
          </p:txBody>
        </p:sp>
      </p:grpSp>
      <p:sp>
        <p:nvSpPr>
          <p:cNvPr id="13" name="Ovale 12"/>
          <p:cNvSpPr/>
          <p:nvPr/>
        </p:nvSpPr>
        <p:spPr>
          <a:xfrm>
            <a:off x="2198801" y="2522264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Ovale 15"/>
          <p:cNvSpPr/>
          <p:nvPr/>
        </p:nvSpPr>
        <p:spPr>
          <a:xfrm>
            <a:off x="4465949" y="2504921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Ovale 16"/>
          <p:cNvSpPr/>
          <p:nvPr/>
        </p:nvSpPr>
        <p:spPr>
          <a:xfrm>
            <a:off x="6709528" y="2504921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210884" y="2738784"/>
            <a:ext cx="22511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detect segments of </a:t>
            </a:r>
            <a:r>
              <a:rPr lang="en-US" sz="2400" b="1" dirty="0" smtClean="0"/>
              <a:t>interest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a video?</a:t>
            </a:r>
            <a:endParaRPr lang="it-IT" sz="2400" dirty="0"/>
          </a:p>
        </p:txBody>
      </p:sp>
      <p:cxnSp>
        <p:nvCxnSpPr>
          <p:cNvPr id="21" name="Connettore 1 20"/>
          <p:cNvCxnSpPr/>
          <p:nvPr/>
        </p:nvCxnSpPr>
        <p:spPr>
          <a:xfrm>
            <a:off x="3440786" y="2613613"/>
            <a:ext cx="21211" cy="2155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5697324" y="2607718"/>
            <a:ext cx="21211" cy="21552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3475432" y="3093112"/>
            <a:ext cx="2208455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1500" b="1" dirty="0"/>
              <a:t>recommend related media fragments</a:t>
            </a:r>
            <a:r>
              <a:rPr lang="en-US" sz="1500" dirty="0"/>
              <a:t> within the same video collection?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26779" y="3136126"/>
            <a:ext cx="2217662" cy="929639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sz="1500" b="1" dirty="0"/>
              <a:t>design a web application </a:t>
            </a:r>
            <a:r>
              <a:rPr lang="en-US" sz="1500" dirty="0"/>
              <a:t>that provides a rich environment for exploring a video collection?</a:t>
            </a:r>
          </a:p>
          <a:p>
            <a:pPr lvl="2" fontAlgn="base"/>
            <a:endParaRPr lang="it-IT" sz="18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433715" y="1743242"/>
            <a:ext cx="2276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/>
              <a:t>HOW TO:</a:t>
            </a: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28" name="Rettangolo 27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600-F099-4C76-875E-04A9964B48AD}" type="datetime1">
              <a:rPr lang="it-IT" smtClean="0"/>
              <a:t>26/09/2014</a:t>
            </a:fld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6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3454924" y="2433007"/>
            <a:ext cx="4489517" cy="2329984"/>
          </a:xfrm>
          <a:prstGeom prst="rect">
            <a:avLst/>
          </a:prstGeom>
          <a:solidFill>
            <a:srgbClr val="AFABAB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5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/>
          <p:cNvSpPr/>
          <p:nvPr/>
        </p:nvSpPr>
        <p:spPr>
          <a:xfrm>
            <a:off x="479588" y="310390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" name="Ovale 10"/>
          <p:cNvSpPr/>
          <p:nvPr/>
        </p:nvSpPr>
        <p:spPr>
          <a:xfrm>
            <a:off x="778298" y="310390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Rettangolo 3"/>
          <p:cNvSpPr/>
          <p:nvPr/>
        </p:nvSpPr>
        <p:spPr>
          <a:xfrm>
            <a:off x="7439875" y="484405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483741"/>
            <a:ext cx="1700783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1461967" y="483741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83741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821058" y="362964"/>
            <a:ext cx="5569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What</a:t>
            </a:r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 </a:t>
            </a:r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is</a:t>
            </a:r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 a NER task?</a:t>
            </a:r>
          </a:p>
        </p:txBody>
      </p:sp>
      <p:sp>
        <p:nvSpPr>
          <p:cNvPr id="9" name="Ovale 8"/>
          <p:cNvSpPr/>
          <p:nvPr/>
        </p:nvSpPr>
        <p:spPr>
          <a:xfrm>
            <a:off x="180877" y="282109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421269" y="1297657"/>
            <a:ext cx="5510549" cy="4058568"/>
          </a:xfrm>
          <a:prstGeom prst="roundRect">
            <a:avLst>
              <a:gd name="adj" fmla="val 7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3" name="Rettangolo 12"/>
          <p:cNvSpPr/>
          <p:nvPr/>
        </p:nvSpPr>
        <p:spPr>
          <a:xfrm>
            <a:off x="749273" y="1323962"/>
            <a:ext cx="4737918" cy="47089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i="1" dirty="0">
                <a:solidFill>
                  <a:srgbClr val="000000"/>
                </a:solidFill>
              </a:rPr>
              <a:t>Named Entity Recognition </a:t>
            </a:r>
            <a:r>
              <a:rPr lang="en-US" sz="2000" dirty="0">
                <a:solidFill>
                  <a:srgbClr val="000000"/>
                </a:solidFill>
              </a:rPr>
              <a:t>(NER) aims to locate and classify elements of textual document into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pre-defined categories such as:</a:t>
            </a:r>
          </a:p>
          <a:p>
            <a:pPr algn="just"/>
            <a:endParaRPr lang="en-US" sz="2000" dirty="0">
              <a:solidFill>
                <a:srgbClr val="000000"/>
              </a:solidFill>
            </a:endParaRPr>
          </a:p>
          <a:p>
            <a:pPr marL="214308" indent="-214308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People names;</a:t>
            </a:r>
          </a:p>
          <a:p>
            <a:pPr marL="214308" indent="-214308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Organizations names;</a:t>
            </a:r>
          </a:p>
          <a:p>
            <a:pPr marL="214308" indent="-214308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Places;</a:t>
            </a:r>
          </a:p>
          <a:p>
            <a:pPr marL="214308" indent="-214308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Temporal and numerical expressions. </a:t>
            </a:r>
          </a:p>
          <a:p>
            <a:pPr algn="just"/>
            <a:endParaRPr lang="en-US" sz="2000" dirty="0">
              <a:solidFill>
                <a:srgbClr val="000000"/>
              </a:solidFill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These elements and the categories take respectively the name of </a:t>
            </a:r>
            <a:r>
              <a:rPr lang="en-US" sz="2000" i="1" dirty="0">
                <a:solidFill>
                  <a:srgbClr val="000000"/>
                </a:solidFill>
              </a:rPr>
              <a:t>entities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i="1" dirty="0">
                <a:solidFill>
                  <a:srgbClr val="000000"/>
                </a:solidFill>
              </a:rPr>
              <a:t>ontologies. 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it-IT" sz="2000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61" b="2119"/>
          <a:stretch/>
        </p:blipFill>
        <p:spPr>
          <a:xfrm>
            <a:off x="5644976" y="3104707"/>
            <a:ext cx="3174602" cy="2330575"/>
          </a:xfrm>
          <a:prstGeom prst="rect">
            <a:avLst/>
          </a:prstGeom>
          <a:ln w="190500">
            <a:solidFill>
              <a:schemeClr val="bg1"/>
            </a:solidFill>
          </a:ln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8D9-65A8-4439-A47D-A314BF907BA7}" type="datetime1">
              <a:rPr lang="it-IT" smtClean="0"/>
              <a:t>26/09/2014</a:t>
            </a:fld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2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421269" y="3244916"/>
            <a:ext cx="7967819" cy="654103"/>
          </a:xfrm>
          <a:prstGeom prst="roundRect">
            <a:avLst>
              <a:gd name="adj" fmla="val 7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2" name="Rettangolo arrotondato 11"/>
          <p:cNvSpPr/>
          <p:nvPr/>
        </p:nvSpPr>
        <p:spPr>
          <a:xfrm>
            <a:off x="1512967" y="3417455"/>
            <a:ext cx="689211" cy="3280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479588" y="310390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" name="Ovale 10"/>
          <p:cNvSpPr/>
          <p:nvPr/>
        </p:nvSpPr>
        <p:spPr>
          <a:xfrm>
            <a:off x="778298" y="310390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Rettangolo 3"/>
          <p:cNvSpPr/>
          <p:nvPr/>
        </p:nvSpPr>
        <p:spPr>
          <a:xfrm>
            <a:off x="7439875" y="484405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483741"/>
            <a:ext cx="3026663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2807212" y="483741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83741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134304" y="360414"/>
            <a:ext cx="4197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smtClean="0">
                <a:solidFill>
                  <a:srgbClr val="C00000"/>
                </a:solidFill>
                <a:latin typeface="Avian" pitchFamily="2" charset="0"/>
              </a:rPr>
              <a:t>For </a:t>
            </a:r>
            <a:r>
              <a:rPr lang="it-IT" sz="4400" b="1" dirty="0" err="1" smtClean="0">
                <a:solidFill>
                  <a:srgbClr val="C00000"/>
                </a:solidFill>
                <a:latin typeface="Avian" pitchFamily="2" charset="0"/>
              </a:rPr>
              <a:t>example</a:t>
            </a:r>
            <a:r>
              <a:rPr lang="it-IT" sz="4400" b="1" dirty="0" smtClean="0">
                <a:solidFill>
                  <a:srgbClr val="C00000"/>
                </a:solidFill>
                <a:latin typeface="Avian" pitchFamily="2" charset="0"/>
              </a:rPr>
              <a:t>…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180877" y="282109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421269" y="1253181"/>
            <a:ext cx="7967819" cy="647785"/>
          </a:xfrm>
          <a:prstGeom prst="roundRect">
            <a:avLst>
              <a:gd name="adj" fmla="val 7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13" name="Rettangolo 12"/>
          <p:cNvSpPr/>
          <p:nvPr/>
        </p:nvSpPr>
        <p:spPr>
          <a:xfrm>
            <a:off x="479588" y="1360538"/>
            <a:ext cx="781380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“This is Nikita, a security guard from one of the bars in St. Petersburg</a:t>
            </a:r>
            <a:r>
              <a:rPr lang="en-US" sz="2000" i="1" dirty="0" smtClean="0"/>
              <a:t>.”</a:t>
            </a:r>
          </a:p>
        </p:txBody>
      </p:sp>
      <p:sp>
        <p:nvSpPr>
          <p:cNvPr id="2" name="Freccia in giù 1"/>
          <p:cNvSpPr/>
          <p:nvPr/>
        </p:nvSpPr>
        <p:spPr>
          <a:xfrm>
            <a:off x="4372295" y="2201015"/>
            <a:ext cx="361507" cy="8622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arrotondato 17"/>
          <p:cNvSpPr/>
          <p:nvPr/>
        </p:nvSpPr>
        <p:spPr>
          <a:xfrm>
            <a:off x="2455371" y="3417455"/>
            <a:ext cx="1514191" cy="32802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arrotondato 18"/>
          <p:cNvSpPr/>
          <p:nvPr/>
        </p:nvSpPr>
        <p:spPr>
          <a:xfrm>
            <a:off x="6354083" y="3417455"/>
            <a:ext cx="1514191" cy="3280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461388" y="3366038"/>
            <a:ext cx="781380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“This is Nikita, a security guard from one of the bars in St. Petersburg</a:t>
            </a:r>
            <a:r>
              <a:rPr lang="en-US" sz="2000" i="1" dirty="0" smtClean="0"/>
              <a:t>.”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4083012" y="2429847"/>
            <a:ext cx="940072" cy="252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NER</a:t>
            </a:r>
            <a:endParaRPr lang="it-IT" dirty="0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sp>
        <p:nvSpPr>
          <p:cNvPr id="25" name="CasellaDiTesto 24"/>
          <p:cNvSpPr txBox="1"/>
          <p:nvPr/>
        </p:nvSpPr>
        <p:spPr>
          <a:xfrm>
            <a:off x="257591" y="5685335"/>
            <a:ext cx="2510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taken from the transcript of </a:t>
            </a:r>
            <a:endParaRPr lang="en-US" sz="1200" dirty="0" smtClean="0"/>
          </a:p>
          <a:p>
            <a:r>
              <a:rPr lang="en-US" sz="1200" u="sng" dirty="0" smtClean="0">
                <a:hlinkClick r:id="rId4"/>
              </a:rPr>
              <a:t>https</a:t>
            </a:r>
            <a:r>
              <a:rPr lang="en-US" sz="1200" u="sng" dirty="0">
                <a:hlinkClick r:id="rId4"/>
              </a:rPr>
              <a:t>://www.ted.com/talks/2089</a:t>
            </a:r>
            <a:endParaRPr lang="en-US" sz="1200" dirty="0"/>
          </a:p>
          <a:p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6D68-4D8C-4984-A97B-935B4FE8F924}" type="datetime1">
              <a:rPr lang="it-IT" smtClean="0"/>
              <a:t>26/09/2014</a:t>
            </a:fld>
            <a:endParaRPr lang="it-IT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8</a:t>
            </a:fld>
            <a:endParaRPr lang="it-IT"/>
          </a:p>
        </p:txBody>
      </p:sp>
      <p:grpSp>
        <p:nvGrpSpPr>
          <p:cNvPr id="36" name="Gruppo 35"/>
          <p:cNvGrpSpPr/>
          <p:nvPr/>
        </p:nvGrpSpPr>
        <p:grpSpPr>
          <a:xfrm>
            <a:off x="233866" y="4302082"/>
            <a:ext cx="1623706" cy="1142586"/>
            <a:chOff x="628651" y="4813059"/>
            <a:chExt cx="1623706" cy="1142586"/>
          </a:xfrm>
        </p:grpSpPr>
        <p:sp>
          <p:nvSpPr>
            <p:cNvPr id="28" name="Rettangolo arrotondato 27"/>
            <p:cNvSpPr/>
            <p:nvPr/>
          </p:nvSpPr>
          <p:spPr>
            <a:xfrm>
              <a:off x="628651" y="4853178"/>
              <a:ext cx="249174" cy="3280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arrotondato 28"/>
            <p:cNvSpPr/>
            <p:nvPr/>
          </p:nvSpPr>
          <p:spPr>
            <a:xfrm>
              <a:off x="638084" y="5239866"/>
              <a:ext cx="239741" cy="32802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arrotondato 29"/>
            <p:cNvSpPr/>
            <p:nvPr/>
          </p:nvSpPr>
          <p:spPr>
            <a:xfrm>
              <a:off x="638084" y="5627618"/>
              <a:ext cx="239741" cy="3280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915359" y="4832525"/>
              <a:ext cx="11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PERSON</a:t>
              </a:r>
              <a:endParaRPr lang="it-IT" dirty="0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915359" y="5191401"/>
              <a:ext cx="11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FUNCTION</a:t>
              </a:r>
              <a:endParaRPr lang="it-IT" dirty="0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915360" y="5584170"/>
              <a:ext cx="11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LOCATION</a:t>
              </a:r>
              <a:endParaRPr lang="it-IT" dirty="0"/>
            </a:p>
          </p:txBody>
        </p:sp>
        <p:sp>
          <p:nvSpPr>
            <p:cNvPr id="34" name="Parentesi quadra chiusa 33"/>
            <p:cNvSpPr/>
            <p:nvPr/>
          </p:nvSpPr>
          <p:spPr>
            <a:xfrm>
              <a:off x="2092544" y="4813059"/>
              <a:ext cx="159813" cy="1119974"/>
            </a:xfrm>
            <a:prstGeom prst="rightBracke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5" name="Rettangolo 34"/>
          <p:cNvSpPr/>
          <p:nvPr/>
        </p:nvSpPr>
        <p:spPr>
          <a:xfrm>
            <a:off x="1905334" y="4498734"/>
            <a:ext cx="3327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Category: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type in the </a:t>
            </a:r>
            <a:r>
              <a:rPr lang="en-US" dirty="0">
                <a:solidFill>
                  <a:srgbClr val="000000"/>
                </a:solidFill>
              </a:rPr>
              <a:t>NER task. 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5129784" y="4259026"/>
            <a:ext cx="36407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Natural Language Processing (NPL) Task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d</a:t>
            </a:r>
            <a:r>
              <a:rPr lang="en-US" dirty="0" smtClean="0">
                <a:solidFill>
                  <a:srgbClr val="000000"/>
                </a:solidFill>
              </a:rPr>
              <a:t>isambiguating </a:t>
            </a:r>
            <a:r>
              <a:rPr lang="en-US" dirty="0">
                <a:solidFill>
                  <a:srgbClr val="000000"/>
                </a:solidFill>
              </a:rPr>
              <a:t>URL in a knowledge base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E.g.</a:t>
            </a:r>
            <a:r>
              <a:rPr lang="it-IT" dirty="0" smtClean="0"/>
              <a:t> </a:t>
            </a:r>
            <a:r>
              <a:rPr lang="en-US" dirty="0" smtClean="0">
                <a:solidFill>
                  <a:srgbClr val="122EBA"/>
                </a:solidFill>
                <a:hlinkClick r:id="rId5"/>
              </a:rPr>
              <a:t>http</a:t>
            </a:r>
            <a:r>
              <a:rPr lang="en-US" dirty="0">
                <a:solidFill>
                  <a:srgbClr val="122EBA"/>
                </a:solidFill>
                <a:hlinkClick r:id="rId5"/>
              </a:rPr>
              <a:t>://dbpedia.org/resource/Saint_Petersburg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18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arrotondato 43"/>
          <p:cNvSpPr/>
          <p:nvPr/>
        </p:nvSpPr>
        <p:spPr>
          <a:xfrm>
            <a:off x="2516820" y="2175843"/>
            <a:ext cx="4419512" cy="2538448"/>
          </a:xfrm>
          <a:prstGeom prst="roundRect">
            <a:avLst>
              <a:gd name="adj" fmla="val 6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Web Tools </a:t>
            </a:r>
            <a:r>
              <a:rPr lang="it-IT" sz="2000" dirty="0" err="1" smtClean="0">
                <a:solidFill>
                  <a:schemeClr val="tx1"/>
                </a:solidFill>
              </a:rPr>
              <a:t>that</a:t>
            </a:r>
            <a:r>
              <a:rPr lang="it-IT" sz="2000" dirty="0" smtClean="0">
                <a:solidFill>
                  <a:schemeClr val="tx1"/>
                </a:solidFill>
              </a:rPr>
              <a:t> use NER </a:t>
            </a:r>
            <a:r>
              <a:rPr lang="it-IT" sz="2000" dirty="0" err="1" smtClean="0">
                <a:solidFill>
                  <a:schemeClr val="tx1"/>
                </a:solidFill>
              </a:rPr>
              <a:t>algorithms</a:t>
            </a:r>
            <a:r>
              <a:rPr lang="it-IT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it-IT" sz="2000" dirty="0" smtClean="0">
              <a:solidFill>
                <a:schemeClr val="tx1"/>
              </a:solidFill>
            </a:endParaRPr>
          </a:p>
          <a:p>
            <a:pPr algn="ctr"/>
            <a:r>
              <a:rPr lang="it-IT" sz="2000" b="1" dirty="0" smtClean="0">
                <a:solidFill>
                  <a:schemeClr val="tx1"/>
                </a:solidFill>
              </a:rPr>
              <a:t>Open </a:t>
            </a:r>
            <a:r>
              <a:rPr lang="it-IT" sz="2000" b="1" dirty="0" err="1" smtClean="0">
                <a:solidFill>
                  <a:schemeClr val="tx1"/>
                </a:solidFill>
              </a:rPr>
              <a:t>APIs</a:t>
            </a:r>
            <a:r>
              <a:rPr lang="it-IT" sz="2000" dirty="0" smtClean="0">
                <a:solidFill>
                  <a:schemeClr val="tx1"/>
                </a:solidFill>
              </a:rPr>
              <a:t> for </a:t>
            </a:r>
            <a:r>
              <a:rPr lang="it-IT" sz="2000" dirty="0" err="1" smtClean="0">
                <a:solidFill>
                  <a:schemeClr val="tx1"/>
                </a:solidFill>
              </a:rPr>
              <a:t>research</a:t>
            </a:r>
            <a:r>
              <a:rPr lang="it-IT" sz="2000" dirty="0" smtClean="0">
                <a:solidFill>
                  <a:schemeClr val="tx1"/>
                </a:solidFill>
              </a:rPr>
              <a:t> use.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79588" y="321023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Ovale 9"/>
          <p:cNvSpPr/>
          <p:nvPr/>
        </p:nvSpPr>
        <p:spPr>
          <a:xfrm>
            <a:off x="778298" y="321023"/>
            <a:ext cx="235671" cy="235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Rettangolo 3"/>
          <p:cNvSpPr/>
          <p:nvPr/>
        </p:nvSpPr>
        <p:spPr>
          <a:xfrm>
            <a:off x="7439875" y="495038"/>
            <a:ext cx="1566362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Rettangolo 4"/>
          <p:cNvSpPr/>
          <p:nvPr/>
        </p:nvSpPr>
        <p:spPr>
          <a:xfrm>
            <a:off x="1" y="494374"/>
            <a:ext cx="2751246" cy="512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Gallone 5"/>
          <p:cNvSpPr/>
          <p:nvPr/>
        </p:nvSpPr>
        <p:spPr>
          <a:xfrm rot="10800000">
            <a:off x="2529863" y="494374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7" name="Gallone 6"/>
          <p:cNvSpPr/>
          <p:nvPr/>
        </p:nvSpPr>
        <p:spPr>
          <a:xfrm>
            <a:off x="7219528" y="494374"/>
            <a:ext cx="441831" cy="512172"/>
          </a:xfrm>
          <a:prstGeom prst="chevron">
            <a:avLst>
              <a:gd name="adj" fmla="val 493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903645" y="385194"/>
            <a:ext cx="4315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C00000"/>
                </a:solidFill>
                <a:latin typeface="Avian" pitchFamily="2" charset="0"/>
              </a:rPr>
              <a:t>NER </a:t>
            </a:r>
            <a:r>
              <a:rPr lang="it-IT" sz="4400" b="1" dirty="0" err="1">
                <a:solidFill>
                  <a:srgbClr val="C00000"/>
                </a:solidFill>
                <a:latin typeface="Avian" pitchFamily="2" charset="0"/>
              </a:rPr>
              <a:t>extractors</a:t>
            </a:r>
            <a:endParaRPr lang="it-IT" sz="4400" b="1" dirty="0">
              <a:solidFill>
                <a:srgbClr val="C00000"/>
              </a:solidFill>
              <a:latin typeface="Avian" pitchFamily="2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180877" y="292742"/>
            <a:ext cx="235671" cy="2356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33" name="Immagin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29" y="5294830"/>
            <a:ext cx="1217006" cy="47868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5" y="1679783"/>
            <a:ext cx="2035513" cy="441028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05" y="4473662"/>
            <a:ext cx="854048" cy="1163640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20" y="2605459"/>
            <a:ext cx="1531286" cy="944293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48" y="3926502"/>
            <a:ext cx="1371899" cy="449297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" y="5026995"/>
            <a:ext cx="1339174" cy="535670"/>
          </a:xfrm>
          <a:prstGeom prst="rect">
            <a:avLst/>
          </a:prstGeom>
        </p:spPr>
      </p:pic>
      <p:pic>
        <p:nvPicPr>
          <p:cNvPr id="40" name="Immagin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9" y="4923436"/>
            <a:ext cx="828675" cy="342900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32" y="1308096"/>
            <a:ext cx="1386445" cy="554578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8" y="2500303"/>
            <a:ext cx="1905000" cy="762000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19" y="4147270"/>
            <a:ext cx="1905000" cy="581025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28" y="6365625"/>
            <a:ext cx="785729" cy="392865"/>
          </a:xfrm>
          <a:prstGeom prst="rect">
            <a:avLst/>
          </a:prstGeom>
        </p:spPr>
      </p:pic>
      <p:pic>
        <p:nvPicPr>
          <p:cNvPr id="46" name="Immagin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3" y="6372776"/>
            <a:ext cx="949138" cy="385714"/>
          </a:xfrm>
          <a:prstGeom prst="rect">
            <a:avLst/>
          </a:prstGeom>
        </p:spPr>
      </p:pic>
      <p:sp>
        <p:nvSpPr>
          <p:cNvPr id="47" name="Rettangolo 46"/>
          <p:cNvSpPr/>
          <p:nvPr/>
        </p:nvSpPr>
        <p:spPr>
          <a:xfrm>
            <a:off x="3" y="6114710"/>
            <a:ext cx="9143998" cy="76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/>
          </a:p>
        </p:txBody>
      </p:sp>
      <p:pic>
        <p:nvPicPr>
          <p:cNvPr id="48" name="Immagin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26" y="2056779"/>
            <a:ext cx="1495425" cy="238125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01A2-E518-42AA-86F5-B76FDD5EB9B1}" type="datetime1">
              <a:rPr lang="it-IT" smtClean="0"/>
              <a:t>26/09/2014</a:t>
            </a:fld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4AAB-49B9-4F35-BD90-09FA9847BF3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9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1069</Words>
  <Application>Microsoft Office PowerPoint</Application>
  <PresentationFormat>Presentazione su schermo (4:3)</PresentationFormat>
  <Paragraphs>316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Avian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Politecnico di Torino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 s</dc:creator>
  <cp:lastModifiedBy>Mari s</cp:lastModifiedBy>
  <cp:revision>55</cp:revision>
  <dcterms:created xsi:type="dcterms:W3CDTF">2014-09-24T07:31:26Z</dcterms:created>
  <dcterms:modified xsi:type="dcterms:W3CDTF">2014-09-26T14:46:41Z</dcterms:modified>
</cp:coreProperties>
</file>