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Source Code Pro"/>
      <p:regular r:id="rId18"/>
      <p:bold r:id="rId19"/>
    </p:embeddedFont>
    <p:embeddedFont>
      <p:font typeface="Helvetica Neue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11" Type="http://schemas.openxmlformats.org/officeDocument/2006/relationships/slide" Target="slides/slide7.xml"/><Relationship Id="rId22" Type="http://schemas.openxmlformats.org/officeDocument/2006/relationships/font" Target="fonts/HelveticaNeue-italic.fntdata"/><Relationship Id="rId10" Type="http://schemas.openxmlformats.org/officeDocument/2006/relationships/slide" Target="slides/slide6.xml"/><Relationship Id="rId21" Type="http://schemas.openxmlformats.org/officeDocument/2006/relationships/font" Target="fonts/HelveticaNeue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2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67923" y="330800"/>
            <a:ext cx="5758876" cy="11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20323" y="483200"/>
            <a:ext cx="5758876" cy="11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72723" y="635600"/>
            <a:ext cx="5758876" cy="11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721" y="3565515"/>
            <a:ext cx="2429470" cy="4827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Shape 88"/>
          <p:cNvCxnSpPr/>
          <p:nvPr/>
        </p:nvCxnSpPr>
        <p:spPr>
          <a:xfrm flipH="1" rot="10800000">
            <a:off x="830721" y="3353612"/>
            <a:ext cx="6612300" cy="1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" name="Shape 89"/>
          <p:cNvSpPr txBox="1"/>
          <p:nvPr/>
        </p:nvSpPr>
        <p:spPr>
          <a:xfrm>
            <a:off x="830723" y="2617275"/>
            <a:ext cx="6999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Filtering and Sorting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/>
        </p:nvSpPr>
        <p:spPr>
          <a:xfrm>
            <a:off x="805325" y="3290275"/>
            <a:ext cx="6244200" cy="7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array.sort(</a:t>
            </a:r>
            <a:r>
              <a:rPr lang="en-US" sz="26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d3.ascending</a:t>
            </a:r>
            <a:r>
              <a:rPr lang="en-US" sz="2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2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1866875" y="1060150"/>
            <a:ext cx="41211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6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d3</a:t>
            </a:r>
            <a:r>
              <a:rPr lang="en-US" sz="36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.ascending </a:t>
            </a:r>
            <a:endParaRPr sz="3600">
              <a:solidFill>
                <a:srgbClr val="44556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d3.descending</a:t>
            </a:r>
            <a:endParaRPr sz="3600">
              <a:solidFill>
                <a:srgbClr val="44556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8" name="Shape 158"/>
          <p:cNvCxnSpPr/>
          <p:nvPr/>
        </p:nvCxnSpPr>
        <p:spPr>
          <a:xfrm>
            <a:off x="1771950" y="1124800"/>
            <a:ext cx="0" cy="113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Shape 159"/>
          <p:cNvSpPr txBox="1"/>
          <p:nvPr/>
        </p:nvSpPr>
        <p:spPr>
          <a:xfrm>
            <a:off x="805315" y="2561321"/>
            <a:ext cx="5355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Syntax: </a:t>
            </a:r>
            <a:endParaRPr sz="24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662724" y="1332525"/>
            <a:ext cx="1014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API</a:t>
            </a:r>
            <a:endParaRPr sz="3600">
              <a:solidFill>
                <a:srgbClr val="44556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957725" y="4267500"/>
            <a:ext cx="7312800" cy="17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array.sort(function(</a:t>
            </a:r>
            <a:r>
              <a:rPr lang="en-US" sz="26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a,b</a:t>
            </a:r>
            <a:r>
              <a:rPr lang="en-US" sz="2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){</a:t>
            </a:r>
            <a:endParaRPr sz="2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Source Code Pro"/>
                <a:ea typeface="Source Code Pro"/>
                <a:cs typeface="Source Code Pro"/>
                <a:sym typeface="Source Code Pro"/>
              </a:rPr>
              <a:t>   return d3.descending(</a:t>
            </a:r>
            <a:r>
              <a:rPr lang="en-US" sz="26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a,b</a:t>
            </a:r>
            <a:r>
              <a:rPr lang="en-US" sz="260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r>
              <a:rPr lang="en-US" sz="2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2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/>
        </p:nvSpPr>
        <p:spPr>
          <a:xfrm>
            <a:off x="798025" y="2642775"/>
            <a:ext cx="7022700" cy="17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data.sort(function(</a:t>
            </a:r>
            <a:r>
              <a:rPr lang="en-US" sz="24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c1, c2</a:t>
            </a:r>
            <a:r>
              <a:rPr lang="en-US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endParaRPr sz="2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-US" sz="24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-US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d3.ascending(</a:t>
            </a:r>
            <a:endParaRPr sz="2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c1.age, </a:t>
            </a:r>
            <a:endParaRPr sz="2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c2.age</a:t>
            </a:r>
            <a:endParaRPr sz="2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)</a:t>
            </a:r>
            <a:endParaRPr sz="2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</a:t>
            </a:r>
            <a:endParaRPr sz="2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798033" y="1758530"/>
            <a:ext cx="449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</a:rPr>
              <a:t>Example</a:t>
            </a:r>
            <a:endParaRPr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1724575" y="3411650"/>
            <a:ext cx="1507200" cy="77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/>
        </p:nvSpPr>
        <p:spPr>
          <a:xfrm>
            <a:off x="798025" y="2642775"/>
            <a:ext cx="7022700" cy="17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data.sort(function(</a:t>
            </a:r>
            <a:r>
              <a:rPr lang="en-US" sz="24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c1, c2</a:t>
            </a:r>
            <a:r>
              <a:rPr lang="en-US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endParaRPr sz="2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-US" sz="24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-US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d3.ascending(</a:t>
            </a:r>
            <a:endParaRPr sz="2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c1.age, </a:t>
            </a:r>
            <a:endParaRPr sz="2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c2.age</a:t>
            </a:r>
            <a:endParaRPr sz="2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)</a:t>
            </a:r>
            <a:endParaRPr sz="2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</a:t>
            </a:r>
            <a:endParaRPr sz="2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798033" y="1758530"/>
            <a:ext cx="449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</a:rPr>
              <a:t>Example</a:t>
            </a:r>
            <a:endParaRPr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67923" y="330800"/>
            <a:ext cx="5758876" cy="11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20323" y="483200"/>
            <a:ext cx="5758876" cy="11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72723" y="635600"/>
            <a:ext cx="5758876" cy="114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753348" y="1780025"/>
            <a:ext cx="6999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Filtering and Sorting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1042440" y="3663897"/>
            <a:ext cx="5355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D3 helpers</a:t>
            </a:r>
            <a:endParaRPr sz="3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1042450" y="2770800"/>
            <a:ext cx="6748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Native JavaScript Functions</a:t>
            </a:r>
            <a:endParaRPr sz="3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774975" y="1243950"/>
            <a:ext cx="4432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44556E"/>
                </a:solidFill>
              </a:rPr>
              <a:t>Data Format</a:t>
            </a:r>
            <a:endParaRPr b="1"/>
          </a:p>
        </p:txBody>
      </p:sp>
      <p:sp>
        <p:nvSpPr>
          <p:cNvPr id="95" name="Shape 95"/>
          <p:cNvSpPr txBox="1"/>
          <p:nvPr/>
        </p:nvSpPr>
        <p:spPr>
          <a:xfrm>
            <a:off x="546500" y="2483000"/>
            <a:ext cx="74253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</a:t>
            </a:r>
            <a:r>
              <a:rPr lang="en-US" sz="3000">
                <a:latin typeface="Source Code Pro"/>
                <a:ea typeface="Source Code Pro"/>
                <a:cs typeface="Source Code Pro"/>
                <a:sym typeface="Source Code Pro"/>
              </a:rPr>
              <a:t> = [row1, row2, …, rowN]</a:t>
            </a:r>
            <a:endParaRPr sz="3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774975" y="1243950"/>
            <a:ext cx="4432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44556E"/>
                </a:solidFill>
              </a:rPr>
              <a:t>Data Format</a:t>
            </a:r>
            <a:endParaRPr b="1"/>
          </a:p>
        </p:txBody>
      </p:sp>
      <p:sp>
        <p:nvSpPr>
          <p:cNvPr id="101" name="Shape 101"/>
          <p:cNvSpPr txBox="1"/>
          <p:nvPr/>
        </p:nvSpPr>
        <p:spPr>
          <a:xfrm>
            <a:off x="546500" y="2483000"/>
            <a:ext cx="74253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</a:t>
            </a:r>
            <a:r>
              <a:rPr lang="en-US" sz="3000">
                <a:latin typeface="Source Code Pro"/>
                <a:ea typeface="Source Code Pro"/>
                <a:cs typeface="Source Code Pro"/>
                <a:sym typeface="Source Code Pro"/>
              </a:rPr>
              <a:t> = [row1, row2, …, rowN]</a:t>
            </a:r>
            <a:endParaRPr sz="3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805325" y="3968000"/>
            <a:ext cx="5211600" cy="221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3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-US" sz="3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</a:t>
            </a:r>
            <a:r>
              <a:rPr lang="en-US" sz="3000"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i="1" lang="en-US" sz="3000">
                <a:latin typeface="Source Code Pro"/>
                <a:ea typeface="Source Code Pro"/>
                <a:cs typeface="Source Code Pro"/>
                <a:sym typeface="Source Code Pro"/>
              </a:rPr>
              <a:t>“John Doe”</a:t>
            </a:r>
            <a:r>
              <a:rPr lang="en-US" sz="30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3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-US" sz="3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Age</a:t>
            </a:r>
            <a:r>
              <a:rPr lang="en-US" sz="3000"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i="1" lang="en-US" sz="3000">
                <a:latin typeface="Source Code Pro"/>
                <a:ea typeface="Source Code Pro"/>
                <a:cs typeface="Source Code Pro"/>
                <a:sym typeface="Source Code Pro"/>
              </a:rPr>
              <a:t>25</a:t>
            </a:r>
            <a:endParaRPr i="1" sz="3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03" name="Shape 103"/>
          <p:cNvCxnSpPr/>
          <p:nvPr/>
        </p:nvCxnSpPr>
        <p:spPr>
          <a:xfrm>
            <a:off x="2904050" y="3087550"/>
            <a:ext cx="0" cy="82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774975" y="1243950"/>
            <a:ext cx="4432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44556E"/>
                </a:solidFill>
              </a:rPr>
              <a:t>Filter</a:t>
            </a:r>
            <a:endParaRPr b="1"/>
          </a:p>
        </p:txBody>
      </p:sp>
      <p:sp>
        <p:nvSpPr>
          <p:cNvPr id="109" name="Shape 109"/>
          <p:cNvSpPr txBox="1"/>
          <p:nvPr/>
        </p:nvSpPr>
        <p:spPr>
          <a:xfrm>
            <a:off x="546500" y="2483000"/>
            <a:ext cx="74253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</a:t>
            </a:r>
            <a:r>
              <a:rPr lang="en-US" sz="3000">
                <a:latin typeface="Source Code Pro"/>
                <a:ea typeface="Source Code Pro"/>
                <a:cs typeface="Source Code Pro"/>
                <a:sym typeface="Source Code Pro"/>
              </a:rPr>
              <a:t> = [row1, row2, …, rowN]</a:t>
            </a:r>
            <a:endParaRPr sz="3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10" name="Shape 110"/>
          <p:cNvCxnSpPr/>
          <p:nvPr/>
        </p:nvCxnSpPr>
        <p:spPr>
          <a:xfrm>
            <a:off x="3899050" y="2406900"/>
            <a:ext cx="764700" cy="742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Shape 111"/>
          <p:cNvCxnSpPr/>
          <p:nvPr/>
        </p:nvCxnSpPr>
        <p:spPr>
          <a:xfrm flipH="1">
            <a:off x="4023850" y="2483000"/>
            <a:ext cx="639900" cy="639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805325" y="3260300"/>
            <a:ext cx="6244200" cy="16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</a:t>
            </a:r>
            <a:r>
              <a:rPr lang="en-US" sz="3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.filter(</a:t>
            </a:r>
            <a:r>
              <a:rPr lang="en-US" sz="32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</a:t>
            </a:r>
            <a:r>
              <a:rPr lang="en-US" sz="3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3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805324" y="1195125"/>
            <a:ext cx="4493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JS </a:t>
            </a:r>
            <a:r>
              <a:rPr b="1" lang="en-US" sz="36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API</a:t>
            </a:r>
            <a:r>
              <a:rPr b="1" lang="en-US" sz="36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i="1" lang="en-US" sz="36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</a:t>
            </a:r>
            <a:r>
              <a:rPr lang="en-US" sz="36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.filter 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8" name="Shape 118"/>
          <p:cNvCxnSpPr/>
          <p:nvPr/>
        </p:nvCxnSpPr>
        <p:spPr>
          <a:xfrm>
            <a:off x="2461775" y="1259775"/>
            <a:ext cx="0" cy="51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Shape 119"/>
          <p:cNvSpPr txBox="1"/>
          <p:nvPr/>
        </p:nvSpPr>
        <p:spPr>
          <a:xfrm>
            <a:off x="805315" y="2755358"/>
            <a:ext cx="5355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Syntax: </a:t>
            </a:r>
            <a:endParaRPr sz="24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798025" y="2642775"/>
            <a:ext cx="6205800" cy="17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data.filter(function(</a:t>
            </a:r>
            <a:r>
              <a:rPr lang="en-US" sz="24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client</a:t>
            </a:r>
            <a:r>
              <a:rPr lang="en-US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endParaRPr sz="2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-US" sz="24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-US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client.age &lt; 25</a:t>
            </a:r>
            <a:endParaRPr sz="2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</a:t>
            </a:r>
            <a:endParaRPr sz="2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798033" y="1758530"/>
            <a:ext cx="449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</a:rPr>
              <a:t>Example</a:t>
            </a:r>
            <a:endParaRPr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774975" y="1243950"/>
            <a:ext cx="4432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44556E"/>
                </a:solidFill>
              </a:rPr>
              <a:t>Sorting</a:t>
            </a:r>
            <a:endParaRPr b="1"/>
          </a:p>
        </p:txBody>
      </p:sp>
      <p:sp>
        <p:nvSpPr>
          <p:cNvPr id="131" name="Shape 131"/>
          <p:cNvSpPr txBox="1"/>
          <p:nvPr/>
        </p:nvSpPr>
        <p:spPr>
          <a:xfrm>
            <a:off x="913925" y="2483000"/>
            <a:ext cx="74253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</a:t>
            </a:r>
            <a:r>
              <a:rPr lang="en-US" sz="3000">
                <a:latin typeface="Source Code Pro"/>
                <a:ea typeface="Source Code Pro"/>
                <a:cs typeface="Source Code Pro"/>
                <a:sym typeface="Source Code Pro"/>
              </a:rPr>
              <a:t> = [row1, row2, …, rowN]</a:t>
            </a:r>
            <a:endParaRPr sz="3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3100775" y="3831850"/>
            <a:ext cx="30516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order by age</a:t>
            </a:r>
            <a:endParaRPr i="1" sz="3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/>
        </p:nvSpPr>
        <p:spPr>
          <a:xfrm>
            <a:off x="805325" y="2937875"/>
            <a:ext cx="6244200" cy="7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array.sort(</a:t>
            </a:r>
            <a:r>
              <a:rPr lang="en-US" sz="32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comparator</a:t>
            </a:r>
            <a:r>
              <a:rPr lang="en-US" sz="3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3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805324" y="1195125"/>
            <a:ext cx="4493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JS API</a:t>
            </a:r>
            <a:r>
              <a:rPr b="1" lang="en-US" sz="36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i="1" lang="en-US" sz="36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</a:t>
            </a:r>
            <a:r>
              <a:rPr lang="en-US" sz="36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.sort 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9" name="Shape 139"/>
          <p:cNvCxnSpPr/>
          <p:nvPr/>
        </p:nvCxnSpPr>
        <p:spPr>
          <a:xfrm>
            <a:off x="2461775" y="1259775"/>
            <a:ext cx="0" cy="51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Shape 140"/>
          <p:cNvSpPr txBox="1"/>
          <p:nvPr/>
        </p:nvSpPr>
        <p:spPr>
          <a:xfrm>
            <a:off x="805315" y="2432933"/>
            <a:ext cx="5355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Syntax: </a:t>
            </a:r>
            <a:endParaRPr sz="24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2504375" y="4296450"/>
            <a:ext cx="3964200" cy="18519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Source Code Pro"/>
                <a:ea typeface="Source Code Pro"/>
                <a:cs typeface="Source Code Pro"/>
                <a:sym typeface="Source Code Pro"/>
              </a:rPr>
              <a:t>function(</a:t>
            </a:r>
            <a:r>
              <a:rPr lang="en-US" sz="32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a,b</a:t>
            </a:r>
            <a:r>
              <a:rPr lang="en-US" sz="3200"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endParaRPr sz="3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-US" sz="32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//-1, 0 or 1</a:t>
            </a:r>
            <a:endParaRPr sz="32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42" name="Shape 142"/>
          <p:cNvCxnSpPr>
            <a:stCxn id="141" idx="0"/>
          </p:cNvCxnSpPr>
          <p:nvPr/>
        </p:nvCxnSpPr>
        <p:spPr>
          <a:xfrm rot="10800000">
            <a:off x="4486475" y="3456750"/>
            <a:ext cx="0" cy="83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/>
        </p:nvSpPr>
        <p:spPr>
          <a:xfrm>
            <a:off x="805325" y="3290275"/>
            <a:ext cx="6244200" cy="7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array.sort(</a:t>
            </a:r>
            <a:r>
              <a:rPr lang="en-US" sz="26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d3.ascending</a:t>
            </a:r>
            <a:r>
              <a:rPr lang="en-US" sz="2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2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1866875" y="1060150"/>
            <a:ext cx="41211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6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d3</a:t>
            </a:r>
            <a:r>
              <a:rPr lang="en-US" sz="36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.ascending </a:t>
            </a:r>
            <a:endParaRPr sz="3600">
              <a:solidFill>
                <a:srgbClr val="44556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d3.descending</a:t>
            </a:r>
            <a:endParaRPr sz="3600">
              <a:solidFill>
                <a:srgbClr val="44556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9" name="Shape 149"/>
          <p:cNvCxnSpPr/>
          <p:nvPr/>
        </p:nvCxnSpPr>
        <p:spPr>
          <a:xfrm>
            <a:off x="1771950" y="1124800"/>
            <a:ext cx="0" cy="113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Shape 150"/>
          <p:cNvSpPr txBox="1"/>
          <p:nvPr/>
        </p:nvSpPr>
        <p:spPr>
          <a:xfrm>
            <a:off x="805315" y="2561321"/>
            <a:ext cx="5355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Syntax: </a:t>
            </a:r>
            <a:endParaRPr sz="24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662724" y="1332525"/>
            <a:ext cx="1014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API</a:t>
            </a:r>
            <a:endParaRPr sz="3600">
              <a:solidFill>
                <a:srgbClr val="44556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