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Source Code Pro"/>
      <p:regular r:id="rId15"/>
      <p:bold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10.xml"/><Relationship Id="rId17" Type="http://schemas.openxmlformats.org/officeDocument/2006/relationships/font" Target="fonts/HelveticaNeue-regular.fntdata"/><Relationship Id="rId16" Type="http://schemas.openxmlformats.org/officeDocument/2006/relationships/font" Target="fonts/SourceCodePro-bold.fntdata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7923" y="3308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20323" y="4832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2723" y="6356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721" y="3565515"/>
            <a:ext cx="2429470" cy="482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Shape 88"/>
          <p:cNvCxnSpPr/>
          <p:nvPr/>
        </p:nvCxnSpPr>
        <p:spPr>
          <a:xfrm flipH="1" rot="10800000">
            <a:off x="830721" y="3353612"/>
            <a:ext cx="6612300" cy="1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Shape 89"/>
          <p:cNvSpPr txBox="1"/>
          <p:nvPr/>
        </p:nvSpPr>
        <p:spPr>
          <a:xfrm>
            <a:off x="830723" y="2617275"/>
            <a:ext cx="699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Statistics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7923" y="3308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20323" y="483200"/>
            <a:ext cx="5758876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2723" y="635600"/>
            <a:ext cx="5758876" cy="11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753348" y="1780025"/>
            <a:ext cx="699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40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Statistics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1042450" y="2770800"/>
            <a:ext cx="67482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Estimates the domain of data</a:t>
            </a:r>
            <a:endParaRPr sz="24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Useful for creating scales</a:t>
            </a:r>
            <a:endParaRPr sz="24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546500" y="1364175"/>
            <a:ext cx="4432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4556E"/>
                </a:solidFill>
              </a:rPr>
              <a:t>Data Domain</a:t>
            </a:r>
            <a:endParaRPr b="1"/>
          </a:p>
        </p:txBody>
      </p:sp>
      <p:sp>
        <p:nvSpPr>
          <p:cNvPr id="95" name="Shape 95"/>
          <p:cNvSpPr txBox="1"/>
          <p:nvPr/>
        </p:nvSpPr>
        <p:spPr>
          <a:xfrm>
            <a:off x="1115925" y="3128350"/>
            <a:ext cx="74253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minimum and maximum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546500" y="2598500"/>
            <a:ext cx="4432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4556E"/>
                </a:solidFill>
              </a:rPr>
              <a:t>Range: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1866875" y="1060150"/>
            <a:ext cx="41211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d3.max </a:t>
            </a:r>
            <a:endParaRPr sz="36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d3.min</a:t>
            </a:r>
            <a:endParaRPr sz="36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2" name="Shape 102"/>
          <p:cNvCxnSpPr/>
          <p:nvPr/>
        </p:nvCxnSpPr>
        <p:spPr>
          <a:xfrm>
            <a:off x="1771950" y="1124800"/>
            <a:ext cx="0" cy="11322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Shape 103"/>
          <p:cNvSpPr txBox="1"/>
          <p:nvPr/>
        </p:nvSpPr>
        <p:spPr>
          <a:xfrm>
            <a:off x="662724" y="1332525"/>
            <a:ext cx="1014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472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endParaRPr sz="36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805325" y="3290275"/>
            <a:ext cx="62442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Source Code Pro"/>
                <a:ea typeface="Source Code Pro"/>
                <a:cs typeface="Source Code Pro"/>
                <a:sym typeface="Source Code Pro"/>
              </a:rPr>
              <a:t>d3</a:t>
            </a:r>
            <a:r>
              <a:rPr lang="en-US" sz="2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-US" sz="2600">
                <a:latin typeface="Source Code Pro"/>
                <a:ea typeface="Source Code Pro"/>
                <a:cs typeface="Source Code Pro"/>
                <a:sym typeface="Source Code Pro"/>
              </a:rPr>
              <a:t>max</a:t>
            </a:r>
            <a:r>
              <a:rPr lang="en-US" sz="2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2600">
                <a:solidFill>
                  <a:srgbClr val="4472C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data[, accessor]</a:t>
            </a:r>
            <a:r>
              <a:rPr lang="en-US" sz="2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805315" y="2732146"/>
            <a:ext cx="535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Syntax: </a:t>
            </a:r>
            <a:endParaRPr sz="2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1866875" y="1060150"/>
            <a:ext cx="41211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d3.max </a:t>
            </a:r>
            <a:endParaRPr sz="36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d3.min</a:t>
            </a:r>
            <a:endParaRPr sz="36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1771950" y="1124800"/>
            <a:ext cx="0" cy="11322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/>
        </p:nvSpPr>
        <p:spPr>
          <a:xfrm>
            <a:off x="662724" y="1332525"/>
            <a:ext cx="1014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472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endParaRPr sz="36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805325" y="3290275"/>
            <a:ext cx="62442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Source Code Pro"/>
                <a:ea typeface="Source Code Pro"/>
                <a:cs typeface="Source Code Pro"/>
                <a:sym typeface="Source Code Pro"/>
              </a:rPr>
              <a:t>d3</a:t>
            </a:r>
            <a:r>
              <a:rPr lang="en-US" sz="2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-US" sz="2600">
                <a:latin typeface="Source Code Pro"/>
                <a:ea typeface="Source Code Pro"/>
                <a:cs typeface="Source Code Pro"/>
                <a:sym typeface="Source Code Pro"/>
              </a:rPr>
              <a:t>max</a:t>
            </a:r>
            <a:r>
              <a:rPr lang="en-US" sz="2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2600">
                <a:solidFill>
                  <a:srgbClr val="4472C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data[, </a:t>
            </a:r>
            <a:r>
              <a:rPr lang="en-US" sz="2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accessor</a:t>
            </a:r>
            <a:r>
              <a:rPr lang="en-US" sz="2600">
                <a:solidFill>
                  <a:srgbClr val="4472C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-US" sz="2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805315" y="2732146"/>
            <a:ext cx="535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Syntax: </a:t>
            </a:r>
            <a:endParaRPr sz="2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2638475" y="4701375"/>
            <a:ext cx="3701100" cy="1549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function(</a:t>
            </a:r>
            <a:r>
              <a:rPr lang="en-US" sz="2400">
                <a:solidFill>
                  <a:srgbClr val="4472C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d, idx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2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//return value</a:t>
            </a:r>
            <a:endParaRPr sz="2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4309325" y="3861675"/>
            <a:ext cx="0" cy="8397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950425" y="2471950"/>
            <a:ext cx="70227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</a:t>
            </a:r>
            <a:r>
              <a:rPr lang="en-US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.min(</a:t>
            </a:r>
            <a:r>
              <a:rPr lang="en-US" sz="3000">
                <a:solidFill>
                  <a:srgbClr val="4472C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r>
              <a:rPr lang="en-US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function(</a:t>
            </a:r>
            <a:r>
              <a:rPr lang="en-US" sz="3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r>
              <a:rPr lang="en-US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){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</a:t>
            </a:r>
            <a:r>
              <a:rPr lang="en-US" sz="3000">
                <a:solidFill>
                  <a:srgbClr val="4472C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d.age</a:t>
            </a:r>
            <a:endParaRPr sz="3000">
              <a:solidFill>
                <a:srgbClr val="4472C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798033" y="1758530"/>
            <a:ext cx="44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Example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805325" y="3290275"/>
            <a:ext cx="62442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Source Code Pro"/>
                <a:ea typeface="Source Code Pro"/>
                <a:cs typeface="Source Code Pro"/>
                <a:sym typeface="Source Code Pro"/>
              </a:rPr>
              <a:t>d3</a:t>
            </a:r>
            <a:r>
              <a:rPr lang="en-US" sz="2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-US" sz="2600">
                <a:latin typeface="Source Code Pro"/>
                <a:ea typeface="Source Code Pro"/>
                <a:cs typeface="Source Code Pro"/>
                <a:sym typeface="Source Code Pro"/>
              </a:rPr>
              <a:t>extent</a:t>
            </a:r>
            <a:r>
              <a:rPr lang="en-US" sz="2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2600">
                <a:solidFill>
                  <a:srgbClr val="4472C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data[, </a:t>
            </a:r>
            <a:r>
              <a:rPr lang="en-US" sz="2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accessor</a:t>
            </a:r>
            <a:r>
              <a:rPr lang="en-US" sz="2600">
                <a:solidFill>
                  <a:srgbClr val="4472C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-US" sz="2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805315" y="2732146"/>
            <a:ext cx="535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Syntax: </a:t>
            </a:r>
            <a:endParaRPr sz="2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805324" y="1195125"/>
            <a:ext cx="4493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r>
              <a:rPr b="1"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d3</a:t>
            </a:r>
            <a:r>
              <a:rPr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.extent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0" name="Shape 130"/>
          <p:cNvCxnSpPr/>
          <p:nvPr/>
        </p:nvCxnSpPr>
        <p:spPr>
          <a:xfrm>
            <a:off x="1784800" y="1259775"/>
            <a:ext cx="0" cy="5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Shape 131"/>
          <p:cNvSpPr txBox="1"/>
          <p:nvPr/>
        </p:nvSpPr>
        <p:spPr>
          <a:xfrm>
            <a:off x="666700" y="4663800"/>
            <a:ext cx="62442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Helvetica Neue"/>
                <a:ea typeface="Helvetica Neue"/>
                <a:cs typeface="Helvetica Neue"/>
                <a:sym typeface="Helvetica Neue"/>
              </a:rPr>
              <a:t>returns</a:t>
            </a:r>
            <a:r>
              <a:rPr lang="en-US" sz="2600">
                <a:latin typeface="Source Code Pro"/>
                <a:ea typeface="Source Code Pro"/>
                <a:cs typeface="Source Code Pro"/>
                <a:sym typeface="Source Code Pro"/>
              </a:rPr>
              <a:t> [minimum, maximum]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546500" y="2851000"/>
            <a:ext cx="4432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4556E"/>
                </a:solidFill>
              </a:rPr>
              <a:t>Sum and Mean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1866875" y="1060150"/>
            <a:ext cx="41211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d3.sum </a:t>
            </a:r>
            <a:endParaRPr sz="36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d3.mean</a:t>
            </a:r>
            <a:endParaRPr sz="36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2" name="Shape 142"/>
          <p:cNvCxnSpPr/>
          <p:nvPr/>
        </p:nvCxnSpPr>
        <p:spPr>
          <a:xfrm>
            <a:off x="1771950" y="1124800"/>
            <a:ext cx="0" cy="11322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Shape 143"/>
          <p:cNvSpPr txBox="1"/>
          <p:nvPr/>
        </p:nvSpPr>
        <p:spPr>
          <a:xfrm>
            <a:off x="662724" y="1332525"/>
            <a:ext cx="1014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472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endParaRPr sz="3600">
              <a:solidFill>
                <a:srgbClr val="445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805325" y="3290275"/>
            <a:ext cx="62442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Source Code Pro"/>
                <a:ea typeface="Source Code Pro"/>
                <a:cs typeface="Source Code Pro"/>
                <a:sym typeface="Source Code Pro"/>
              </a:rPr>
              <a:t>d3</a:t>
            </a:r>
            <a:r>
              <a:rPr lang="en-US" sz="2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-US" sz="2600">
                <a:latin typeface="Source Code Pro"/>
                <a:ea typeface="Source Code Pro"/>
                <a:cs typeface="Source Code Pro"/>
                <a:sym typeface="Source Code Pro"/>
              </a:rPr>
              <a:t>sum</a:t>
            </a:r>
            <a:r>
              <a:rPr lang="en-US" sz="2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2600">
                <a:solidFill>
                  <a:srgbClr val="4472C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data[, </a:t>
            </a:r>
            <a:r>
              <a:rPr lang="en-US" sz="2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accessor</a:t>
            </a:r>
            <a:r>
              <a:rPr lang="en-US" sz="2600">
                <a:solidFill>
                  <a:srgbClr val="4472C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-US" sz="2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805315" y="2732146"/>
            <a:ext cx="535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Syntax: </a:t>
            </a:r>
            <a:endParaRPr sz="2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2638475" y="4701375"/>
            <a:ext cx="3701100" cy="1549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function(</a:t>
            </a:r>
            <a:r>
              <a:rPr lang="en-US" sz="2400">
                <a:solidFill>
                  <a:srgbClr val="4472C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d, idx</a:t>
            </a: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2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//return value</a:t>
            </a:r>
            <a:endParaRPr sz="2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7" name="Shape 147"/>
          <p:cNvCxnSpPr/>
          <p:nvPr/>
        </p:nvCxnSpPr>
        <p:spPr>
          <a:xfrm rot="10800000">
            <a:off x="4309325" y="3861675"/>
            <a:ext cx="0" cy="8397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950425" y="2471950"/>
            <a:ext cx="70227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d3.sum(</a:t>
            </a:r>
            <a:r>
              <a:rPr lang="en-US" sz="3000">
                <a:solidFill>
                  <a:srgbClr val="4472C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r>
              <a:rPr lang="en-US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function(</a:t>
            </a:r>
            <a:r>
              <a:rPr lang="en-US" sz="3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r>
              <a:rPr lang="en-US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){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</a:t>
            </a:r>
            <a:r>
              <a:rPr lang="en-US" sz="3000">
                <a:solidFill>
                  <a:srgbClr val="4472C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d.age</a:t>
            </a:r>
            <a:endParaRPr sz="3000">
              <a:solidFill>
                <a:srgbClr val="4472C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798033" y="1758530"/>
            <a:ext cx="44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Example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