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7"/>
  </p:notes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81" r:id="rId18"/>
    <p:sldId id="272" r:id="rId19"/>
    <p:sldId id="273" r:id="rId20"/>
    <p:sldId id="274" r:id="rId21"/>
    <p:sldId id="275" r:id="rId22"/>
    <p:sldId id="276"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F9DB"/>
    <a:srgbClr val="6A0C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_rels/data3.xml.rels><?xml version="1.0" encoding="UTF-8" standalone="yes"?>
<Relationships xmlns="http://schemas.openxmlformats.org/package/2006/relationships"><Relationship Id="rId1" Type="http://schemas.openxmlformats.org/officeDocument/2006/relationships/hyperlink" Target="https://www.kaggle.com/amitabhajoy/bengaluru-house-price-data" TargetMode="External"/></Relationships>
</file>

<file path=ppt/diagrams/_rels/drawing3.xml.rels><?xml version="1.0" encoding="UTF-8" standalone="yes"?>
<Relationships xmlns="http://schemas.openxmlformats.org/package/2006/relationships"><Relationship Id="rId1" Type="http://schemas.openxmlformats.org/officeDocument/2006/relationships/hyperlink" Target="https://www.kaggle.com/amitabhajoy/bengaluru-house-price-data"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FFCAB5-D25A-4FF5-871B-099B18C184C7}"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IN"/>
        </a:p>
      </dgm:t>
    </dgm:pt>
    <dgm:pt modelId="{063F5F4E-EFF5-45A6-951B-22E960713170}">
      <dgm:prSet phldrT="[Text]" custT="1"/>
      <dgm:spPr>
        <a:solidFill>
          <a:schemeClr val="accent1">
            <a:lumMod val="20000"/>
            <a:lumOff val="80000"/>
          </a:schemeClr>
        </a:solidFill>
      </dgm:spPr>
      <dgm:t>
        <a:bodyPr/>
        <a:lstStyle/>
        <a:p>
          <a:pPr algn="l">
            <a:buFont typeface="Calibri" panose="020F0502020204030204" pitchFamily="34" charset="0"/>
          </a:pPr>
          <a:r>
            <a:rPr lang="en-US" sz="1700" dirty="0">
              <a:solidFill>
                <a:schemeClr val="tx1"/>
              </a:solidFill>
            </a:rPr>
            <a:t>1. Data Overview</a:t>
          </a:r>
        </a:p>
        <a:p>
          <a:pPr algn="l">
            <a:buFont typeface="Calibri" panose="020F0502020204030204" pitchFamily="34" charset="0"/>
          </a:pPr>
          <a:r>
            <a:rPr lang="en-US" sz="1700" dirty="0">
              <a:solidFill>
                <a:schemeClr val="tx1"/>
              </a:solidFill>
            </a:rPr>
            <a:t>~Import Libraries</a:t>
          </a:r>
        </a:p>
        <a:p>
          <a:pPr algn="l">
            <a:buFont typeface="Calibri" panose="020F0502020204030204" pitchFamily="34" charset="0"/>
          </a:pPr>
          <a:r>
            <a:rPr lang="en-US" sz="1700" dirty="0">
              <a:solidFill>
                <a:schemeClr val="tx1"/>
              </a:solidFill>
            </a:rPr>
            <a:t>~Loading Dataset</a:t>
          </a:r>
        </a:p>
        <a:p>
          <a:pPr algn="l">
            <a:buFont typeface="Calibri" panose="020F0502020204030204" pitchFamily="34" charset="0"/>
          </a:pPr>
          <a:r>
            <a:rPr lang="en-US" sz="1700" dirty="0">
              <a:solidFill>
                <a:schemeClr val="tx1"/>
              </a:solidFill>
            </a:rPr>
            <a:t>~Data Description</a:t>
          </a:r>
          <a:endParaRPr lang="en-IN" sz="1700" dirty="0">
            <a:solidFill>
              <a:schemeClr val="tx1"/>
            </a:solidFill>
          </a:endParaRPr>
        </a:p>
      </dgm:t>
    </dgm:pt>
    <dgm:pt modelId="{93A303AC-5C9F-4149-93A1-7747B6D3B039}" type="parTrans" cxnId="{02271775-11C3-4123-9088-C4440BFEA7DE}">
      <dgm:prSet/>
      <dgm:spPr/>
      <dgm:t>
        <a:bodyPr/>
        <a:lstStyle/>
        <a:p>
          <a:endParaRPr lang="en-IN"/>
        </a:p>
      </dgm:t>
    </dgm:pt>
    <dgm:pt modelId="{AA5345DF-0302-4CFD-92A9-9B66D7760AC5}" type="sibTrans" cxnId="{02271775-11C3-4123-9088-C4440BFEA7DE}">
      <dgm:prSet/>
      <dgm:spPr/>
      <dgm:t>
        <a:bodyPr/>
        <a:lstStyle/>
        <a:p>
          <a:endParaRPr lang="en-IN"/>
        </a:p>
      </dgm:t>
    </dgm:pt>
    <dgm:pt modelId="{340ABBEA-F33F-4E15-BA38-585860025CE6}">
      <dgm:prSet phldrT="[Text]" custT="1"/>
      <dgm:spPr>
        <a:solidFill>
          <a:schemeClr val="accent3">
            <a:lumMod val="20000"/>
            <a:lumOff val="80000"/>
          </a:schemeClr>
        </a:solidFill>
      </dgm:spPr>
      <dgm:t>
        <a:bodyPr/>
        <a:lstStyle/>
        <a:p>
          <a:pPr algn="l">
            <a:buFont typeface="Calibri" panose="020F0502020204030204" pitchFamily="34" charset="0"/>
          </a:pPr>
          <a:r>
            <a:rPr lang="en-US" sz="1700" dirty="0">
              <a:solidFill>
                <a:schemeClr val="tx1">
                  <a:lumMod val="75000"/>
                  <a:lumOff val="25000"/>
                </a:schemeClr>
              </a:solidFill>
            </a:rPr>
            <a:t>2. Data Preprocessing</a:t>
          </a:r>
        </a:p>
        <a:p>
          <a:pPr algn="l">
            <a:buFont typeface="Calibri" panose="020F0502020204030204" pitchFamily="34" charset="0"/>
          </a:pPr>
          <a:r>
            <a:rPr lang="en-US" sz="1700" dirty="0">
              <a:solidFill>
                <a:schemeClr val="tx1">
                  <a:lumMod val="75000"/>
                  <a:lumOff val="25000"/>
                </a:schemeClr>
              </a:solidFill>
            </a:rPr>
            <a:t>~Data Cleaning</a:t>
          </a:r>
        </a:p>
        <a:p>
          <a:pPr algn="l">
            <a:buFont typeface="Calibri" panose="020F0502020204030204" pitchFamily="34" charset="0"/>
          </a:pPr>
          <a:r>
            <a:rPr lang="en-US" sz="1700" dirty="0">
              <a:solidFill>
                <a:schemeClr val="tx1">
                  <a:lumMod val="75000"/>
                  <a:lumOff val="25000"/>
                </a:schemeClr>
              </a:solidFill>
            </a:rPr>
            <a:t>~Data Transformation</a:t>
          </a:r>
          <a:endParaRPr lang="en-IN" sz="1700" dirty="0"/>
        </a:p>
      </dgm:t>
    </dgm:pt>
    <dgm:pt modelId="{6C48205A-ABC2-4054-9F6B-D9B6BF80C0FE}" type="parTrans" cxnId="{EE1B4A20-BEF4-4D15-9199-4F65375CA5F0}">
      <dgm:prSet/>
      <dgm:spPr/>
      <dgm:t>
        <a:bodyPr/>
        <a:lstStyle/>
        <a:p>
          <a:endParaRPr lang="en-IN"/>
        </a:p>
      </dgm:t>
    </dgm:pt>
    <dgm:pt modelId="{D53FC83B-3B66-47AF-9880-8F8EBD3DE276}" type="sibTrans" cxnId="{EE1B4A20-BEF4-4D15-9199-4F65375CA5F0}">
      <dgm:prSet/>
      <dgm:spPr/>
      <dgm:t>
        <a:bodyPr/>
        <a:lstStyle/>
        <a:p>
          <a:endParaRPr lang="en-IN"/>
        </a:p>
      </dgm:t>
    </dgm:pt>
    <dgm:pt modelId="{4ACA4823-F615-4975-A3A2-BE54DDC726B7}" type="pres">
      <dgm:prSet presAssocID="{0AFFCAB5-D25A-4FF5-871B-099B18C184C7}" presName="Name0" presStyleCnt="0">
        <dgm:presLayoutVars>
          <dgm:dir/>
          <dgm:resizeHandles val="exact"/>
        </dgm:presLayoutVars>
      </dgm:prSet>
      <dgm:spPr/>
    </dgm:pt>
    <dgm:pt modelId="{8E2403B0-F97D-484F-9089-94587507C40B}" type="pres">
      <dgm:prSet presAssocID="{063F5F4E-EFF5-45A6-951B-22E960713170}" presName="node" presStyleLbl="node1" presStyleIdx="0" presStyleCnt="2" custLinFactX="-90187" custLinFactNeighborX="-100000" custLinFactNeighborY="-5603">
        <dgm:presLayoutVars>
          <dgm:bulletEnabled val="1"/>
        </dgm:presLayoutVars>
      </dgm:prSet>
      <dgm:spPr/>
    </dgm:pt>
    <dgm:pt modelId="{5864040E-9EAD-4EC4-BDED-10F46740B875}" type="pres">
      <dgm:prSet presAssocID="{AA5345DF-0302-4CFD-92A9-9B66D7760AC5}" presName="sibTrans" presStyleCnt="0"/>
      <dgm:spPr/>
    </dgm:pt>
    <dgm:pt modelId="{B6929CD3-DE9F-414B-A500-15CA7C5AEB86}" type="pres">
      <dgm:prSet presAssocID="{340ABBEA-F33F-4E15-BA38-585860025CE6}" presName="node" presStyleLbl="node1" presStyleIdx="1" presStyleCnt="2">
        <dgm:presLayoutVars>
          <dgm:bulletEnabled val="1"/>
        </dgm:presLayoutVars>
      </dgm:prSet>
      <dgm:spPr/>
    </dgm:pt>
  </dgm:ptLst>
  <dgm:cxnLst>
    <dgm:cxn modelId="{87AC3103-B482-498B-A76E-9F4C327A77E1}" type="presOf" srcId="{340ABBEA-F33F-4E15-BA38-585860025CE6}" destId="{B6929CD3-DE9F-414B-A500-15CA7C5AEB86}" srcOrd="0" destOrd="0" presId="urn:microsoft.com/office/officeart/2005/8/layout/hList6"/>
    <dgm:cxn modelId="{EE1B4A20-BEF4-4D15-9199-4F65375CA5F0}" srcId="{0AFFCAB5-D25A-4FF5-871B-099B18C184C7}" destId="{340ABBEA-F33F-4E15-BA38-585860025CE6}" srcOrd="1" destOrd="0" parTransId="{6C48205A-ABC2-4054-9F6B-D9B6BF80C0FE}" sibTransId="{D53FC83B-3B66-47AF-9880-8F8EBD3DE276}"/>
    <dgm:cxn modelId="{50ADC851-3EA5-487C-8348-86E6312A2929}" type="presOf" srcId="{0AFFCAB5-D25A-4FF5-871B-099B18C184C7}" destId="{4ACA4823-F615-4975-A3A2-BE54DDC726B7}" srcOrd="0" destOrd="0" presId="urn:microsoft.com/office/officeart/2005/8/layout/hList6"/>
    <dgm:cxn modelId="{02271775-11C3-4123-9088-C4440BFEA7DE}" srcId="{0AFFCAB5-D25A-4FF5-871B-099B18C184C7}" destId="{063F5F4E-EFF5-45A6-951B-22E960713170}" srcOrd="0" destOrd="0" parTransId="{93A303AC-5C9F-4149-93A1-7747B6D3B039}" sibTransId="{AA5345DF-0302-4CFD-92A9-9B66D7760AC5}"/>
    <dgm:cxn modelId="{D6EFF096-00B5-4BCD-AAE6-388C132B7693}" type="presOf" srcId="{063F5F4E-EFF5-45A6-951B-22E960713170}" destId="{8E2403B0-F97D-484F-9089-94587507C40B}" srcOrd="0" destOrd="0" presId="urn:microsoft.com/office/officeart/2005/8/layout/hList6"/>
    <dgm:cxn modelId="{11F9354B-4CE2-4150-A600-59437F9A60FD}" type="presParOf" srcId="{4ACA4823-F615-4975-A3A2-BE54DDC726B7}" destId="{8E2403B0-F97D-484F-9089-94587507C40B}" srcOrd="0" destOrd="0" presId="urn:microsoft.com/office/officeart/2005/8/layout/hList6"/>
    <dgm:cxn modelId="{F99C57B5-CCB2-4F32-A918-967E13470860}" type="presParOf" srcId="{4ACA4823-F615-4975-A3A2-BE54DDC726B7}" destId="{5864040E-9EAD-4EC4-BDED-10F46740B875}" srcOrd="1" destOrd="0" presId="urn:microsoft.com/office/officeart/2005/8/layout/hList6"/>
    <dgm:cxn modelId="{D44AFA37-EF95-4DA0-9556-54098F51BFB2}" type="presParOf" srcId="{4ACA4823-F615-4975-A3A2-BE54DDC726B7}" destId="{B6929CD3-DE9F-414B-A500-15CA7C5AEB86}" srcOrd="2" destOrd="0" presId="urn:microsoft.com/office/officeart/2005/8/layout/hList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DEBD068-3B1F-44A8-90B4-7FC78CDB2A8B}"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IN"/>
        </a:p>
      </dgm:t>
    </dgm:pt>
    <dgm:pt modelId="{06256DF3-05A9-4599-9D7E-181563D4AC56}">
      <dgm:prSet phldrT="[Text]" custT="1"/>
      <dgm:spPr>
        <a:solidFill>
          <a:schemeClr val="tx2">
            <a:lumMod val="10000"/>
            <a:lumOff val="90000"/>
          </a:schemeClr>
        </a:solidFill>
      </dgm:spPr>
      <dgm:t>
        <a:bodyPr/>
        <a:lstStyle/>
        <a:p>
          <a:pPr algn="l">
            <a:buFont typeface="Calibri" panose="020F0502020204030204" pitchFamily="34" charset="0"/>
          </a:pPr>
          <a:r>
            <a:rPr lang="en-US" sz="1700" dirty="0">
              <a:solidFill>
                <a:schemeClr val="tx1"/>
              </a:solidFill>
            </a:rPr>
            <a:t>3. Exploratory  Data Analysis</a:t>
          </a:r>
        </a:p>
        <a:p>
          <a:pPr algn="l">
            <a:buFont typeface="Calibri" panose="020F0502020204030204" pitchFamily="34" charset="0"/>
          </a:pPr>
          <a:r>
            <a:rPr lang="en-US" sz="1700" dirty="0">
              <a:solidFill>
                <a:schemeClr val="tx1"/>
              </a:solidFill>
            </a:rPr>
            <a:t>~Visualization of data            </a:t>
          </a:r>
        </a:p>
        <a:p>
          <a:pPr algn="l">
            <a:buFont typeface="Calibri" panose="020F0502020204030204" pitchFamily="34" charset="0"/>
          </a:pPr>
          <a:r>
            <a:rPr lang="en-US" sz="1700" dirty="0">
              <a:solidFill>
                <a:schemeClr val="tx1"/>
              </a:solidFill>
            </a:rPr>
            <a:t>~Graph Analysis</a:t>
          </a:r>
        </a:p>
        <a:p>
          <a:pPr algn="ctr">
            <a:buFont typeface="Calibri" panose="020F0502020204030204" pitchFamily="34" charset="0"/>
          </a:pPr>
          <a:endParaRPr lang="en-IN" sz="1800" dirty="0">
            <a:solidFill>
              <a:schemeClr val="bg1"/>
            </a:solidFill>
          </a:endParaRPr>
        </a:p>
      </dgm:t>
    </dgm:pt>
    <dgm:pt modelId="{4558E1C6-69F7-419A-8276-6398E79AF676}" type="parTrans" cxnId="{809CE8B5-E646-48DB-8420-84481ADF32C1}">
      <dgm:prSet/>
      <dgm:spPr/>
      <dgm:t>
        <a:bodyPr/>
        <a:lstStyle/>
        <a:p>
          <a:endParaRPr lang="en-IN"/>
        </a:p>
      </dgm:t>
    </dgm:pt>
    <dgm:pt modelId="{D408D55F-9DFB-4902-8ABC-F81FA0597CC9}" type="sibTrans" cxnId="{809CE8B5-E646-48DB-8420-84481ADF32C1}">
      <dgm:prSet/>
      <dgm:spPr/>
      <dgm:t>
        <a:bodyPr/>
        <a:lstStyle/>
        <a:p>
          <a:endParaRPr lang="en-IN"/>
        </a:p>
      </dgm:t>
    </dgm:pt>
    <dgm:pt modelId="{0D26BC84-1303-41C5-A133-A65DA6CFFE3C}">
      <dgm:prSet phldrT="[Text]" custT="1"/>
      <dgm:spPr>
        <a:solidFill>
          <a:schemeClr val="accent6">
            <a:lumMod val="20000"/>
            <a:lumOff val="80000"/>
          </a:schemeClr>
        </a:solidFill>
      </dgm:spPr>
      <dgm:t>
        <a:bodyPr/>
        <a:lstStyle/>
        <a:p>
          <a:pPr algn="l">
            <a:buFont typeface="Calibri" panose="020F0502020204030204" pitchFamily="34" charset="0"/>
          </a:pPr>
          <a:r>
            <a:rPr lang="en-US" sz="1700" dirty="0">
              <a:solidFill>
                <a:schemeClr val="tx1"/>
              </a:solidFill>
            </a:rPr>
            <a:t>4. Modelling</a:t>
          </a:r>
        </a:p>
        <a:p>
          <a:pPr algn="l">
            <a:buFont typeface="Calibri" panose="020F0502020204030204" pitchFamily="34" charset="0"/>
          </a:pPr>
          <a:r>
            <a:rPr lang="en-US" sz="1700" dirty="0">
              <a:solidFill>
                <a:schemeClr val="tx1"/>
              </a:solidFill>
            </a:rPr>
            <a:t>~Baseline Model</a:t>
          </a:r>
        </a:p>
        <a:p>
          <a:pPr algn="l">
            <a:buFont typeface="Calibri" panose="020F0502020204030204" pitchFamily="34" charset="0"/>
          </a:pPr>
          <a:r>
            <a:rPr lang="en-US" sz="1700" dirty="0">
              <a:solidFill>
                <a:schemeClr val="tx1"/>
              </a:solidFill>
            </a:rPr>
            <a:t>~ARIMA</a:t>
          </a:r>
        </a:p>
        <a:p>
          <a:pPr algn="l">
            <a:buFont typeface="Calibri" panose="020F0502020204030204" pitchFamily="34" charset="0"/>
          </a:pPr>
          <a:r>
            <a:rPr lang="en-US" sz="1700" dirty="0">
              <a:solidFill>
                <a:schemeClr val="tx1"/>
              </a:solidFill>
            </a:rPr>
            <a:t>~SARIMA</a:t>
          </a:r>
        </a:p>
        <a:p>
          <a:pPr algn="l">
            <a:buFont typeface="Calibri" panose="020F0502020204030204" pitchFamily="34" charset="0"/>
          </a:pPr>
          <a:r>
            <a:rPr lang="en-US" sz="1700" dirty="0">
              <a:solidFill>
                <a:schemeClr val="tx1"/>
              </a:solidFill>
            </a:rPr>
            <a:t>~LSTM </a:t>
          </a:r>
        </a:p>
        <a:p>
          <a:pPr algn="l">
            <a:buFont typeface="Calibri" panose="020F0502020204030204" pitchFamily="34" charset="0"/>
          </a:pPr>
          <a:r>
            <a:rPr lang="en-US" sz="1700" dirty="0">
              <a:solidFill>
                <a:schemeClr val="tx1"/>
              </a:solidFill>
            </a:rPr>
            <a:t>~</a:t>
          </a:r>
          <a:r>
            <a:rPr lang="en-US" sz="1700" dirty="0" err="1">
              <a:solidFill>
                <a:schemeClr val="tx1"/>
              </a:solidFill>
            </a:rPr>
            <a:t>XGBoost</a:t>
          </a:r>
          <a:endParaRPr lang="en-US" sz="1700" dirty="0">
            <a:solidFill>
              <a:schemeClr val="tx1"/>
            </a:solidFill>
          </a:endParaRPr>
        </a:p>
      </dgm:t>
    </dgm:pt>
    <dgm:pt modelId="{07F7F449-62FF-49DB-B09E-AA6F53FDD428}" type="parTrans" cxnId="{C7CA3599-56B6-40A4-AEB4-50C648358DFF}">
      <dgm:prSet/>
      <dgm:spPr/>
      <dgm:t>
        <a:bodyPr/>
        <a:lstStyle/>
        <a:p>
          <a:endParaRPr lang="en-IN"/>
        </a:p>
      </dgm:t>
    </dgm:pt>
    <dgm:pt modelId="{CA8EFC94-22F8-4D46-9793-188CABA8EE8D}" type="sibTrans" cxnId="{C7CA3599-56B6-40A4-AEB4-50C648358DFF}">
      <dgm:prSet/>
      <dgm:spPr/>
      <dgm:t>
        <a:bodyPr/>
        <a:lstStyle/>
        <a:p>
          <a:endParaRPr lang="en-IN"/>
        </a:p>
      </dgm:t>
    </dgm:pt>
    <dgm:pt modelId="{4D12E7AB-F81E-434F-B94D-D795CF79F3CB}">
      <dgm:prSet phldrT="[Text]" custT="1"/>
      <dgm:spPr>
        <a:solidFill>
          <a:schemeClr val="bg1">
            <a:lumMod val="95000"/>
          </a:schemeClr>
        </a:solidFill>
      </dgm:spPr>
      <dgm:t>
        <a:bodyPr/>
        <a:lstStyle/>
        <a:p>
          <a:pPr algn="l">
            <a:buFont typeface="Calibri" panose="020F0502020204030204" pitchFamily="34" charset="0"/>
          </a:pPr>
          <a:r>
            <a:rPr lang="en-US" sz="1700" dirty="0">
              <a:solidFill>
                <a:schemeClr val="tx1"/>
              </a:solidFill>
            </a:rPr>
            <a:t>5. Model Evaluation and Comparison</a:t>
          </a:r>
        </a:p>
        <a:p>
          <a:pPr algn="l">
            <a:buFont typeface="Calibri" panose="020F0502020204030204" pitchFamily="34" charset="0"/>
          </a:pPr>
          <a:endParaRPr lang="en-US" sz="1700" dirty="0">
            <a:solidFill>
              <a:schemeClr val="tx1"/>
            </a:solidFill>
          </a:endParaRPr>
        </a:p>
        <a:p>
          <a:pPr algn="l">
            <a:buFont typeface="Calibri" panose="020F0502020204030204" pitchFamily="34" charset="0"/>
          </a:pPr>
          <a:r>
            <a:rPr lang="en-US" sz="1700" dirty="0">
              <a:solidFill>
                <a:schemeClr val="tx1"/>
              </a:solidFill>
            </a:rPr>
            <a:t>6. Conclusion</a:t>
          </a:r>
          <a:endParaRPr lang="en-IN" sz="1700" dirty="0">
            <a:solidFill>
              <a:schemeClr val="tx1"/>
            </a:solidFill>
          </a:endParaRPr>
        </a:p>
      </dgm:t>
    </dgm:pt>
    <dgm:pt modelId="{AEDAA698-3FC9-4262-BC61-F5B7CBBD662C}" type="sibTrans" cxnId="{F9D5B713-9119-4F78-A764-98D575C10F1D}">
      <dgm:prSet/>
      <dgm:spPr/>
      <dgm:t>
        <a:bodyPr/>
        <a:lstStyle/>
        <a:p>
          <a:endParaRPr lang="en-IN"/>
        </a:p>
      </dgm:t>
    </dgm:pt>
    <dgm:pt modelId="{9C17C31B-0C98-4173-BB68-6B06E5CB1A81}" type="parTrans" cxnId="{F9D5B713-9119-4F78-A764-98D575C10F1D}">
      <dgm:prSet/>
      <dgm:spPr/>
      <dgm:t>
        <a:bodyPr/>
        <a:lstStyle/>
        <a:p>
          <a:endParaRPr lang="en-IN"/>
        </a:p>
      </dgm:t>
    </dgm:pt>
    <dgm:pt modelId="{5F2BBEE2-A6E1-4B77-8476-5141E0E1AF9D}" type="pres">
      <dgm:prSet presAssocID="{7DEBD068-3B1F-44A8-90B4-7FC78CDB2A8B}" presName="Name0" presStyleCnt="0">
        <dgm:presLayoutVars>
          <dgm:dir/>
          <dgm:resizeHandles val="exact"/>
        </dgm:presLayoutVars>
      </dgm:prSet>
      <dgm:spPr/>
    </dgm:pt>
    <dgm:pt modelId="{B281E505-B6BA-458E-B47A-535F695B4C9A}" type="pres">
      <dgm:prSet presAssocID="{06256DF3-05A9-4599-9D7E-181563D4AC56}" presName="node" presStyleLbl="node1" presStyleIdx="0" presStyleCnt="3">
        <dgm:presLayoutVars>
          <dgm:bulletEnabled val="1"/>
        </dgm:presLayoutVars>
      </dgm:prSet>
      <dgm:spPr/>
    </dgm:pt>
    <dgm:pt modelId="{9A7EE36A-F752-4BE3-883A-6E082C0D6DFA}" type="pres">
      <dgm:prSet presAssocID="{D408D55F-9DFB-4902-8ABC-F81FA0597CC9}" presName="sibTrans" presStyleCnt="0"/>
      <dgm:spPr/>
    </dgm:pt>
    <dgm:pt modelId="{511FAC9A-E26F-4BBE-AAA4-404EA329A346}" type="pres">
      <dgm:prSet presAssocID="{0D26BC84-1303-41C5-A133-A65DA6CFFE3C}" presName="node" presStyleLbl="node1" presStyleIdx="1" presStyleCnt="3">
        <dgm:presLayoutVars>
          <dgm:bulletEnabled val="1"/>
        </dgm:presLayoutVars>
      </dgm:prSet>
      <dgm:spPr/>
    </dgm:pt>
    <dgm:pt modelId="{48324A6D-80A7-409D-8558-BCD693952397}" type="pres">
      <dgm:prSet presAssocID="{CA8EFC94-22F8-4D46-9793-188CABA8EE8D}" presName="sibTrans" presStyleCnt="0"/>
      <dgm:spPr/>
    </dgm:pt>
    <dgm:pt modelId="{628EFD5F-CDDB-4AE2-995E-575768A9D84A}" type="pres">
      <dgm:prSet presAssocID="{4D12E7AB-F81E-434F-B94D-D795CF79F3CB}" presName="node" presStyleLbl="node1" presStyleIdx="2" presStyleCnt="3" custLinFactNeighborX="522" custLinFactNeighborY="454">
        <dgm:presLayoutVars>
          <dgm:bulletEnabled val="1"/>
        </dgm:presLayoutVars>
      </dgm:prSet>
      <dgm:spPr/>
    </dgm:pt>
  </dgm:ptLst>
  <dgm:cxnLst>
    <dgm:cxn modelId="{F9D5B713-9119-4F78-A764-98D575C10F1D}" srcId="{7DEBD068-3B1F-44A8-90B4-7FC78CDB2A8B}" destId="{4D12E7AB-F81E-434F-B94D-D795CF79F3CB}" srcOrd="2" destOrd="0" parTransId="{9C17C31B-0C98-4173-BB68-6B06E5CB1A81}" sibTransId="{AEDAA698-3FC9-4262-BC61-F5B7CBBD662C}"/>
    <dgm:cxn modelId="{48F87A15-711F-4A06-B5AE-FF97EB2A9981}" type="presOf" srcId="{06256DF3-05A9-4599-9D7E-181563D4AC56}" destId="{B281E505-B6BA-458E-B47A-535F695B4C9A}" srcOrd="0" destOrd="0" presId="urn:microsoft.com/office/officeart/2005/8/layout/hList6"/>
    <dgm:cxn modelId="{357D6489-5585-4EC2-8FE4-B43D9F571409}" type="presOf" srcId="{4D12E7AB-F81E-434F-B94D-D795CF79F3CB}" destId="{628EFD5F-CDDB-4AE2-995E-575768A9D84A}" srcOrd="0" destOrd="0" presId="urn:microsoft.com/office/officeart/2005/8/layout/hList6"/>
    <dgm:cxn modelId="{C7CA3599-56B6-40A4-AEB4-50C648358DFF}" srcId="{7DEBD068-3B1F-44A8-90B4-7FC78CDB2A8B}" destId="{0D26BC84-1303-41C5-A133-A65DA6CFFE3C}" srcOrd="1" destOrd="0" parTransId="{07F7F449-62FF-49DB-B09E-AA6F53FDD428}" sibTransId="{CA8EFC94-22F8-4D46-9793-188CABA8EE8D}"/>
    <dgm:cxn modelId="{47E1D0AA-0C69-4004-9279-E8EC2519716A}" type="presOf" srcId="{7DEBD068-3B1F-44A8-90B4-7FC78CDB2A8B}" destId="{5F2BBEE2-A6E1-4B77-8476-5141E0E1AF9D}" srcOrd="0" destOrd="0" presId="urn:microsoft.com/office/officeart/2005/8/layout/hList6"/>
    <dgm:cxn modelId="{809CE8B5-E646-48DB-8420-84481ADF32C1}" srcId="{7DEBD068-3B1F-44A8-90B4-7FC78CDB2A8B}" destId="{06256DF3-05A9-4599-9D7E-181563D4AC56}" srcOrd="0" destOrd="0" parTransId="{4558E1C6-69F7-419A-8276-6398E79AF676}" sibTransId="{D408D55F-9DFB-4902-8ABC-F81FA0597CC9}"/>
    <dgm:cxn modelId="{89FDD5D2-E9D6-4CCB-8DAF-024012C9A23F}" type="presOf" srcId="{0D26BC84-1303-41C5-A133-A65DA6CFFE3C}" destId="{511FAC9A-E26F-4BBE-AAA4-404EA329A346}" srcOrd="0" destOrd="0" presId="urn:microsoft.com/office/officeart/2005/8/layout/hList6"/>
    <dgm:cxn modelId="{87D3F776-18B4-4FDE-BDF4-30DCDC7FB520}" type="presParOf" srcId="{5F2BBEE2-A6E1-4B77-8476-5141E0E1AF9D}" destId="{B281E505-B6BA-458E-B47A-535F695B4C9A}" srcOrd="0" destOrd="0" presId="urn:microsoft.com/office/officeart/2005/8/layout/hList6"/>
    <dgm:cxn modelId="{CC304B21-BBE0-4DEB-BB23-D63DA1FFB7E5}" type="presParOf" srcId="{5F2BBEE2-A6E1-4B77-8476-5141E0E1AF9D}" destId="{9A7EE36A-F752-4BE3-883A-6E082C0D6DFA}" srcOrd="1" destOrd="0" presId="urn:microsoft.com/office/officeart/2005/8/layout/hList6"/>
    <dgm:cxn modelId="{AD136CE8-5978-4DB7-B012-F9412B34CFAD}" type="presParOf" srcId="{5F2BBEE2-A6E1-4B77-8476-5141E0E1AF9D}" destId="{511FAC9A-E26F-4BBE-AAA4-404EA329A346}" srcOrd="2" destOrd="0" presId="urn:microsoft.com/office/officeart/2005/8/layout/hList6"/>
    <dgm:cxn modelId="{A8D2B34B-7A94-4465-9A5F-1EEFFDB1BA65}" type="presParOf" srcId="{5F2BBEE2-A6E1-4B77-8476-5141E0E1AF9D}" destId="{48324A6D-80A7-409D-8558-BCD693952397}" srcOrd="3" destOrd="0" presId="urn:microsoft.com/office/officeart/2005/8/layout/hList6"/>
    <dgm:cxn modelId="{A366741A-CE46-4AED-AB16-6F9668FB6BFC}" type="presParOf" srcId="{5F2BBEE2-A6E1-4B77-8476-5141E0E1AF9D}" destId="{628EFD5F-CDDB-4AE2-995E-575768A9D84A}" srcOrd="4" destOrd="0" presId="urn:microsoft.com/office/officeart/2005/8/layout/hList6"/>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87CE46E-3081-4B47-81AE-EE8A3281464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2C51AAE-16A7-4638-BAC4-214F06C1054F}">
      <dgm:prSet/>
      <dgm:spPr>
        <a:solidFill>
          <a:schemeClr val="tx1">
            <a:lumMod val="85000"/>
          </a:schemeClr>
        </a:solidFill>
      </dgm:spPr>
      <dgm:t>
        <a:bodyPr/>
        <a:lstStyle/>
        <a:p>
          <a:r>
            <a:rPr lang="en-US" dirty="0">
              <a:solidFill>
                <a:schemeClr val="bg1"/>
              </a:solidFill>
            </a:rPr>
            <a:t>The source of the Dataset was from  </a:t>
          </a:r>
          <a:r>
            <a:rPr lang="en-US" u="sng" dirty="0">
              <a:solidFill>
                <a:schemeClr val="bg1"/>
              </a:solidFill>
              <a:hlinkClick xmlns:r="http://schemas.openxmlformats.org/officeDocument/2006/relationships" r:id="rId1">
                <a:extLst>
                  <a:ext uri="{A12FA001-AC4F-418D-AE19-62706E023703}">
                    <ahyp:hlinkClr xmlns:ahyp="http://schemas.microsoft.com/office/drawing/2018/hyperlinkcolor" val="tx"/>
                  </a:ext>
                </a:extLst>
              </a:hlinkClick>
            </a:rPr>
            <a:t>Kaggle</a:t>
          </a:r>
          <a:r>
            <a:rPr lang="en-US" dirty="0">
              <a:solidFill>
                <a:schemeClr val="bg1"/>
              </a:solidFill>
            </a:rPr>
            <a:t>. It contains</a:t>
          </a:r>
          <a:r>
            <a:rPr lang="en-IN" dirty="0">
              <a:solidFill>
                <a:schemeClr val="bg1"/>
              </a:solidFill>
            </a:rPr>
            <a:t> </a:t>
          </a:r>
          <a:r>
            <a:rPr lang="en-US" dirty="0">
              <a:solidFill>
                <a:schemeClr val="bg1"/>
              </a:solidFill>
            </a:rPr>
            <a:t>10467 rows X 7 Columns.</a:t>
          </a:r>
        </a:p>
      </dgm:t>
    </dgm:pt>
    <dgm:pt modelId="{271D107E-C833-4FBB-98DB-2AF0B41276F7}" type="parTrans" cxnId="{7A40F1C1-0D7C-4482-BF39-6B1F338DA7D9}">
      <dgm:prSet/>
      <dgm:spPr/>
      <dgm:t>
        <a:bodyPr/>
        <a:lstStyle/>
        <a:p>
          <a:endParaRPr lang="en-US"/>
        </a:p>
      </dgm:t>
    </dgm:pt>
    <dgm:pt modelId="{9761701B-38D2-4774-A070-F95CF86E2E77}" type="sibTrans" cxnId="{7A40F1C1-0D7C-4482-BF39-6B1F338DA7D9}">
      <dgm:prSet/>
      <dgm:spPr/>
      <dgm:t>
        <a:bodyPr/>
        <a:lstStyle/>
        <a:p>
          <a:endParaRPr lang="en-US"/>
        </a:p>
      </dgm:t>
    </dgm:pt>
    <dgm:pt modelId="{EEC139F1-BB5D-4A86-BA40-AFE3EE8087AA}">
      <dgm:prSet/>
      <dgm:spPr>
        <a:solidFill>
          <a:schemeClr val="tx1">
            <a:lumMod val="85000"/>
          </a:schemeClr>
        </a:solidFill>
      </dgm:spPr>
      <dgm:t>
        <a:bodyPr/>
        <a:lstStyle/>
        <a:p>
          <a:r>
            <a:rPr lang="en-US" dirty="0">
              <a:solidFill>
                <a:schemeClr val="bg1"/>
              </a:solidFill>
            </a:rPr>
            <a:t>These were the initial features in the provided dataset :</a:t>
          </a:r>
        </a:p>
        <a:p>
          <a:r>
            <a:rPr lang="en-US" dirty="0">
              <a:solidFill>
                <a:schemeClr val="bg1"/>
              </a:solidFill>
            </a:rPr>
            <a:t>1.Date 		2.High		3.Low</a:t>
          </a:r>
        </a:p>
        <a:p>
          <a:r>
            <a:rPr lang="en-US" dirty="0">
              <a:solidFill>
                <a:schemeClr val="bg1"/>
              </a:solidFill>
            </a:rPr>
            <a:t>4.Open		5.Close		6.Adj Close</a:t>
          </a:r>
        </a:p>
        <a:p>
          <a:r>
            <a:rPr lang="en-US" dirty="0">
              <a:solidFill>
                <a:schemeClr val="bg1"/>
              </a:solidFill>
            </a:rPr>
            <a:t>7.Volume</a:t>
          </a:r>
        </a:p>
      </dgm:t>
    </dgm:pt>
    <dgm:pt modelId="{9E64539E-C9B0-4DB0-B655-4E5781921D0B}" type="parTrans" cxnId="{B545F0DD-18F1-4C3E-A336-A81DF87BA469}">
      <dgm:prSet/>
      <dgm:spPr/>
      <dgm:t>
        <a:bodyPr/>
        <a:lstStyle/>
        <a:p>
          <a:endParaRPr lang="en-US"/>
        </a:p>
      </dgm:t>
    </dgm:pt>
    <dgm:pt modelId="{B04F51A9-5DA1-4F1A-AC0B-0AB91FE2A9EB}" type="sibTrans" cxnId="{B545F0DD-18F1-4C3E-A336-A81DF87BA469}">
      <dgm:prSet/>
      <dgm:spPr/>
      <dgm:t>
        <a:bodyPr/>
        <a:lstStyle/>
        <a:p>
          <a:endParaRPr lang="en-US"/>
        </a:p>
      </dgm:t>
    </dgm:pt>
    <dgm:pt modelId="{48645AFE-3797-4CC7-8868-28C25430FD58}">
      <dgm:prSet/>
      <dgm:spPr>
        <a:solidFill>
          <a:schemeClr val="tx1">
            <a:lumMod val="85000"/>
          </a:schemeClr>
        </a:solidFill>
      </dgm:spPr>
      <dgm:t>
        <a:bodyPr/>
        <a:lstStyle/>
        <a:p>
          <a:r>
            <a:rPr lang="en-US" b="0" i="0" dirty="0">
              <a:solidFill>
                <a:schemeClr val="bg1"/>
              </a:solidFill>
            </a:rPr>
            <a:t>The Apple Stock Price Prediction dataset is a collection of historical and relevant financial data designed for predicting the future stock prices of Apple Inc.</a:t>
          </a:r>
          <a:endParaRPr lang="en-US" dirty="0">
            <a:solidFill>
              <a:schemeClr val="bg1"/>
            </a:solidFill>
          </a:endParaRPr>
        </a:p>
      </dgm:t>
    </dgm:pt>
    <dgm:pt modelId="{D76DF6C4-F480-484D-B751-E7A3EDE45391}" type="sibTrans" cxnId="{7E3164A4-7051-482D-8E2A-8958D6B57773}">
      <dgm:prSet/>
      <dgm:spPr/>
      <dgm:t>
        <a:bodyPr/>
        <a:lstStyle/>
        <a:p>
          <a:endParaRPr lang="en-US"/>
        </a:p>
      </dgm:t>
    </dgm:pt>
    <dgm:pt modelId="{1E8ED407-2709-4E21-AD56-35304E6733B3}" type="parTrans" cxnId="{7E3164A4-7051-482D-8E2A-8958D6B57773}">
      <dgm:prSet/>
      <dgm:spPr/>
      <dgm:t>
        <a:bodyPr/>
        <a:lstStyle/>
        <a:p>
          <a:endParaRPr lang="en-US"/>
        </a:p>
      </dgm:t>
    </dgm:pt>
    <dgm:pt modelId="{FDE9E92A-C110-497F-8D9C-2359700E7A8E}" type="pres">
      <dgm:prSet presAssocID="{487CE46E-3081-4B47-81AE-EE8A3281464D}" presName="linear" presStyleCnt="0">
        <dgm:presLayoutVars>
          <dgm:animLvl val="lvl"/>
          <dgm:resizeHandles val="exact"/>
        </dgm:presLayoutVars>
      </dgm:prSet>
      <dgm:spPr/>
    </dgm:pt>
    <dgm:pt modelId="{9DBE08EC-6A83-4DC0-9148-E8EB561F3340}" type="pres">
      <dgm:prSet presAssocID="{48645AFE-3797-4CC7-8868-28C25430FD58}" presName="parentText" presStyleLbl="node1" presStyleIdx="0" presStyleCnt="3" custScaleY="74581" custLinFactY="3739" custLinFactNeighborY="100000">
        <dgm:presLayoutVars>
          <dgm:chMax val="0"/>
          <dgm:bulletEnabled val="1"/>
        </dgm:presLayoutVars>
      </dgm:prSet>
      <dgm:spPr/>
    </dgm:pt>
    <dgm:pt modelId="{5D3FF9F3-40FF-44DA-9569-5E3753771C70}" type="pres">
      <dgm:prSet presAssocID="{D76DF6C4-F480-484D-B751-E7A3EDE45391}" presName="spacer" presStyleCnt="0"/>
      <dgm:spPr/>
    </dgm:pt>
    <dgm:pt modelId="{9C980433-4540-4D6B-AD35-DC4BF6E6D8BF}" type="pres">
      <dgm:prSet presAssocID="{22C51AAE-16A7-4638-BAC4-214F06C1054F}" presName="parentText" presStyleLbl="node1" presStyleIdx="1" presStyleCnt="3" custScaleY="65177" custLinFactY="3515" custLinFactNeighborY="100000">
        <dgm:presLayoutVars>
          <dgm:chMax val="0"/>
          <dgm:bulletEnabled val="1"/>
        </dgm:presLayoutVars>
      </dgm:prSet>
      <dgm:spPr/>
    </dgm:pt>
    <dgm:pt modelId="{94045585-A1C1-4FE2-A54A-005C4673615E}" type="pres">
      <dgm:prSet presAssocID="{9761701B-38D2-4774-A070-F95CF86E2E77}" presName="spacer" presStyleCnt="0"/>
      <dgm:spPr/>
    </dgm:pt>
    <dgm:pt modelId="{2871E618-F19F-43BB-8A34-2C070C7818D3}" type="pres">
      <dgm:prSet presAssocID="{EEC139F1-BB5D-4A86-BA40-AFE3EE8087AA}" presName="parentText" presStyleLbl="node1" presStyleIdx="2" presStyleCnt="3" custLinFactY="2824" custLinFactNeighborY="100000">
        <dgm:presLayoutVars>
          <dgm:chMax val="0"/>
          <dgm:bulletEnabled val="1"/>
        </dgm:presLayoutVars>
      </dgm:prSet>
      <dgm:spPr/>
    </dgm:pt>
  </dgm:ptLst>
  <dgm:cxnLst>
    <dgm:cxn modelId="{8E78C310-162C-4BC8-9F72-DB0F859B54C1}" type="presOf" srcId="{487CE46E-3081-4B47-81AE-EE8A3281464D}" destId="{FDE9E92A-C110-497F-8D9C-2359700E7A8E}" srcOrd="0" destOrd="0" presId="urn:microsoft.com/office/officeart/2005/8/layout/vList2"/>
    <dgm:cxn modelId="{93A3359D-A116-4347-82E0-ED2AC783EBFE}" type="presOf" srcId="{48645AFE-3797-4CC7-8868-28C25430FD58}" destId="{9DBE08EC-6A83-4DC0-9148-E8EB561F3340}" srcOrd="0" destOrd="0" presId="urn:microsoft.com/office/officeart/2005/8/layout/vList2"/>
    <dgm:cxn modelId="{0997129F-8752-4499-B088-9294A4FDB7F8}" type="presOf" srcId="{EEC139F1-BB5D-4A86-BA40-AFE3EE8087AA}" destId="{2871E618-F19F-43BB-8A34-2C070C7818D3}" srcOrd="0" destOrd="0" presId="urn:microsoft.com/office/officeart/2005/8/layout/vList2"/>
    <dgm:cxn modelId="{7E3164A4-7051-482D-8E2A-8958D6B57773}" srcId="{487CE46E-3081-4B47-81AE-EE8A3281464D}" destId="{48645AFE-3797-4CC7-8868-28C25430FD58}" srcOrd="0" destOrd="0" parTransId="{1E8ED407-2709-4E21-AD56-35304E6733B3}" sibTransId="{D76DF6C4-F480-484D-B751-E7A3EDE45391}"/>
    <dgm:cxn modelId="{7A40F1C1-0D7C-4482-BF39-6B1F338DA7D9}" srcId="{487CE46E-3081-4B47-81AE-EE8A3281464D}" destId="{22C51AAE-16A7-4638-BAC4-214F06C1054F}" srcOrd="1" destOrd="0" parTransId="{271D107E-C833-4FBB-98DB-2AF0B41276F7}" sibTransId="{9761701B-38D2-4774-A070-F95CF86E2E77}"/>
    <dgm:cxn modelId="{B545F0DD-18F1-4C3E-A336-A81DF87BA469}" srcId="{487CE46E-3081-4B47-81AE-EE8A3281464D}" destId="{EEC139F1-BB5D-4A86-BA40-AFE3EE8087AA}" srcOrd="2" destOrd="0" parTransId="{9E64539E-C9B0-4DB0-B655-4E5781921D0B}" sibTransId="{B04F51A9-5DA1-4F1A-AC0B-0AB91FE2A9EB}"/>
    <dgm:cxn modelId="{36460DFF-1C86-4493-8D8E-C7931BA6C159}" type="presOf" srcId="{22C51AAE-16A7-4638-BAC4-214F06C1054F}" destId="{9C980433-4540-4D6B-AD35-DC4BF6E6D8BF}" srcOrd="0" destOrd="0" presId="urn:microsoft.com/office/officeart/2005/8/layout/vList2"/>
    <dgm:cxn modelId="{A597C6FE-D673-4829-9CFD-89E6A1A80D21}" type="presParOf" srcId="{FDE9E92A-C110-497F-8D9C-2359700E7A8E}" destId="{9DBE08EC-6A83-4DC0-9148-E8EB561F3340}" srcOrd="0" destOrd="0" presId="urn:microsoft.com/office/officeart/2005/8/layout/vList2"/>
    <dgm:cxn modelId="{DFC452BA-FB39-442F-8AE1-FC64D186EB60}" type="presParOf" srcId="{FDE9E92A-C110-497F-8D9C-2359700E7A8E}" destId="{5D3FF9F3-40FF-44DA-9569-5E3753771C70}" srcOrd="1" destOrd="0" presId="urn:microsoft.com/office/officeart/2005/8/layout/vList2"/>
    <dgm:cxn modelId="{277B55E0-F111-46CF-AFE6-B6EF97074CC2}" type="presParOf" srcId="{FDE9E92A-C110-497F-8D9C-2359700E7A8E}" destId="{9C980433-4540-4D6B-AD35-DC4BF6E6D8BF}" srcOrd="2" destOrd="0" presId="urn:microsoft.com/office/officeart/2005/8/layout/vList2"/>
    <dgm:cxn modelId="{3B943EF0-6B09-47F5-953C-C9CA5B790520}" type="presParOf" srcId="{FDE9E92A-C110-497F-8D9C-2359700E7A8E}" destId="{94045585-A1C1-4FE2-A54A-005C4673615E}" srcOrd="3" destOrd="0" presId="urn:microsoft.com/office/officeart/2005/8/layout/vList2"/>
    <dgm:cxn modelId="{8E833974-9AD8-4BAA-94E6-83E23ABD585B}" type="presParOf" srcId="{FDE9E92A-C110-497F-8D9C-2359700E7A8E}" destId="{2871E618-F19F-43BB-8A34-2C070C7818D3}"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95E031E-FCF4-437B-9CA5-8FF2E0E34714}" type="doc">
      <dgm:prSet loTypeId="urn:microsoft.com/office/officeart/2008/layout/LinedList" loCatId="list" qsTypeId="urn:microsoft.com/office/officeart/2005/8/quickstyle/simple2" qsCatId="simple" csTypeId="urn:microsoft.com/office/officeart/2005/8/colors/accent2_2" csCatId="accent2" phldr="1"/>
      <dgm:spPr/>
      <dgm:t>
        <a:bodyPr/>
        <a:lstStyle/>
        <a:p>
          <a:endParaRPr lang="en-IN"/>
        </a:p>
      </dgm:t>
    </dgm:pt>
    <dgm:pt modelId="{F497C06D-FAC0-4631-98BD-7DC285A6F5A1}">
      <dgm:prSet phldrT="[Text]" custT="1"/>
      <dgm:spPr/>
      <dgm:t>
        <a:bodyPr/>
        <a:lstStyle/>
        <a:p>
          <a:r>
            <a:rPr lang="en-US" sz="1400" dirty="0">
              <a:latin typeface="Cambria" panose="02040503050406030204" pitchFamily="18" charset="0"/>
              <a:ea typeface="Cambria" panose="02040503050406030204" pitchFamily="18" charset="0"/>
            </a:rPr>
            <a:t>Result: The resulting </a:t>
          </a:r>
          <a:r>
            <a:rPr lang="en-US" sz="1400" dirty="0" err="1">
              <a:latin typeface="Cambria" panose="02040503050406030204" pitchFamily="18" charset="0"/>
              <a:ea typeface="Cambria" panose="02040503050406030204" pitchFamily="18" charset="0"/>
            </a:rPr>
            <a:t>DataFrame</a:t>
          </a:r>
          <a:r>
            <a:rPr lang="en-US" sz="1400" dirty="0">
              <a:latin typeface="Cambria" panose="02040503050406030204" pitchFamily="18" charset="0"/>
              <a:ea typeface="Cambria" panose="02040503050406030204" pitchFamily="18" charset="0"/>
            </a:rPr>
            <a:t> (</a:t>
          </a:r>
          <a:r>
            <a:rPr lang="en-US" sz="1400" dirty="0" err="1">
              <a:latin typeface="Cambria" panose="02040503050406030204" pitchFamily="18" charset="0"/>
              <a:ea typeface="Cambria" panose="02040503050406030204" pitchFamily="18" charset="0"/>
            </a:rPr>
            <a:t>df</a:t>
          </a:r>
          <a:r>
            <a:rPr lang="en-US" sz="1400" dirty="0">
              <a:latin typeface="Cambria" panose="02040503050406030204" pitchFamily="18" charset="0"/>
              <a:ea typeface="Cambria" panose="02040503050406030204" pitchFamily="18" charset="0"/>
            </a:rPr>
            <a:t>) now includes the added time-related features and has been cleaned of duplicates and missing values. The 'Date' column serves as the index, and additional features like day of the week, month, etc., have been incorporated. Lagged features represent historical values of the 'Close' column, and the </a:t>
          </a:r>
          <a:r>
            <a:rPr lang="en-US" sz="1400" dirty="0" err="1">
              <a:latin typeface="Cambria" panose="02040503050406030204" pitchFamily="18" charset="0"/>
              <a:ea typeface="Cambria" panose="02040503050406030204" pitchFamily="18" charset="0"/>
            </a:rPr>
            <a:t>DataFrame</a:t>
          </a:r>
          <a:r>
            <a:rPr lang="en-US" sz="1400" dirty="0">
              <a:latin typeface="Cambria" panose="02040503050406030204" pitchFamily="18" charset="0"/>
              <a:ea typeface="Cambria" panose="02040503050406030204" pitchFamily="18" charset="0"/>
            </a:rPr>
            <a:t> is ready for further analysis or modeling.</a:t>
          </a:r>
          <a:endParaRPr lang="en-IN" sz="1400" dirty="0">
            <a:latin typeface="Cambria" panose="02040503050406030204" pitchFamily="18" charset="0"/>
            <a:ea typeface="Cambria" panose="02040503050406030204" pitchFamily="18" charset="0"/>
          </a:endParaRPr>
        </a:p>
      </dgm:t>
    </dgm:pt>
    <dgm:pt modelId="{3BA362D7-D46A-43FF-BF56-4F228872C469}" type="parTrans" cxnId="{D8ABBA22-B222-4BA6-9A4F-039E5109D721}">
      <dgm:prSet/>
      <dgm:spPr/>
      <dgm:t>
        <a:bodyPr/>
        <a:lstStyle/>
        <a:p>
          <a:endParaRPr lang="en-IN"/>
        </a:p>
      </dgm:t>
    </dgm:pt>
    <dgm:pt modelId="{DBCC0AE1-0238-4A1E-A105-7AD2CC730B4E}" type="sibTrans" cxnId="{D8ABBA22-B222-4BA6-9A4F-039E5109D721}">
      <dgm:prSet/>
      <dgm:spPr/>
      <dgm:t>
        <a:bodyPr/>
        <a:lstStyle/>
        <a:p>
          <a:endParaRPr lang="en-IN"/>
        </a:p>
      </dgm:t>
    </dgm:pt>
    <dgm:pt modelId="{69C55ACB-28EC-4241-BAB2-2A500F426100}">
      <dgm:prSet phldrT="[Text]" custT="1"/>
      <dgm:spPr/>
      <dgm:t>
        <a:bodyPr/>
        <a:lstStyle/>
        <a:p>
          <a:r>
            <a:rPr lang="en-US" sz="1400" dirty="0">
              <a:latin typeface="Cambria" panose="02040503050406030204" pitchFamily="18" charset="0"/>
              <a:ea typeface="Cambria" panose="02040503050406030204" pitchFamily="18" charset="0"/>
            </a:rPr>
            <a:t>The function </a:t>
          </a:r>
          <a:r>
            <a:rPr lang="en-US" sz="1400" dirty="0" err="1">
              <a:latin typeface="Cambria" panose="02040503050406030204" pitchFamily="18" charset="0"/>
              <a:ea typeface="Cambria" panose="02040503050406030204" pitchFamily="18" charset="0"/>
            </a:rPr>
            <a:t>add_features</a:t>
          </a:r>
          <a:r>
            <a:rPr lang="en-US" sz="1400" dirty="0">
              <a:latin typeface="Cambria" panose="02040503050406030204" pitchFamily="18" charset="0"/>
              <a:ea typeface="Cambria" panose="02040503050406030204" pitchFamily="18" charset="0"/>
            </a:rPr>
            <a:t>(data) is defined to add additional time-related features to the </a:t>
          </a:r>
          <a:r>
            <a:rPr lang="en-US" sz="1400" dirty="0" err="1">
              <a:latin typeface="Cambria" panose="02040503050406030204" pitchFamily="18" charset="0"/>
              <a:ea typeface="Cambria" panose="02040503050406030204" pitchFamily="18" charset="0"/>
            </a:rPr>
            <a:t>DataFrame</a:t>
          </a:r>
          <a:r>
            <a:rPr lang="en-US" sz="1400" dirty="0">
              <a:latin typeface="Cambria" panose="02040503050406030204" pitchFamily="18" charset="0"/>
              <a:ea typeface="Cambria" panose="02040503050406030204" pitchFamily="18" charset="0"/>
            </a:rPr>
            <a:t>, such as day of the week, month, quarter, year, week of the year, day of the year, and lagged features (past values of the 'Close' column).</a:t>
          </a:r>
          <a:endParaRPr lang="en-IN" sz="1400" dirty="0">
            <a:latin typeface="Cambria" panose="02040503050406030204" pitchFamily="18" charset="0"/>
            <a:ea typeface="Cambria" panose="02040503050406030204" pitchFamily="18" charset="0"/>
          </a:endParaRPr>
        </a:p>
      </dgm:t>
    </dgm:pt>
    <dgm:pt modelId="{DA57DD6D-12F3-4032-8495-569D921A7D5B}" type="sibTrans" cxnId="{AAF97B19-5DD1-4722-9A11-1FF735D2F741}">
      <dgm:prSet/>
      <dgm:spPr/>
      <dgm:t>
        <a:bodyPr/>
        <a:lstStyle/>
        <a:p>
          <a:endParaRPr lang="en-IN"/>
        </a:p>
      </dgm:t>
    </dgm:pt>
    <dgm:pt modelId="{E909A617-9D25-4626-AE6D-9E125297C432}" type="parTrans" cxnId="{AAF97B19-5DD1-4722-9A11-1FF735D2F741}">
      <dgm:prSet/>
      <dgm:spPr/>
      <dgm:t>
        <a:bodyPr/>
        <a:lstStyle/>
        <a:p>
          <a:endParaRPr lang="en-IN"/>
        </a:p>
      </dgm:t>
    </dgm:pt>
    <dgm:pt modelId="{6295755C-21F9-4B6F-95DF-6760001E7675}">
      <dgm:prSet phldrT="[Text]" custT="1"/>
      <dgm:spPr/>
      <dgm:t>
        <a:bodyPr/>
        <a:lstStyle/>
        <a:p>
          <a:r>
            <a:rPr lang="en-US" sz="1400" dirty="0">
              <a:latin typeface="Cambria" panose="02040503050406030204" pitchFamily="18" charset="0"/>
              <a:ea typeface="Cambria" panose="02040503050406030204" pitchFamily="18" charset="0"/>
            </a:rPr>
            <a:t>Checking the data types of columns using </a:t>
          </a:r>
          <a:r>
            <a:rPr lang="en-US" sz="1400" dirty="0" err="1">
              <a:latin typeface="Cambria" panose="02040503050406030204" pitchFamily="18" charset="0"/>
              <a:ea typeface="Cambria" panose="02040503050406030204" pitchFamily="18" charset="0"/>
            </a:rPr>
            <a:t>df.dtypes</a:t>
          </a:r>
          <a:r>
            <a:rPr lang="en-US" sz="1400" dirty="0">
              <a:latin typeface="Cambria" panose="02040503050406030204" pitchFamily="18" charset="0"/>
              <a:ea typeface="Cambria" panose="02040503050406030204" pitchFamily="18" charset="0"/>
            </a:rPr>
            <a:t> reveals that the 'Date' column is of type 'object'. </a:t>
          </a:r>
          <a:endParaRPr lang="en-IN" sz="1400" dirty="0">
            <a:latin typeface="Cambria" panose="02040503050406030204" pitchFamily="18" charset="0"/>
            <a:ea typeface="Cambria" panose="02040503050406030204" pitchFamily="18" charset="0"/>
          </a:endParaRPr>
        </a:p>
      </dgm:t>
    </dgm:pt>
    <dgm:pt modelId="{AA46F69D-2F09-484C-8BDF-13FBAD73C2FC}" type="sibTrans" cxnId="{492B7E6E-34D2-427E-92F5-BB8D2B968659}">
      <dgm:prSet/>
      <dgm:spPr/>
      <dgm:t>
        <a:bodyPr/>
        <a:lstStyle/>
        <a:p>
          <a:endParaRPr lang="en-IN"/>
        </a:p>
      </dgm:t>
    </dgm:pt>
    <dgm:pt modelId="{C3CFDADA-8886-4045-A3FB-5327469A00A8}" type="parTrans" cxnId="{492B7E6E-34D2-427E-92F5-BB8D2B968659}">
      <dgm:prSet/>
      <dgm:spPr/>
      <dgm:t>
        <a:bodyPr/>
        <a:lstStyle/>
        <a:p>
          <a:endParaRPr lang="en-IN"/>
        </a:p>
      </dgm:t>
    </dgm:pt>
    <dgm:pt modelId="{719C51CB-D46F-428F-B207-C5552ADF0AFA}" type="pres">
      <dgm:prSet presAssocID="{295E031E-FCF4-437B-9CA5-8FF2E0E34714}" presName="vert0" presStyleCnt="0">
        <dgm:presLayoutVars>
          <dgm:dir/>
          <dgm:animOne val="branch"/>
          <dgm:animLvl val="lvl"/>
        </dgm:presLayoutVars>
      </dgm:prSet>
      <dgm:spPr/>
    </dgm:pt>
    <dgm:pt modelId="{BD2233CC-417B-48BE-974D-236D054363F2}" type="pres">
      <dgm:prSet presAssocID="{6295755C-21F9-4B6F-95DF-6760001E7675}" presName="thickLine" presStyleLbl="alignNode1" presStyleIdx="0" presStyleCnt="3"/>
      <dgm:spPr/>
    </dgm:pt>
    <dgm:pt modelId="{8702AD8D-457C-409D-B7B2-D690D73DA4A3}" type="pres">
      <dgm:prSet presAssocID="{6295755C-21F9-4B6F-95DF-6760001E7675}" presName="horz1" presStyleCnt="0"/>
      <dgm:spPr/>
    </dgm:pt>
    <dgm:pt modelId="{A0609516-8DAF-4F6B-B1E2-EDC8841F0FE1}" type="pres">
      <dgm:prSet presAssocID="{6295755C-21F9-4B6F-95DF-6760001E7675}" presName="tx1" presStyleLbl="revTx" presStyleIdx="0" presStyleCnt="3"/>
      <dgm:spPr/>
    </dgm:pt>
    <dgm:pt modelId="{AFED8AE1-FDBE-4858-85D0-EEA7E7BC59EC}" type="pres">
      <dgm:prSet presAssocID="{6295755C-21F9-4B6F-95DF-6760001E7675}" presName="vert1" presStyleCnt="0"/>
      <dgm:spPr/>
    </dgm:pt>
    <dgm:pt modelId="{3C6FE388-EE38-4407-85EC-291ABD42B414}" type="pres">
      <dgm:prSet presAssocID="{69C55ACB-28EC-4241-BAB2-2A500F426100}" presName="thickLine" presStyleLbl="alignNode1" presStyleIdx="1" presStyleCnt="3"/>
      <dgm:spPr/>
    </dgm:pt>
    <dgm:pt modelId="{C8D32441-995E-4FB1-AC6C-265296E27CAC}" type="pres">
      <dgm:prSet presAssocID="{69C55ACB-28EC-4241-BAB2-2A500F426100}" presName="horz1" presStyleCnt="0"/>
      <dgm:spPr/>
    </dgm:pt>
    <dgm:pt modelId="{2E334557-077B-452A-8C35-8BB7C106129C}" type="pres">
      <dgm:prSet presAssocID="{69C55ACB-28EC-4241-BAB2-2A500F426100}" presName="tx1" presStyleLbl="revTx" presStyleIdx="1" presStyleCnt="3" custScaleY="102523"/>
      <dgm:spPr/>
    </dgm:pt>
    <dgm:pt modelId="{F9F49DAF-C91D-41F3-A05B-A8C7A459C9B0}" type="pres">
      <dgm:prSet presAssocID="{69C55ACB-28EC-4241-BAB2-2A500F426100}" presName="vert1" presStyleCnt="0"/>
      <dgm:spPr/>
    </dgm:pt>
    <dgm:pt modelId="{2A74DD1F-16B1-41A6-9EF1-AE3B178F3A76}" type="pres">
      <dgm:prSet presAssocID="{F497C06D-FAC0-4631-98BD-7DC285A6F5A1}" presName="thickLine" presStyleLbl="alignNode1" presStyleIdx="2" presStyleCnt="3"/>
      <dgm:spPr/>
    </dgm:pt>
    <dgm:pt modelId="{4B9E56E3-68A7-433F-9119-1B5628D4F182}" type="pres">
      <dgm:prSet presAssocID="{F497C06D-FAC0-4631-98BD-7DC285A6F5A1}" presName="horz1" presStyleCnt="0"/>
      <dgm:spPr/>
    </dgm:pt>
    <dgm:pt modelId="{ACB54FC1-1B03-4753-BD95-A664A2B0B757}" type="pres">
      <dgm:prSet presAssocID="{F497C06D-FAC0-4631-98BD-7DC285A6F5A1}" presName="tx1" presStyleLbl="revTx" presStyleIdx="2" presStyleCnt="3"/>
      <dgm:spPr/>
    </dgm:pt>
    <dgm:pt modelId="{D536C872-FF8F-4EC4-8EF0-FB86A87BF78D}" type="pres">
      <dgm:prSet presAssocID="{F497C06D-FAC0-4631-98BD-7DC285A6F5A1}" presName="vert1" presStyleCnt="0"/>
      <dgm:spPr/>
    </dgm:pt>
  </dgm:ptLst>
  <dgm:cxnLst>
    <dgm:cxn modelId="{AAF97B19-5DD1-4722-9A11-1FF735D2F741}" srcId="{295E031E-FCF4-437B-9CA5-8FF2E0E34714}" destId="{69C55ACB-28EC-4241-BAB2-2A500F426100}" srcOrd="1" destOrd="0" parTransId="{E909A617-9D25-4626-AE6D-9E125297C432}" sibTransId="{DA57DD6D-12F3-4032-8495-569D921A7D5B}"/>
    <dgm:cxn modelId="{D8ABBA22-B222-4BA6-9A4F-039E5109D721}" srcId="{295E031E-FCF4-437B-9CA5-8FF2E0E34714}" destId="{F497C06D-FAC0-4631-98BD-7DC285A6F5A1}" srcOrd="2" destOrd="0" parTransId="{3BA362D7-D46A-43FF-BF56-4F228872C469}" sibTransId="{DBCC0AE1-0238-4A1E-A105-7AD2CC730B4E}"/>
    <dgm:cxn modelId="{492B7E6E-34D2-427E-92F5-BB8D2B968659}" srcId="{295E031E-FCF4-437B-9CA5-8FF2E0E34714}" destId="{6295755C-21F9-4B6F-95DF-6760001E7675}" srcOrd="0" destOrd="0" parTransId="{C3CFDADA-8886-4045-A3FB-5327469A00A8}" sibTransId="{AA46F69D-2F09-484C-8BDF-13FBAD73C2FC}"/>
    <dgm:cxn modelId="{1D5D2F4F-5CF9-4273-8F63-49D77D9EF314}" type="presOf" srcId="{F497C06D-FAC0-4631-98BD-7DC285A6F5A1}" destId="{ACB54FC1-1B03-4753-BD95-A664A2B0B757}" srcOrd="0" destOrd="0" presId="urn:microsoft.com/office/officeart/2008/layout/LinedList"/>
    <dgm:cxn modelId="{FF3D8CA8-081A-42A1-8F4B-8AEB0416AF90}" type="presOf" srcId="{69C55ACB-28EC-4241-BAB2-2A500F426100}" destId="{2E334557-077B-452A-8C35-8BB7C106129C}" srcOrd="0" destOrd="0" presId="urn:microsoft.com/office/officeart/2008/layout/LinedList"/>
    <dgm:cxn modelId="{64E9D2BB-4AD0-4596-8CED-72A71041411C}" type="presOf" srcId="{6295755C-21F9-4B6F-95DF-6760001E7675}" destId="{A0609516-8DAF-4F6B-B1E2-EDC8841F0FE1}" srcOrd="0" destOrd="0" presId="urn:microsoft.com/office/officeart/2008/layout/LinedList"/>
    <dgm:cxn modelId="{8EE085F8-EC03-4287-A07F-2940EF011897}" type="presOf" srcId="{295E031E-FCF4-437B-9CA5-8FF2E0E34714}" destId="{719C51CB-D46F-428F-B207-C5552ADF0AFA}" srcOrd="0" destOrd="0" presId="urn:microsoft.com/office/officeart/2008/layout/LinedList"/>
    <dgm:cxn modelId="{9B093A1E-2936-4EA2-9486-3A4151115EE0}" type="presParOf" srcId="{719C51CB-D46F-428F-B207-C5552ADF0AFA}" destId="{BD2233CC-417B-48BE-974D-236D054363F2}" srcOrd="0" destOrd="0" presId="urn:microsoft.com/office/officeart/2008/layout/LinedList"/>
    <dgm:cxn modelId="{978E0CDE-EF4C-4AE4-831A-211E7FC0B095}" type="presParOf" srcId="{719C51CB-D46F-428F-B207-C5552ADF0AFA}" destId="{8702AD8D-457C-409D-B7B2-D690D73DA4A3}" srcOrd="1" destOrd="0" presId="urn:microsoft.com/office/officeart/2008/layout/LinedList"/>
    <dgm:cxn modelId="{269EFDF8-8964-4D7D-A8FC-F113FD60AF52}" type="presParOf" srcId="{8702AD8D-457C-409D-B7B2-D690D73DA4A3}" destId="{A0609516-8DAF-4F6B-B1E2-EDC8841F0FE1}" srcOrd="0" destOrd="0" presId="urn:microsoft.com/office/officeart/2008/layout/LinedList"/>
    <dgm:cxn modelId="{40FECFE9-6E5B-4111-B208-0E5AEB36D69D}" type="presParOf" srcId="{8702AD8D-457C-409D-B7B2-D690D73DA4A3}" destId="{AFED8AE1-FDBE-4858-85D0-EEA7E7BC59EC}" srcOrd="1" destOrd="0" presId="urn:microsoft.com/office/officeart/2008/layout/LinedList"/>
    <dgm:cxn modelId="{E867A66D-32DB-4C37-9952-7618A5C4354C}" type="presParOf" srcId="{719C51CB-D46F-428F-B207-C5552ADF0AFA}" destId="{3C6FE388-EE38-4407-85EC-291ABD42B414}" srcOrd="2" destOrd="0" presId="urn:microsoft.com/office/officeart/2008/layout/LinedList"/>
    <dgm:cxn modelId="{FC10D91B-EC03-46F7-8D87-71BF579FF208}" type="presParOf" srcId="{719C51CB-D46F-428F-B207-C5552ADF0AFA}" destId="{C8D32441-995E-4FB1-AC6C-265296E27CAC}" srcOrd="3" destOrd="0" presId="urn:microsoft.com/office/officeart/2008/layout/LinedList"/>
    <dgm:cxn modelId="{D28CD717-954C-4898-9989-92BD47DF17B1}" type="presParOf" srcId="{C8D32441-995E-4FB1-AC6C-265296E27CAC}" destId="{2E334557-077B-452A-8C35-8BB7C106129C}" srcOrd="0" destOrd="0" presId="urn:microsoft.com/office/officeart/2008/layout/LinedList"/>
    <dgm:cxn modelId="{E19F9BC1-A10F-42CE-A74C-6A3B077C8DF2}" type="presParOf" srcId="{C8D32441-995E-4FB1-AC6C-265296E27CAC}" destId="{F9F49DAF-C91D-41F3-A05B-A8C7A459C9B0}" srcOrd="1" destOrd="0" presId="urn:microsoft.com/office/officeart/2008/layout/LinedList"/>
    <dgm:cxn modelId="{BE090D30-C489-469B-8713-82D22168648C}" type="presParOf" srcId="{719C51CB-D46F-428F-B207-C5552ADF0AFA}" destId="{2A74DD1F-16B1-41A6-9EF1-AE3B178F3A76}" srcOrd="4" destOrd="0" presId="urn:microsoft.com/office/officeart/2008/layout/LinedList"/>
    <dgm:cxn modelId="{C273E6AD-D021-43CF-BCD0-43DAC71BBCA8}" type="presParOf" srcId="{719C51CB-D46F-428F-B207-C5552ADF0AFA}" destId="{4B9E56E3-68A7-433F-9119-1B5628D4F182}" srcOrd="5" destOrd="0" presId="urn:microsoft.com/office/officeart/2008/layout/LinedList"/>
    <dgm:cxn modelId="{0E97181D-69CD-4316-9F8A-189B2832E7F0}" type="presParOf" srcId="{4B9E56E3-68A7-433F-9119-1B5628D4F182}" destId="{ACB54FC1-1B03-4753-BD95-A664A2B0B757}" srcOrd="0" destOrd="0" presId="urn:microsoft.com/office/officeart/2008/layout/LinedList"/>
    <dgm:cxn modelId="{7AD1F0E5-CFAB-4B85-82C9-35E25C504A5A}" type="presParOf" srcId="{4B9E56E3-68A7-433F-9119-1B5628D4F182}" destId="{D536C872-FF8F-4EC4-8EF0-FB86A87BF78D}"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403B0-F97D-484F-9089-94587507C40B}">
      <dsp:nvSpPr>
        <dsp:cNvPr id="0" name=""/>
        <dsp:cNvSpPr/>
      </dsp:nvSpPr>
      <dsp:spPr>
        <a:xfrm rot="16200000">
          <a:off x="163786" y="-163786"/>
          <a:ext cx="2943224" cy="3270796"/>
        </a:xfrm>
        <a:prstGeom prst="flowChartManualOperation">
          <a:avLst/>
        </a:prstGeom>
        <a:solidFill>
          <a:schemeClr val="accent1">
            <a:lumMod val="20000"/>
            <a:lumOff val="8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0" tIns="0" rIns="107950" bIns="0" numCol="1" spcCol="1270" anchor="ctr" anchorCtr="0">
          <a:noAutofit/>
        </a:bodyPr>
        <a:lstStyle/>
        <a:p>
          <a:pPr marL="0" lvl="0" indent="0" algn="l" defTabSz="755650">
            <a:lnSpc>
              <a:spcPct val="90000"/>
            </a:lnSpc>
            <a:spcBef>
              <a:spcPct val="0"/>
            </a:spcBef>
            <a:spcAft>
              <a:spcPct val="35000"/>
            </a:spcAft>
            <a:buFont typeface="Calibri" panose="020F0502020204030204" pitchFamily="34" charset="0"/>
            <a:buNone/>
          </a:pPr>
          <a:r>
            <a:rPr lang="en-US" sz="1700" kern="1200" dirty="0">
              <a:solidFill>
                <a:schemeClr val="tx1"/>
              </a:solidFill>
            </a:rPr>
            <a:t>1. Data Overview</a:t>
          </a:r>
        </a:p>
        <a:p>
          <a:pPr marL="0" lvl="0" indent="0" algn="l" defTabSz="755650">
            <a:lnSpc>
              <a:spcPct val="90000"/>
            </a:lnSpc>
            <a:spcBef>
              <a:spcPct val="0"/>
            </a:spcBef>
            <a:spcAft>
              <a:spcPct val="35000"/>
            </a:spcAft>
            <a:buFont typeface="Calibri" panose="020F0502020204030204" pitchFamily="34" charset="0"/>
            <a:buNone/>
          </a:pPr>
          <a:r>
            <a:rPr lang="en-US" sz="1700" kern="1200" dirty="0">
              <a:solidFill>
                <a:schemeClr val="tx1"/>
              </a:solidFill>
            </a:rPr>
            <a:t>~Import Libraries</a:t>
          </a:r>
        </a:p>
        <a:p>
          <a:pPr marL="0" lvl="0" indent="0" algn="l" defTabSz="755650">
            <a:lnSpc>
              <a:spcPct val="90000"/>
            </a:lnSpc>
            <a:spcBef>
              <a:spcPct val="0"/>
            </a:spcBef>
            <a:spcAft>
              <a:spcPct val="35000"/>
            </a:spcAft>
            <a:buFont typeface="Calibri" panose="020F0502020204030204" pitchFamily="34" charset="0"/>
            <a:buNone/>
          </a:pPr>
          <a:r>
            <a:rPr lang="en-US" sz="1700" kern="1200" dirty="0">
              <a:solidFill>
                <a:schemeClr val="tx1"/>
              </a:solidFill>
            </a:rPr>
            <a:t>~Loading Dataset</a:t>
          </a:r>
        </a:p>
        <a:p>
          <a:pPr marL="0" lvl="0" indent="0" algn="l" defTabSz="755650">
            <a:lnSpc>
              <a:spcPct val="90000"/>
            </a:lnSpc>
            <a:spcBef>
              <a:spcPct val="0"/>
            </a:spcBef>
            <a:spcAft>
              <a:spcPct val="35000"/>
            </a:spcAft>
            <a:buFont typeface="Calibri" panose="020F0502020204030204" pitchFamily="34" charset="0"/>
            <a:buNone/>
          </a:pPr>
          <a:r>
            <a:rPr lang="en-US" sz="1700" kern="1200" dirty="0">
              <a:solidFill>
                <a:schemeClr val="tx1"/>
              </a:solidFill>
            </a:rPr>
            <a:t>~Data Description</a:t>
          </a:r>
          <a:endParaRPr lang="en-IN" sz="1700" kern="1200" dirty="0">
            <a:solidFill>
              <a:schemeClr val="tx1"/>
            </a:solidFill>
          </a:endParaRPr>
        </a:p>
      </dsp:txBody>
      <dsp:txXfrm rot="5400000">
        <a:off x="0" y="588645"/>
        <a:ext cx="3270796" cy="1765934"/>
      </dsp:txXfrm>
    </dsp:sp>
    <dsp:sp modelId="{B6929CD3-DE9F-414B-A500-15CA7C5AEB86}">
      <dsp:nvSpPr>
        <dsp:cNvPr id="0" name=""/>
        <dsp:cNvSpPr/>
      </dsp:nvSpPr>
      <dsp:spPr>
        <a:xfrm rot="16200000">
          <a:off x="3683293" y="-163786"/>
          <a:ext cx="2943224" cy="3270796"/>
        </a:xfrm>
        <a:prstGeom prst="flowChartManualOperation">
          <a:avLst/>
        </a:prstGeom>
        <a:solidFill>
          <a:schemeClr val="accent3">
            <a:lumMod val="20000"/>
            <a:lumOff val="8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0" tIns="0" rIns="107950" bIns="0" numCol="1" spcCol="1270" anchor="ctr" anchorCtr="0">
          <a:noAutofit/>
        </a:bodyPr>
        <a:lstStyle/>
        <a:p>
          <a:pPr marL="0" lvl="0" indent="0" algn="l" defTabSz="755650">
            <a:lnSpc>
              <a:spcPct val="90000"/>
            </a:lnSpc>
            <a:spcBef>
              <a:spcPct val="0"/>
            </a:spcBef>
            <a:spcAft>
              <a:spcPct val="35000"/>
            </a:spcAft>
            <a:buFont typeface="Calibri" panose="020F0502020204030204" pitchFamily="34" charset="0"/>
            <a:buNone/>
          </a:pPr>
          <a:r>
            <a:rPr lang="en-US" sz="1700" kern="1200" dirty="0">
              <a:solidFill>
                <a:schemeClr val="tx1">
                  <a:lumMod val="75000"/>
                  <a:lumOff val="25000"/>
                </a:schemeClr>
              </a:solidFill>
            </a:rPr>
            <a:t>2. Data Preprocessing</a:t>
          </a:r>
        </a:p>
        <a:p>
          <a:pPr marL="0" lvl="0" indent="0" algn="l" defTabSz="755650">
            <a:lnSpc>
              <a:spcPct val="90000"/>
            </a:lnSpc>
            <a:spcBef>
              <a:spcPct val="0"/>
            </a:spcBef>
            <a:spcAft>
              <a:spcPct val="35000"/>
            </a:spcAft>
            <a:buFont typeface="Calibri" panose="020F0502020204030204" pitchFamily="34" charset="0"/>
            <a:buNone/>
          </a:pPr>
          <a:r>
            <a:rPr lang="en-US" sz="1700" kern="1200" dirty="0">
              <a:solidFill>
                <a:schemeClr val="tx1">
                  <a:lumMod val="75000"/>
                  <a:lumOff val="25000"/>
                </a:schemeClr>
              </a:solidFill>
            </a:rPr>
            <a:t>~Data Cleaning</a:t>
          </a:r>
        </a:p>
        <a:p>
          <a:pPr marL="0" lvl="0" indent="0" algn="l" defTabSz="755650">
            <a:lnSpc>
              <a:spcPct val="90000"/>
            </a:lnSpc>
            <a:spcBef>
              <a:spcPct val="0"/>
            </a:spcBef>
            <a:spcAft>
              <a:spcPct val="35000"/>
            </a:spcAft>
            <a:buFont typeface="Calibri" panose="020F0502020204030204" pitchFamily="34" charset="0"/>
            <a:buNone/>
          </a:pPr>
          <a:r>
            <a:rPr lang="en-US" sz="1700" kern="1200" dirty="0">
              <a:solidFill>
                <a:schemeClr val="tx1">
                  <a:lumMod val="75000"/>
                  <a:lumOff val="25000"/>
                </a:schemeClr>
              </a:solidFill>
            </a:rPr>
            <a:t>~Data Transformation</a:t>
          </a:r>
          <a:endParaRPr lang="en-IN" sz="1700" kern="1200" dirty="0"/>
        </a:p>
      </dsp:txBody>
      <dsp:txXfrm rot="5400000">
        <a:off x="3519507" y="588645"/>
        <a:ext cx="3270796" cy="17659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81E505-B6BA-458E-B47A-535F695B4C9A}">
      <dsp:nvSpPr>
        <dsp:cNvPr id="0" name=""/>
        <dsp:cNvSpPr/>
      </dsp:nvSpPr>
      <dsp:spPr>
        <a:xfrm rot="16200000">
          <a:off x="-495074" y="495904"/>
          <a:ext cx="3148011" cy="2156202"/>
        </a:xfrm>
        <a:prstGeom prst="flowChartManualOperation">
          <a:avLst/>
        </a:prstGeom>
        <a:solidFill>
          <a:schemeClr val="tx2">
            <a:lumMod val="10000"/>
            <a:lumOff val="9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0" tIns="0" rIns="107950" bIns="0" numCol="1" spcCol="1270" anchor="ctr" anchorCtr="0">
          <a:noAutofit/>
        </a:bodyPr>
        <a:lstStyle/>
        <a:p>
          <a:pPr marL="0" lvl="0" indent="0" algn="l" defTabSz="755650">
            <a:lnSpc>
              <a:spcPct val="90000"/>
            </a:lnSpc>
            <a:spcBef>
              <a:spcPct val="0"/>
            </a:spcBef>
            <a:spcAft>
              <a:spcPct val="35000"/>
            </a:spcAft>
            <a:buFont typeface="Calibri" panose="020F0502020204030204" pitchFamily="34" charset="0"/>
            <a:buNone/>
          </a:pPr>
          <a:r>
            <a:rPr lang="en-US" sz="1700" kern="1200" dirty="0">
              <a:solidFill>
                <a:schemeClr val="tx1"/>
              </a:solidFill>
            </a:rPr>
            <a:t>3. Exploratory  Data Analysis</a:t>
          </a:r>
        </a:p>
        <a:p>
          <a:pPr marL="0" lvl="0" indent="0" algn="l" defTabSz="755650">
            <a:lnSpc>
              <a:spcPct val="90000"/>
            </a:lnSpc>
            <a:spcBef>
              <a:spcPct val="0"/>
            </a:spcBef>
            <a:spcAft>
              <a:spcPct val="35000"/>
            </a:spcAft>
            <a:buFont typeface="Calibri" panose="020F0502020204030204" pitchFamily="34" charset="0"/>
            <a:buNone/>
          </a:pPr>
          <a:r>
            <a:rPr lang="en-US" sz="1700" kern="1200" dirty="0">
              <a:solidFill>
                <a:schemeClr val="tx1"/>
              </a:solidFill>
            </a:rPr>
            <a:t>~Visualization of data            </a:t>
          </a:r>
        </a:p>
        <a:p>
          <a:pPr marL="0" lvl="0" indent="0" algn="l" defTabSz="755650">
            <a:lnSpc>
              <a:spcPct val="90000"/>
            </a:lnSpc>
            <a:spcBef>
              <a:spcPct val="0"/>
            </a:spcBef>
            <a:spcAft>
              <a:spcPct val="35000"/>
            </a:spcAft>
            <a:buFont typeface="Calibri" panose="020F0502020204030204" pitchFamily="34" charset="0"/>
            <a:buNone/>
          </a:pPr>
          <a:r>
            <a:rPr lang="en-US" sz="1700" kern="1200" dirty="0">
              <a:solidFill>
                <a:schemeClr val="tx1"/>
              </a:solidFill>
            </a:rPr>
            <a:t>~Graph Analysis</a:t>
          </a:r>
        </a:p>
        <a:p>
          <a:pPr marL="0" lvl="0" indent="0" algn="ctr" defTabSz="755650">
            <a:lnSpc>
              <a:spcPct val="90000"/>
            </a:lnSpc>
            <a:spcBef>
              <a:spcPct val="0"/>
            </a:spcBef>
            <a:spcAft>
              <a:spcPct val="35000"/>
            </a:spcAft>
            <a:buFont typeface="Calibri" panose="020F0502020204030204" pitchFamily="34" charset="0"/>
            <a:buNone/>
          </a:pPr>
          <a:endParaRPr lang="en-IN" sz="1800" kern="1200" dirty="0">
            <a:solidFill>
              <a:schemeClr val="bg1"/>
            </a:solidFill>
          </a:endParaRPr>
        </a:p>
      </dsp:txBody>
      <dsp:txXfrm rot="5400000">
        <a:off x="831" y="629601"/>
        <a:ext cx="2156202" cy="1888807"/>
      </dsp:txXfrm>
    </dsp:sp>
    <dsp:sp modelId="{511FAC9A-E26F-4BBE-AAA4-404EA329A346}">
      <dsp:nvSpPr>
        <dsp:cNvPr id="0" name=""/>
        <dsp:cNvSpPr/>
      </dsp:nvSpPr>
      <dsp:spPr>
        <a:xfrm rot="16200000">
          <a:off x="1822843" y="495904"/>
          <a:ext cx="3148011" cy="2156202"/>
        </a:xfrm>
        <a:prstGeom prst="flowChartManualOperation">
          <a:avLst/>
        </a:prstGeom>
        <a:solidFill>
          <a:schemeClr val="accent6">
            <a:lumMod val="20000"/>
            <a:lumOff val="8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0" tIns="0" rIns="107950" bIns="0" numCol="1" spcCol="1270" anchor="ctr" anchorCtr="0">
          <a:noAutofit/>
        </a:bodyPr>
        <a:lstStyle/>
        <a:p>
          <a:pPr marL="0" lvl="0" indent="0" algn="l" defTabSz="755650">
            <a:lnSpc>
              <a:spcPct val="90000"/>
            </a:lnSpc>
            <a:spcBef>
              <a:spcPct val="0"/>
            </a:spcBef>
            <a:spcAft>
              <a:spcPct val="35000"/>
            </a:spcAft>
            <a:buFont typeface="Calibri" panose="020F0502020204030204" pitchFamily="34" charset="0"/>
            <a:buNone/>
          </a:pPr>
          <a:r>
            <a:rPr lang="en-US" sz="1700" kern="1200" dirty="0">
              <a:solidFill>
                <a:schemeClr val="tx1"/>
              </a:solidFill>
            </a:rPr>
            <a:t>4. Modelling</a:t>
          </a:r>
        </a:p>
        <a:p>
          <a:pPr marL="0" lvl="0" indent="0" algn="l" defTabSz="755650">
            <a:lnSpc>
              <a:spcPct val="90000"/>
            </a:lnSpc>
            <a:spcBef>
              <a:spcPct val="0"/>
            </a:spcBef>
            <a:spcAft>
              <a:spcPct val="35000"/>
            </a:spcAft>
            <a:buFont typeface="Calibri" panose="020F0502020204030204" pitchFamily="34" charset="0"/>
            <a:buNone/>
          </a:pPr>
          <a:r>
            <a:rPr lang="en-US" sz="1700" kern="1200" dirty="0">
              <a:solidFill>
                <a:schemeClr val="tx1"/>
              </a:solidFill>
            </a:rPr>
            <a:t>~Baseline Model</a:t>
          </a:r>
        </a:p>
        <a:p>
          <a:pPr marL="0" lvl="0" indent="0" algn="l" defTabSz="755650">
            <a:lnSpc>
              <a:spcPct val="90000"/>
            </a:lnSpc>
            <a:spcBef>
              <a:spcPct val="0"/>
            </a:spcBef>
            <a:spcAft>
              <a:spcPct val="35000"/>
            </a:spcAft>
            <a:buFont typeface="Calibri" panose="020F0502020204030204" pitchFamily="34" charset="0"/>
            <a:buNone/>
          </a:pPr>
          <a:r>
            <a:rPr lang="en-US" sz="1700" kern="1200" dirty="0">
              <a:solidFill>
                <a:schemeClr val="tx1"/>
              </a:solidFill>
            </a:rPr>
            <a:t>~ARIMA</a:t>
          </a:r>
        </a:p>
        <a:p>
          <a:pPr marL="0" lvl="0" indent="0" algn="l" defTabSz="755650">
            <a:lnSpc>
              <a:spcPct val="90000"/>
            </a:lnSpc>
            <a:spcBef>
              <a:spcPct val="0"/>
            </a:spcBef>
            <a:spcAft>
              <a:spcPct val="35000"/>
            </a:spcAft>
            <a:buFont typeface="Calibri" panose="020F0502020204030204" pitchFamily="34" charset="0"/>
            <a:buNone/>
          </a:pPr>
          <a:r>
            <a:rPr lang="en-US" sz="1700" kern="1200" dirty="0">
              <a:solidFill>
                <a:schemeClr val="tx1"/>
              </a:solidFill>
            </a:rPr>
            <a:t>~SARIMA</a:t>
          </a:r>
        </a:p>
        <a:p>
          <a:pPr marL="0" lvl="0" indent="0" algn="l" defTabSz="755650">
            <a:lnSpc>
              <a:spcPct val="90000"/>
            </a:lnSpc>
            <a:spcBef>
              <a:spcPct val="0"/>
            </a:spcBef>
            <a:spcAft>
              <a:spcPct val="35000"/>
            </a:spcAft>
            <a:buFont typeface="Calibri" panose="020F0502020204030204" pitchFamily="34" charset="0"/>
            <a:buNone/>
          </a:pPr>
          <a:r>
            <a:rPr lang="en-US" sz="1700" kern="1200" dirty="0">
              <a:solidFill>
                <a:schemeClr val="tx1"/>
              </a:solidFill>
            </a:rPr>
            <a:t>~LSTM </a:t>
          </a:r>
        </a:p>
        <a:p>
          <a:pPr marL="0" lvl="0" indent="0" algn="l" defTabSz="755650">
            <a:lnSpc>
              <a:spcPct val="90000"/>
            </a:lnSpc>
            <a:spcBef>
              <a:spcPct val="0"/>
            </a:spcBef>
            <a:spcAft>
              <a:spcPct val="35000"/>
            </a:spcAft>
            <a:buFont typeface="Calibri" panose="020F0502020204030204" pitchFamily="34" charset="0"/>
            <a:buNone/>
          </a:pPr>
          <a:r>
            <a:rPr lang="en-US" sz="1700" kern="1200" dirty="0">
              <a:solidFill>
                <a:schemeClr val="tx1"/>
              </a:solidFill>
            </a:rPr>
            <a:t>~</a:t>
          </a:r>
          <a:r>
            <a:rPr lang="en-US" sz="1700" kern="1200" dirty="0" err="1">
              <a:solidFill>
                <a:schemeClr val="tx1"/>
              </a:solidFill>
            </a:rPr>
            <a:t>XGBoost</a:t>
          </a:r>
          <a:endParaRPr lang="en-US" sz="1700" kern="1200" dirty="0">
            <a:solidFill>
              <a:schemeClr val="tx1"/>
            </a:solidFill>
          </a:endParaRPr>
        </a:p>
      </dsp:txBody>
      <dsp:txXfrm rot="5400000">
        <a:off x="2318748" y="629601"/>
        <a:ext cx="2156202" cy="1888807"/>
      </dsp:txXfrm>
    </dsp:sp>
    <dsp:sp modelId="{628EFD5F-CDDB-4AE2-995E-575768A9D84A}">
      <dsp:nvSpPr>
        <dsp:cNvPr id="0" name=""/>
        <dsp:cNvSpPr/>
      </dsp:nvSpPr>
      <dsp:spPr>
        <a:xfrm rot="16200000">
          <a:off x="4141590" y="495904"/>
          <a:ext cx="3148011" cy="2156202"/>
        </a:xfrm>
        <a:prstGeom prst="flowChartManualOperation">
          <a:avLst/>
        </a:prstGeom>
        <a:solidFill>
          <a:schemeClr val="bg1">
            <a:lumMod val="9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0" tIns="0" rIns="107950" bIns="0" numCol="1" spcCol="1270" anchor="ctr" anchorCtr="0">
          <a:noAutofit/>
        </a:bodyPr>
        <a:lstStyle/>
        <a:p>
          <a:pPr marL="0" lvl="0" indent="0" algn="l" defTabSz="755650">
            <a:lnSpc>
              <a:spcPct val="90000"/>
            </a:lnSpc>
            <a:spcBef>
              <a:spcPct val="0"/>
            </a:spcBef>
            <a:spcAft>
              <a:spcPct val="35000"/>
            </a:spcAft>
            <a:buFont typeface="Calibri" panose="020F0502020204030204" pitchFamily="34" charset="0"/>
            <a:buNone/>
          </a:pPr>
          <a:r>
            <a:rPr lang="en-US" sz="1700" kern="1200" dirty="0">
              <a:solidFill>
                <a:schemeClr val="tx1"/>
              </a:solidFill>
            </a:rPr>
            <a:t>5. Model Evaluation and Comparison</a:t>
          </a:r>
        </a:p>
        <a:p>
          <a:pPr marL="0" lvl="0" indent="0" algn="l" defTabSz="755650">
            <a:lnSpc>
              <a:spcPct val="90000"/>
            </a:lnSpc>
            <a:spcBef>
              <a:spcPct val="0"/>
            </a:spcBef>
            <a:spcAft>
              <a:spcPct val="35000"/>
            </a:spcAft>
            <a:buFont typeface="Calibri" panose="020F0502020204030204" pitchFamily="34" charset="0"/>
            <a:buNone/>
          </a:pPr>
          <a:endParaRPr lang="en-US" sz="1700" kern="1200" dirty="0">
            <a:solidFill>
              <a:schemeClr val="tx1"/>
            </a:solidFill>
          </a:endParaRPr>
        </a:p>
        <a:p>
          <a:pPr marL="0" lvl="0" indent="0" algn="l" defTabSz="755650">
            <a:lnSpc>
              <a:spcPct val="90000"/>
            </a:lnSpc>
            <a:spcBef>
              <a:spcPct val="0"/>
            </a:spcBef>
            <a:spcAft>
              <a:spcPct val="35000"/>
            </a:spcAft>
            <a:buFont typeface="Calibri" panose="020F0502020204030204" pitchFamily="34" charset="0"/>
            <a:buNone/>
          </a:pPr>
          <a:r>
            <a:rPr lang="en-US" sz="1700" kern="1200" dirty="0">
              <a:solidFill>
                <a:schemeClr val="tx1"/>
              </a:solidFill>
            </a:rPr>
            <a:t>6. Conclusion</a:t>
          </a:r>
          <a:endParaRPr lang="en-IN" sz="1700" kern="1200" dirty="0">
            <a:solidFill>
              <a:schemeClr val="tx1"/>
            </a:solidFill>
          </a:endParaRPr>
        </a:p>
      </dsp:txBody>
      <dsp:txXfrm rot="5400000">
        <a:off x="4637495" y="629601"/>
        <a:ext cx="2156202" cy="188880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BE08EC-6A83-4DC0-9148-E8EB561F3340}">
      <dsp:nvSpPr>
        <dsp:cNvPr id="0" name=""/>
        <dsp:cNvSpPr/>
      </dsp:nvSpPr>
      <dsp:spPr>
        <a:xfrm>
          <a:off x="0" y="214273"/>
          <a:ext cx="6286068" cy="1247814"/>
        </a:xfrm>
        <a:prstGeom prst="roundRect">
          <a:avLst/>
        </a:prstGeom>
        <a:solidFill>
          <a:schemeClr val="tx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solidFill>
                <a:schemeClr val="bg1"/>
              </a:solidFill>
            </a:rPr>
            <a:t>The Apple Stock Price Prediction dataset is a collection of historical and relevant financial data designed for predicting the future stock prices of Apple Inc.</a:t>
          </a:r>
          <a:endParaRPr lang="en-US" sz="2000" kern="1200" dirty="0">
            <a:solidFill>
              <a:schemeClr val="bg1"/>
            </a:solidFill>
          </a:endParaRPr>
        </a:p>
      </dsp:txBody>
      <dsp:txXfrm>
        <a:off x="60913" y="275186"/>
        <a:ext cx="6164242" cy="1125988"/>
      </dsp:txXfrm>
    </dsp:sp>
    <dsp:sp modelId="{9C980433-4540-4D6B-AD35-DC4BF6E6D8BF}">
      <dsp:nvSpPr>
        <dsp:cNvPr id="0" name=""/>
        <dsp:cNvSpPr/>
      </dsp:nvSpPr>
      <dsp:spPr>
        <a:xfrm>
          <a:off x="0" y="1515940"/>
          <a:ext cx="6286068" cy="1090476"/>
        </a:xfrm>
        <a:prstGeom prst="roundRect">
          <a:avLst/>
        </a:prstGeom>
        <a:solidFill>
          <a:schemeClr val="tx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bg1"/>
              </a:solidFill>
            </a:rPr>
            <a:t>The source of the Dataset was from  </a:t>
          </a:r>
          <a:r>
            <a:rPr lang="en-US" sz="2000" u="sng" kern="1200" dirty="0">
              <a:solidFill>
                <a:schemeClr val="bg1"/>
              </a:solidFill>
              <a:hlinkClick xmlns:r="http://schemas.openxmlformats.org/officeDocument/2006/relationships" r:id="rId1">
                <a:extLst>
                  <a:ext uri="{A12FA001-AC4F-418D-AE19-62706E023703}">
                    <ahyp:hlinkClr xmlns:ahyp="http://schemas.microsoft.com/office/drawing/2018/hyperlinkcolor" val="tx"/>
                  </a:ext>
                </a:extLst>
              </a:hlinkClick>
            </a:rPr>
            <a:t>Kaggle</a:t>
          </a:r>
          <a:r>
            <a:rPr lang="en-US" sz="2000" kern="1200" dirty="0">
              <a:solidFill>
                <a:schemeClr val="bg1"/>
              </a:solidFill>
            </a:rPr>
            <a:t>. It contains</a:t>
          </a:r>
          <a:r>
            <a:rPr lang="en-IN" sz="2000" kern="1200" dirty="0">
              <a:solidFill>
                <a:schemeClr val="bg1"/>
              </a:solidFill>
            </a:rPr>
            <a:t> </a:t>
          </a:r>
          <a:r>
            <a:rPr lang="en-US" sz="2000" kern="1200" dirty="0">
              <a:solidFill>
                <a:schemeClr val="bg1"/>
              </a:solidFill>
            </a:rPr>
            <a:t>10467 rows X 7 Columns.</a:t>
          </a:r>
        </a:p>
      </dsp:txBody>
      <dsp:txXfrm>
        <a:off x="53233" y="1569173"/>
        <a:ext cx="6179602" cy="984010"/>
      </dsp:txXfrm>
    </dsp:sp>
    <dsp:sp modelId="{2871E618-F19F-43BB-8A34-2C070C7818D3}">
      <dsp:nvSpPr>
        <dsp:cNvPr id="0" name=""/>
        <dsp:cNvSpPr/>
      </dsp:nvSpPr>
      <dsp:spPr>
        <a:xfrm>
          <a:off x="0" y="2641724"/>
          <a:ext cx="6286068" cy="1673100"/>
        </a:xfrm>
        <a:prstGeom prst="roundRect">
          <a:avLst/>
        </a:prstGeom>
        <a:solidFill>
          <a:schemeClr val="tx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bg1"/>
              </a:solidFill>
            </a:rPr>
            <a:t>These were the initial features in the provided dataset :</a:t>
          </a:r>
        </a:p>
        <a:p>
          <a:pPr marL="0" lvl="0" indent="0" algn="l" defTabSz="889000">
            <a:lnSpc>
              <a:spcPct val="90000"/>
            </a:lnSpc>
            <a:spcBef>
              <a:spcPct val="0"/>
            </a:spcBef>
            <a:spcAft>
              <a:spcPct val="35000"/>
            </a:spcAft>
            <a:buNone/>
          </a:pPr>
          <a:r>
            <a:rPr lang="en-US" sz="2000" kern="1200" dirty="0">
              <a:solidFill>
                <a:schemeClr val="bg1"/>
              </a:solidFill>
            </a:rPr>
            <a:t>1.Date 		2.High		3.Low</a:t>
          </a:r>
        </a:p>
        <a:p>
          <a:pPr marL="0" lvl="0" indent="0" algn="l" defTabSz="889000">
            <a:lnSpc>
              <a:spcPct val="90000"/>
            </a:lnSpc>
            <a:spcBef>
              <a:spcPct val="0"/>
            </a:spcBef>
            <a:spcAft>
              <a:spcPct val="35000"/>
            </a:spcAft>
            <a:buNone/>
          </a:pPr>
          <a:r>
            <a:rPr lang="en-US" sz="2000" kern="1200" dirty="0">
              <a:solidFill>
                <a:schemeClr val="bg1"/>
              </a:solidFill>
            </a:rPr>
            <a:t>4.Open		5.Close		6.Adj Close</a:t>
          </a:r>
        </a:p>
        <a:p>
          <a:pPr marL="0" lvl="0" indent="0" algn="l" defTabSz="889000">
            <a:lnSpc>
              <a:spcPct val="90000"/>
            </a:lnSpc>
            <a:spcBef>
              <a:spcPct val="0"/>
            </a:spcBef>
            <a:spcAft>
              <a:spcPct val="35000"/>
            </a:spcAft>
            <a:buNone/>
          </a:pPr>
          <a:r>
            <a:rPr lang="en-US" sz="2000" kern="1200" dirty="0">
              <a:solidFill>
                <a:schemeClr val="bg1"/>
              </a:solidFill>
            </a:rPr>
            <a:t>7.Volume</a:t>
          </a:r>
        </a:p>
      </dsp:txBody>
      <dsp:txXfrm>
        <a:off x="81674" y="2723398"/>
        <a:ext cx="6122720" cy="15097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2233CC-417B-48BE-974D-236D054363F2}">
      <dsp:nvSpPr>
        <dsp:cNvPr id="0" name=""/>
        <dsp:cNvSpPr/>
      </dsp:nvSpPr>
      <dsp:spPr>
        <a:xfrm>
          <a:off x="0" y="2905"/>
          <a:ext cx="3557016"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A0609516-8DAF-4F6B-B1E2-EDC8841F0FE1}">
      <dsp:nvSpPr>
        <dsp:cNvPr id="0" name=""/>
        <dsp:cNvSpPr/>
      </dsp:nvSpPr>
      <dsp:spPr>
        <a:xfrm>
          <a:off x="0" y="2905"/>
          <a:ext cx="3557016" cy="1334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latin typeface="Cambria" panose="02040503050406030204" pitchFamily="18" charset="0"/>
              <a:ea typeface="Cambria" panose="02040503050406030204" pitchFamily="18" charset="0"/>
            </a:rPr>
            <a:t>Checking the data types of columns using </a:t>
          </a:r>
          <a:r>
            <a:rPr lang="en-US" sz="1400" kern="1200" dirty="0" err="1">
              <a:latin typeface="Cambria" panose="02040503050406030204" pitchFamily="18" charset="0"/>
              <a:ea typeface="Cambria" panose="02040503050406030204" pitchFamily="18" charset="0"/>
            </a:rPr>
            <a:t>df.dtypes</a:t>
          </a:r>
          <a:r>
            <a:rPr lang="en-US" sz="1400" kern="1200" dirty="0">
              <a:latin typeface="Cambria" panose="02040503050406030204" pitchFamily="18" charset="0"/>
              <a:ea typeface="Cambria" panose="02040503050406030204" pitchFamily="18" charset="0"/>
            </a:rPr>
            <a:t> reveals that the 'Date' column is of type 'object'. </a:t>
          </a:r>
          <a:endParaRPr lang="en-IN" sz="1400" kern="1200" dirty="0">
            <a:latin typeface="Cambria" panose="02040503050406030204" pitchFamily="18" charset="0"/>
            <a:ea typeface="Cambria" panose="02040503050406030204" pitchFamily="18" charset="0"/>
          </a:endParaRPr>
        </a:p>
      </dsp:txBody>
      <dsp:txXfrm>
        <a:off x="0" y="2905"/>
        <a:ext cx="3557016" cy="1334176"/>
      </dsp:txXfrm>
    </dsp:sp>
    <dsp:sp modelId="{3C6FE388-EE38-4407-85EC-291ABD42B414}">
      <dsp:nvSpPr>
        <dsp:cNvPr id="0" name=""/>
        <dsp:cNvSpPr/>
      </dsp:nvSpPr>
      <dsp:spPr>
        <a:xfrm>
          <a:off x="0" y="1337082"/>
          <a:ext cx="3557016"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2E334557-077B-452A-8C35-8BB7C106129C}">
      <dsp:nvSpPr>
        <dsp:cNvPr id="0" name=""/>
        <dsp:cNvSpPr/>
      </dsp:nvSpPr>
      <dsp:spPr>
        <a:xfrm>
          <a:off x="0" y="1337082"/>
          <a:ext cx="3553542" cy="1367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latin typeface="Cambria" panose="02040503050406030204" pitchFamily="18" charset="0"/>
              <a:ea typeface="Cambria" panose="02040503050406030204" pitchFamily="18" charset="0"/>
            </a:rPr>
            <a:t>The function </a:t>
          </a:r>
          <a:r>
            <a:rPr lang="en-US" sz="1400" kern="1200" dirty="0" err="1">
              <a:latin typeface="Cambria" panose="02040503050406030204" pitchFamily="18" charset="0"/>
              <a:ea typeface="Cambria" panose="02040503050406030204" pitchFamily="18" charset="0"/>
            </a:rPr>
            <a:t>add_features</a:t>
          </a:r>
          <a:r>
            <a:rPr lang="en-US" sz="1400" kern="1200" dirty="0">
              <a:latin typeface="Cambria" panose="02040503050406030204" pitchFamily="18" charset="0"/>
              <a:ea typeface="Cambria" panose="02040503050406030204" pitchFamily="18" charset="0"/>
            </a:rPr>
            <a:t>(data) is defined to add additional time-related features to the </a:t>
          </a:r>
          <a:r>
            <a:rPr lang="en-US" sz="1400" kern="1200" dirty="0" err="1">
              <a:latin typeface="Cambria" panose="02040503050406030204" pitchFamily="18" charset="0"/>
              <a:ea typeface="Cambria" panose="02040503050406030204" pitchFamily="18" charset="0"/>
            </a:rPr>
            <a:t>DataFrame</a:t>
          </a:r>
          <a:r>
            <a:rPr lang="en-US" sz="1400" kern="1200" dirty="0">
              <a:latin typeface="Cambria" panose="02040503050406030204" pitchFamily="18" charset="0"/>
              <a:ea typeface="Cambria" panose="02040503050406030204" pitchFamily="18" charset="0"/>
            </a:rPr>
            <a:t>, such as day of the week, month, quarter, year, week of the year, day of the year, and lagged features (past values of the 'Close' column).</a:t>
          </a:r>
          <a:endParaRPr lang="en-IN" sz="1400" kern="1200" dirty="0">
            <a:latin typeface="Cambria" panose="02040503050406030204" pitchFamily="18" charset="0"/>
            <a:ea typeface="Cambria" panose="02040503050406030204" pitchFamily="18" charset="0"/>
          </a:endParaRPr>
        </a:p>
      </dsp:txBody>
      <dsp:txXfrm>
        <a:off x="0" y="1337082"/>
        <a:ext cx="3553542" cy="1367837"/>
      </dsp:txXfrm>
    </dsp:sp>
    <dsp:sp modelId="{2A74DD1F-16B1-41A6-9EF1-AE3B178F3A76}">
      <dsp:nvSpPr>
        <dsp:cNvPr id="0" name=""/>
        <dsp:cNvSpPr/>
      </dsp:nvSpPr>
      <dsp:spPr>
        <a:xfrm>
          <a:off x="0" y="2704919"/>
          <a:ext cx="3557016"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ACB54FC1-1B03-4753-BD95-A664A2B0B757}">
      <dsp:nvSpPr>
        <dsp:cNvPr id="0" name=""/>
        <dsp:cNvSpPr/>
      </dsp:nvSpPr>
      <dsp:spPr>
        <a:xfrm>
          <a:off x="0" y="2704919"/>
          <a:ext cx="3557016" cy="1334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latin typeface="Cambria" panose="02040503050406030204" pitchFamily="18" charset="0"/>
              <a:ea typeface="Cambria" panose="02040503050406030204" pitchFamily="18" charset="0"/>
            </a:rPr>
            <a:t>Result: The resulting </a:t>
          </a:r>
          <a:r>
            <a:rPr lang="en-US" sz="1400" kern="1200" dirty="0" err="1">
              <a:latin typeface="Cambria" panose="02040503050406030204" pitchFamily="18" charset="0"/>
              <a:ea typeface="Cambria" panose="02040503050406030204" pitchFamily="18" charset="0"/>
            </a:rPr>
            <a:t>DataFrame</a:t>
          </a:r>
          <a:r>
            <a:rPr lang="en-US" sz="1400" kern="1200" dirty="0">
              <a:latin typeface="Cambria" panose="02040503050406030204" pitchFamily="18" charset="0"/>
              <a:ea typeface="Cambria" panose="02040503050406030204" pitchFamily="18" charset="0"/>
            </a:rPr>
            <a:t> (</a:t>
          </a:r>
          <a:r>
            <a:rPr lang="en-US" sz="1400" kern="1200" dirty="0" err="1">
              <a:latin typeface="Cambria" panose="02040503050406030204" pitchFamily="18" charset="0"/>
              <a:ea typeface="Cambria" panose="02040503050406030204" pitchFamily="18" charset="0"/>
            </a:rPr>
            <a:t>df</a:t>
          </a:r>
          <a:r>
            <a:rPr lang="en-US" sz="1400" kern="1200" dirty="0">
              <a:latin typeface="Cambria" panose="02040503050406030204" pitchFamily="18" charset="0"/>
              <a:ea typeface="Cambria" panose="02040503050406030204" pitchFamily="18" charset="0"/>
            </a:rPr>
            <a:t>) now includes the added time-related features and has been cleaned of duplicates and missing values. The 'Date' column serves as the index, and additional features like day of the week, month, etc., have been incorporated. Lagged features represent historical values of the 'Close' column, and the </a:t>
          </a:r>
          <a:r>
            <a:rPr lang="en-US" sz="1400" kern="1200" dirty="0" err="1">
              <a:latin typeface="Cambria" panose="02040503050406030204" pitchFamily="18" charset="0"/>
              <a:ea typeface="Cambria" panose="02040503050406030204" pitchFamily="18" charset="0"/>
            </a:rPr>
            <a:t>DataFrame</a:t>
          </a:r>
          <a:r>
            <a:rPr lang="en-US" sz="1400" kern="1200" dirty="0">
              <a:latin typeface="Cambria" panose="02040503050406030204" pitchFamily="18" charset="0"/>
              <a:ea typeface="Cambria" panose="02040503050406030204" pitchFamily="18" charset="0"/>
            </a:rPr>
            <a:t> is ready for further analysis or modeling.</a:t>
          </a:r>
          <a:endParaRPr lang="en-IN" sz="1400" kern="1200" dirty="0">
            <a:latin typeface="Cambria" panose="02040503050406030204" pitchFamily="18" charset="0"/>
            <a:ea typeface="Cambria" panose="02040503050406030204" pitchFamily="18" charset="0"/>
          </a:endParaRPr>
        </a:p>
      </dsp:txBody>
      <dsp:txXfrm>
        <a:off x="0" y="2704919"/>
        <a:ext cx="3557016" cy="1334176"/>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ACE66D-FCD2-4BC2-A3C9-BA3536612F8C}" type="datetimeFigureOut">
              <a:rPr lang="en-IN" smtClean="0"/>
              <a:t>15-12-2023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8FFFB2-F636-461D-ABCF-62CC1F28DA94}" type="slidenum">
              <a:rPr lang="en-IN" smtClean="0"/>
              <a:t>‹#›</a:t>
            </a:fld>
            <a:endParaRPr lang="en-IN"/>
          </a:p>
        </p:txBody>
      </p:sp>
    </p:spTree>
    <p:extLst>
      <p:ext uri="{BB962C8B-B14F-4D97-AF65-F5344CB8AC3E}">
        <p14:creationId xmlns:p14="http://schemas.microsoft.com/office/powerpoint/2010/main" val="2725330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5E8FFFB2-F636-461D-ABCF-62CC1F28DA94}" type="slidenum">
              <a:rPr lang="en-IN" smtClean="0"/>
              <a:t>2</a:t>
            </a:fld>
            <a:endParaRPr lang="en-IN"/>
          </a:p>
        </p:txBody>
      </p:sp>
    </p:spTree>
    <p:extLst>
      <p:ext uri="{BB962C8B-B14F-4D97-AF65-F5344CB8AC3E}">
        <p14:creationId xmlns:p14="http://schemas.microsoft.com/office/powerpoint/2010/main" val="36688910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3749BA23-8018-459F-A3B0-DFB32E26476C}" type="datetime1">
              <a:rPr lang="en-US" smtClean="0"/>
              <a:t>12/15/2023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08513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82F711F1-ED94-437B-A245-E6BF45A6E304}" type="datetime1">
              <a:rPr lang="en-US" smtClean="0"/>
              <a:t>12/15/2023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1411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54018A7E-0CC0-4727-9F52-950026795250}" type="datetime1">
              <a:rPr lang="en-US" smtClean="0"/>
              <a:t>12/15/2023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85759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CC4AAC6A-7E60-4002-9BF8-8197996A4E7F}" type="datetime1">
              <a:rPr lang="en-US" smtClean="0"/>
              <a:t>12/15/2023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4270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3F3A5552-C7E2-4D06-A35D-B3F3D92916AA}" type="datetime1">
              <a:rPr lang="en-US" smtClean="0"/>
              <a:t>12/15/2023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9159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DABC4AFF-EB67-4D54-A4FA-999AB31F1BCB}" type="datetime1">
              <a:rPr lang="en-US" smtClean="0"/>
              <a:t>12/15/2023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2341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99CD7A49-F7D4-4264-A918-FF436B36C3C2}" type="datetime1">
              <a:rPr lang="en-US" smtClean="0"/>
              <a:t>12/15/2023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93517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A1E73B5D-AD59-492D-85FE-0B4A395F4314}" type="datetime1">
              <a:rPr lang="en-US" smtClean="0"/>
              <a:t>12/15/2023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45399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49DADBCE-56D8-45BB-B7C8-03018555F30D}" type="datetime1">
              <a:rPr lang="en-US" smtClean="0"/>
              <a:t>12/15/2023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73297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1A74C594-7DAF-4F8A-9568-8841B4E98F10}" type="datetime1">
              <a:rPr lang="en-US" smtClean="0"/>
              <a:t>12/15/2023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893269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BFC577CE-D685-42EF-B1E4-DF22FBF1A074}" type="datetime1">
              <a:rPr lang="en-US" smtClean="0"/>
              <a:t>12/15/2023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77404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C9ECEE36-3D96-43BC-B553-CC9EA3D6A57A}" type="datetime1">
              <a:rPr lang="en-US" smtClean="0"/>
              <a:t>12/15/2023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6467137"/>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hdr="0" ftr="0" dt="0"/>
  <p:txStyles>
    <p:titleStyle>
      <a:lvl1pPr algn="l" defTabSz="914400" rtl="0" eaLnBrk="1" latinLnBrk="0" hangingPunct="1">
        <a:lnSpc>
          <a:spcPct val="90000"/>
        </a:lnSpc>
        <a:spcBef>
          <a:spcPct val="0"/>
        </a:spcBef>
        <a:buNone/>
        <a:defRPr sz="53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jpeg"/><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3" Type="http://schemas.openxmlformats.org/officeDocument/2006/relationships/image" Target="../media/image3.jpeg"/><Relationship Id="rId7" Type="http://schemas.openxmlformats.org/officeDocument/2006/relationships/diagramColors" Target="../diagrams/colors1.xml"/><Relationship Id="rId12" Type="http://schemas.openxmlformats.org/officeDocument/2006/relationships/diagramColors" Target="../diagrams/colors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 Id="rId5" Type="http://schemas.openxmlformats.org/officeDocument/2006/relationships/image" Target="../media/image3.jpeg"/><Relationship Id="rId4" Type="http://schemas.openxmlformats.org/officeDocument/2006/relationships/image" Target="../media/image43.png"/></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2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8" Type="http://schemas.openxmlformats.org/officeDocument/2006/relationships/diagramQuickStyle" Target="../diagrams/quickStyle4.xml"/><Relationship Id="rId3" Type="http://schemas.openxmlformats.org/officeDocument/2006/relationships/image" Target="../media/image12.png"/><Relationship Id="rId7" Type="http://schemas.openxmlformats.org/officeDocument/2006/relationships/diagramLayout" Target="../diagrams/layout4.xml"/><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diagramData" Target="../diagrams/data4.xml"/><Relationship Id="rId5" Type="http://schemas.openxmlformats.org/officeDocument/2006/relationships/image" Target="../media/image3.jpeg"/><Relationship Id="rId10" Type="http://schemas.microsoft.com/office/2007/relationships/diagramDrawing" Target="../diagrams/drawing4.xml"/><Relationship Id="rId4" Type="http://schemas.openxmlformats.org/officeDocument/2006/relationships/image" Target="../media/image13.png"/><Relationship Id="rId9" Type="http://schemas.openxmlformats.org/officeDocument/2006/relationships/diagramColors" Target="../diagrams/colors4.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Triangular abstract background">
            <a:extLst>
              <a:ext uri="{FF2B5EF4-FFF2-40B4-BE49-F238E27FC236}">
                <a16:creationId xmlns:a16="http://schemas.microsoft.com/office/drawing/2014/main" id="{30963F82-5A68-8662-5481-843B4FC507E2}"/>
              </a:ext>
            </a:extLst>
          </p:cNvPr>
          <p:cNvPicPr>
            <a:picLocks noChangeAspect="1"/>
          </p:cNvPicPr>
          <p:nvPr/>
        </p:nvPicPr>
        <p:blipFill rotWithShape="1">
          <a:blip r:embed="rId2"/>
          <a:srcRect t="15730"/>
          <a:stretch/>
        </p:blipFill>
        <p:spPr>
          <a:xfrm>
            <a:off x="12818" y="9525"/>
            <a:ext cx="12191980" cy="6858000"/>
          </a:xfrm>
          <a:prstGeom prst="rect">
            <a:avLst/>
          </a:prstGeom>
        </p:spPr>
      </p:pic>
      <p:sp>
        <p:nvSpPr>
          <p:cNvPr id="21" name="Rectangle 20">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1238442"/>
            <a:ext cx="3635926" cy="43557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02AA78-91B6-13AC-E700-21F9491C827C}"/>
              </a:ext>
            </a:extLst>
          </p:cNvPr>
          <p:cNvSpPr>
            <a:spLocks noGrp="1"/>
          </p:cNvSpPr>
          <p:nvPr>
            <p:ph type="ctrTitle"/>
          </p:nvPr>
        </p:nvSpPr>
        <p:spPr>
          <a:xfrm>
            <a:off x="796849" y="1425629"/>
            <a:ext cx="3219061" cy="1561717"/>
          </a:xfrm>
          <a:solidFill>
            <a:schemeClr val="bg1"/>
          </a:solidFill>
          <a:ln>
            <a:solidFill>
              <a:schemeClr val="accent5">
                <a:lumMod val="20000"/>
                <a:lumOff val="80000"/>
              </a:schemeClr>
            </a:solidFill>
          </a:ln>
        </p:spPr>
        <p:txBody>
          <a:bodyPr anchor="b">
            <a:normAutofit/>
          </a:bodyPr>
          <a:lstStyle/>
          <a:p>
            <a:pPr algn="ctr"/>
            <a:r>
              <a:rPr lang="en-IN" sz="3500" dirty="0">
                <a:solidFill>
                  <a:schemeClr val="tx1">
                    <a:lumMod val="75000"/>
                    <a:lumOff val="25000"/>
                  </a:schemeClr>
                </a:solidFill>
                <a:latin typeface="Cambria" panose="02040503050406030204" pitchFamily="18" charset="0"/>
                <a:ea typeface="Cambria" panose="02040503050406030204" pitchFamily="18" charset="0"/>
              </a:rPr>
              <a:t>APPLE</a:t>
            </a:r>
            <a:br>
              <a:rPr lang="en-IN" sz="3500" dirty="0">
                <a:solidFill>
                  <a:schemeClr val="tx1">
                    <a:lumMod val="75000"/>
                    <a:lumOff val="25000"/>
                  </a:schemeClr>
                </a:solidFill>
                <a:latin typeface="Cambria" panose="02040503050406030204" pitchFamily="18" charset="0"/>
                <a:ea typeface="Cambria" panose="02040503050406030204" pitchFamily="18" charset="0"/>
              </a:rPr>
            </a:br>
            <a:r>
              <a:rPr lang="en-IN" sz="3500" dirty="0">
                <a:solidFill>
                  <a:schemeClr val="tx1">
                    <a:lumMod val="75000"/>
                    <a:lumOff val="25000"/>
                  </a:schemeClr>
                </a:solidFill>
                <a:latin typeface="Cambria" panose="02040503050406030204" pitchFamily="18" charset="0"/>
                <a:ea typeface="Cambria" panose="02040503050406030204" pitchFamily="18" charset="0"/>
              </a:rPr>
              <a:t> STOCK PRICE PREDICTION</a:t>
            </a:r>
          </a:p>
        </p:txBody>
      </p:sp>
      <p:sp>
        <p:nvSpPr>
          <p:cNvPr id="3" name="Subtitle 2">
            <a:extLst>
              <a:ext uri="{FF2B5EF4-FFF2-40B4-BE49-F238E27FC236}">
                <a16:creationId xmlns:a16="http://schemas.microsoft.com/office/drawing/2014/main" id="{41B658E8-715C-1428-99F2-BBBAEF10E31E}"/>
              </a:ext>
            </a:extLst>
          </p:cNvPr>
          <p:cNvSpPr>
            <a:spLocks noGrp="1"/>
          </p:cNvSpPr>
          <p:nvPr>
            <p:ph type="subTitle" idx="1"/>
          </p:nvPr>
        </p:nvSpPr>
        <p:spPr>
          <a:xfrm>
            <a:off x="796849" y="4235025"/>
            <a:ext cx="3375101" cy="1460733"/>
          </a:xfrm>
        </p:spPr>
        <p:txBody>
          <a:bodyPr anchor="t">
            <a:normAutofit fontScale="77500" lnSpcReduction="20000"/>
          </a:bodyPr>
          <a:lstStyle/>
          <a:p>
            <a:r>
              <a:rPr lang="en-IN" sz="2000" dirty="0"/>
              <a:t>Presented by:</a:t>
            </a:r>
          </a:p>
          <a:p>
            <a:r>
              <a:rPr lang="en-IN" sz="1600" dirty="0"/>
              <a:t>VIDISHA DINESHKUMAR PARMAR</a:t>
            </a:r>
          </a:p>
          <a:p>
            <a:r>
              <a:rPr lang="en-IN" sz="1600" dirty="0"/>
              <a:t>Deep Amish shah</a:t>
            </a:r>
          </a:p>
          <a:p>
            <a:r>
              <a:rPr lang="en-IN" sz="1600" dirty="0"/>
              <a:t>Om RAKESHKUMAR GANDHI</a:t>
            </a:r>
          </a:p>
        </p:txBody>
      </p:sp>
      <p:cxnSp>
        <p:nvCxnSpPr>
          <p:cNvPr id="22" name="!!Straight Connector">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950" y="4508519"/>
            <a:ext cx="3108960" cy="0"/>
          </a:xfrm>
          <a:prstGeom prst="line">
            <a:avLst/>
          </a:prstGeom>
          <a:ln w="12700">
            <a:solidFill>
              <a:schemeClr val="tx1">
                <a:lumMod val="75000"/>
                <a:lumOff val="25000"/>
                <a:alpha val="90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E239D8CC-16F4-4B2B-80F0-203C56D0D2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6" name="Picture 5" descr="A colorful apple with a bite taken out of it&#10;&#10;Description automatically generated">
            <a:extLst>
              <a:ext uri="{FF2B5EF4-FFF2-40B4-BE49-F238E27FC236}">
                <a16:creationId xmlns:a16="http://schemas.microsoft.com/office/drawing/2014/main" id="{B6495970-F4D6-092D-969C-B470D00E36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1576" y="1424654"/>
            <a:ext cx="418399" cy="487696"/>
          </a:xfrm>
          <a:prstGeom prst="rect">
            <a:avLst/>
          </a:prstGeom>
        </p:spPr>
      </p:pic>
      <p:sp>
        <p:nvSpPr>
          <p:cNvPr id="4" name="Slide Number Placeholder 3">
            <a:extLst>
              <a:ext uri="{FF2B5EF4-FFF2-40B4-BE49-F238E27FC236}">
                <a16:creationId xmlns:a16="http://schemas.microsoft.com/office/drawing/2014/main" id="{3840DCAF-933F-54DE-0CF9-DB0B4B7A5BB0}"/>
              </a:ext>
            </a:extLst>
          </p:cNvPr>
          <p:cNvSpPr>
            <a:spLocks noGrp="1"/>
          </p:cNvSpPr>
          <p:nvPr>
            <p:ph type="sldNum" sz="quarter" idx="12"/>
          </p:nvPr>
        </p:nvSpPr>
        <p:spPr/>
        <p:txBody>
          <a:bodyPr/>
          <a:lstStyle/>
          <a:p>
            <a:fld id="{3A98EE3D-8CD1-4C3F-BD1C-C98C9596463C}" type="slidenum">
              <a:rPr lang="en-US" smtClean="0"/>
              <a:t>1</a:t>
            </a:fld>
            <a:endParaRPr lang="en-US" dirty="0"/>
          </a:p>
        </p:txBody>
      </p:sp>
    </p:spTree>
    <p:extLst>
      <p:ext uri="{BB962C8B-B14F-4D97-AF65-F5344CB8AC3E}">
        <p14:creationId xmlns:p14="http://schemas.microsoft.com/office/powerpoint/2010/main" val="3481935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41" name="Straight Connector 4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43" name="Rectangle 42">
            <a:extLst>
              <a:ext uri="{FF2B5EF4-FFF2-40B4-BE49-F238E27FC236}">
                <a16:creationId xmlns:a16="http://schemas.microsoft.com/office/drawing/2014/main" id="{D40791F6-715D-481A-9C4A-3645AECFD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58692AB-6A07-5662-0F45-587BC5131A0A}"/>
              </a:ext>
            </a:extLst>
          </p:cNvPr>
          <p:cNvSpPr txBox="1"/>
          <p:nvPr/>
        </p:nvSpPr>
        <p:spPr>
          <a:xfrm>
            <a:off x="642257" y="-572856"/>
            <a:ext cx="6432434" cy="145075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000" i="0" spc="-50" dirty="0">
                <a:solidFill>
                  <a:schemeClr val="tx1">
                    <a:lumMod val="75000"/>
                    <a:lumOff val="25000"/>
                  </a:schemeClr>
                </a:solidFill>
                <a:effectLst/>
                <a:latin typeface="Cambria" panose="02040503050406030204" pitchFamily="18" charset="0"/>
                <a:ea typeface="Cambria" panose="02040503050406030204" pitchFamily="18" charset="0"/>
                <a:cs typeface="+mj-cs"/>
              </a:rPr>
              <a:t>3. Scatter Plots for Numeric Columns:</a:t>
            </a:r>
            <a:endParaRPr lang="en-US" sz="3000" spc="-50" dirty="0">
              <a:solidFill>
                <a:schemeClr val="tx1">
                  <a:lumMod val="75000"/>
                  <a:lumOff val="25000"/>
                </a:schemeClr>
              </a:solidFill>
              <a:latin typeface="Cambria" panose="02040503050406030204" pitchFamily="18" charset="0"/>
              <a:ea typeface="Cambria" panose="02040503050406030204" pitchFamily="18" charset="0"/>
              <a:cs typeface="+mj-cs"/>
            </a:endParaRPr>
          </a:p>
        </p:txBody>
      </p:sp>
      <p:cxnSp>
        <p:nvCxnSpPr>
          <p:cNvPr id="45" name="Straight Connector 44">
            <a:extLst>
              <a:ext uri="{FF2B5EF4-FFF2-40B4-BE49-F238E27FC236}">
                <a16:creationId xmlns:a16="http://schemas.microsoft.com/office/drawing/2014/main" id="{740F83A4-FAC4-4867-95A5-BBFD280C7B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76240" y="2267421"/>
            <a:ext cx="60350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759FBAC-D522-0B39-670E-9DD9D1EF76BA}"/>
              </a:ext>
            </a:extLst>
          </p:cNvPr>
          <p:cNvSpPr txBox="1"/>
          <p:nvPr/>
        </p:nvSpPr>
        <p:spPr>
          <a:xfrm>
            <a:off x="642257" y="2267421"/>
            <a:ext cx="6432434" cy="3461658"/>
          </a:xfrm>
          <a:prstGeom prst="rect">
            <a:avLst/>
          </a:prstGeom>
        </p:spPr>
        <p:txBody>
          <a:bodyPr vert="horz" lIns="0" tIns="45720" rIns="0" bIns="45720" rtlCol="0">
            <a:noAutofit/>
          </a:bodyPr>
          <a:lstStyle/>
          <a:p>
            <a:pPr>
              <a:lnSpc>
                <a:spcPct val="90000"/>
              </a:lnSpc>
              <a:spcAft>
                <a:spcPts val="600"/>
              </a:spcAft>
              <a:buFont typeface="Calibri" panose="020F0502020204030204" pitchFamily="34" charset="0"/>
              <a:buAutoNum type="arabicPeriod"/>
            </a:pPr>
            <a:r>
              <a:rPr lang="en-US" sz="1600" b="1" i="0" dirty="0">
                <a:solidFill>
                  <a:schemeClr val="tx1">
                    <a:lumMod val="75000"/>
                    <a:lumOff val="25000"/>
                  </a:schemeClr>
                </a:solidFill>
                <a:effectLst/>
                <a:latin typeface="Cambria" panose="02040503050406030204" pitchFamily="18" charset="0"/>
                <a:ea typeface="Cambria" panose="02040503050406030204" pitchFamily="18" charset="0"/>
              </a:rPr>
              <a:t>X and Y Axes:</a:t>
            </a:r>
            <a:endParaRPr lang="en-US" sz="1600" b="0" i="0" dirty="0">
              <a:solidFill>
                <a:schemeClr val="tx1">
                  <a:lumMod val="75000"/>
                  <a:lumOff val="25000"/>
                </a:schemeClr>
              </a:solidFill>
              <a:effectLst/>
              <a:latin typeface="Cambria" panose="02040503050406030204" pitchFamily="18" charset="0"/>
              <a:ea typeface="Cambria" panose="02040503050406030204" pitchFamily="18" charset="0"/>
            </a:endParaRPr>
          </a:p>
          <a:p>
            <a:pPr marL="742950" lvl="1" indent="-285750">
              <a:lnSpc>
                <a:spcPct val="90000"/>
              </a:lnSpc>
              <a:spcAft>
                <a:spcPts val="600"/>
              </a:spcAft>
              <a:buFont typeface="Calibri" panose="020F0502020204030204" pitchFamily="34" charset="0"/>
              <a:buAutoNum type="arabicPeriod"/>
            </a:pPr>
            <a:r>
              <a:rPr lang="en-US" sz="1600" b="0" i="0" dirty="0">
                <a:solidFill>
                  <a:schemeClr val="tx1">
                    <a:lumMod val="75000"/>
                    <a:lumOff val="25000"/>
                  </a:schemeClr>
                </a:solidFill>
                <a:effectLst/>
                <a:latin typeface="Cambria" panose="02040503050406030204" pitchFamily="18" charset="0"/>
                <a:ea typeface="Cambria" panose="02040503050406030204" pitchFamily="18" charset="0"/>
              </a:rPr>
              <a:t>The x-axis represents the index of the </a:t>
            </a:r>
            <a:r>
              <a:rPr lang="en-US" sz="1600" b="0" i="0" dirty="0" err="1">
                <a:solidFill>
                  <a:schemeClr val="tx1">
                    <a:lumMod val="75000"/>
                    <a:lumOff val="25000"/>
                  </a:schemeClr>
                </a:solidFill>
                <a:effectLst/>
                <a:latin typeface="Cambria" panose="02040503050406030204" pitchFamily="18" charset="0"/>
                <a:ea typeface="Cambria" panose="02040503050406030204" pitchFamily="18" charset="0"/>
              </a:rPr>
              <a:t>DataFrame</a:t>
            </a:r>
            <a:r>
              <a:rPr lang="en-US" sz="1600" b="0" i="0" dirty="0">
                <a:solidFill>
                  <a:schemeClr val="tx1">
                    <a:lumMod val="75000"/>
                    <a:lumOff val="25000"/>
                  </a:schemeClr>
                </a:solidFill>
                <a:effectLst/>
                <a:latin typeface="Cambria" panose="02040503050406030204" pitchFamily="18" charset="0"/>
                <a:ea typeface="Cambria" panose="02040503050406030204" pitchFamily="18" charset="0"/>
              </a:rPr>
              <a:t>, indicating the position or order of data points.</a:t>
            </a:r>
          </a:p>
          <a:p>
            <a:pPr marL="742950" lvl="1" indent="-285750">
              <a:lnSpc>
                <a:spcPct val="90000"/>
              </a:lnSpc>
              <a:spcAft>
                <a:spcPts val="600"/>
              </a:spcAft>
              <a:buFont typeface="Calibri" panose="020F0502020204030204" pitchFamily="34" charset="0"/>
              <a:buAutoNum type="arabicPeriod"/>
            </a:pPr>
            <a:r>
              <a:rPr lang="en-US" sz="1600" b="0" i="0" dirty="0">
                <a:solidFill>
                  <a:schemeClr val="tx1">
                    <a:lumMod val="75000"/>
                    <a:lumOff val="25000"/>
                  </a:schemeClr>
                </a:solidFill>
                <a:effectLst/>
                <a:latin typeface="Cambria" panose="02040503050406030204" pitchFamily="18" charset="0"/>
                <a:ea typeface="Cambria" panose="02040503050406030204" pitchFamily="18" charset="0"/>
              </a:rPr>
              <a:t>The y-axis represents the values of the 'Volume' column, showing how the volume of trading changes over time.</a:t>
            </a:r>
          </a:p>
          <a:p>
            <a:pPr>
              <a:lnSpc>
                <a:spcPct val="90000"/>
              </a:lnSpc>
              <a:spcAft>
                <a:spcPts val="600"/>
              </a:spcAft>
              <a:buFont typeface="Calibri" panose="020F0502020204030204" pitchFamily="34" charset="0"/>
              <a:buAutoNum type="arabicPeriod"/>
            </a:pPr>
            <a:r>
              <a:rPr lang="en-US" sz="1600" b="1" i="0" dirty="0">
                <a:solidFill>
                  <a:schemeClr val="tx1">
                    <a:lumMod val="75000"/>
                    <a:lumOff val="25000"/>
                  </a:schemeClr>
                </a:solidFill>
                <a:effectLst/>
                <a:latin typeface="Cambria" panose="02040503050406030204" pitchFamily="18" charset="0"/>
                <a:ea typeface="Cambria" panose="02040503050406030204" pitchFamily="18" charset="0"/>
              </a:rPr>
              <a:t>Patterns and Trends:</a:t>
            </a:r>
            <a:endParaRPr lang="en-US" sz="1600" b="0" i="0" dirty="0">
              <a:solidFill>
                <a:schemeClr val="tx1">
                  <a:lumMod val="75000"/>
                  <a:lumOff val="25000"/>
                </a:schemeClr>
              </a:solidFill>
              <a:effectLst/>
              <a:latin typeface="Cambria" panose="02040503050406030204" pitchFamily="18" charset="0"/>
              <a:ea typeface="Cambria" panose="02040503050406030204" pitchFamily="18" charset="0"/>
            </a:endParaRPr>
          </a:p>
          <a:p>
            <a:pPr marL="742950" lvl="1" indent="-285750">
              <a:lnSpc>
                <a:spcPct val="90000"/>
              </a:lnSpc>
              <a:spcAft>
                <a:spcPts val="600"/>
              </a:spcAft>
              <a:buFont typeface="Calibri" panose="020F0502020204030204" pitchFamily="34" charset="0"/>
              <a:buAutoNum type="arabicPeriod"/>
            </a:pPr>
            <a:r>
              <a:rPr lang="en-US" sz="1600" b="0" i="0" dirty="0">
                <a:solidFill>
                  <a:schemeClr val="tx1">
                    <a:lumMod val="75000"/>
                    <a:lumOff val="25000"/>
                  </a:schemeClr>
                </a:solidFill>
                <a:effectLst/>
                <a:latin typeface="Cambria" panose="02040503050406030204" pitchFamily="18" charset="0"/>
                <a:ea typeface="Cambria" panose="02040503050406030204" pitchFamily="18" charset="0"/>
              </a:rPr>
              <a:t>This Scatter plot demonstrates trading volume patterns or trends.</a:t>
            </a:r>
          </a:p>
          <a:p>
            <a:pPr marL="742950" lvl="1" indent="-285750">
              <a:lnSpc>
                <a:spcPct val="90000"/>
              </a:lnSpc>
              <a:spcAft>
                <a:spcPts val="600"/>
              </a:spcAft>
              <a:buFont typeface="Calibri" panose="020F0502020204030204" pitchFamily="34" charset="0"/>
              <a:buAutoNum type="arabicPeriod"/>
            </a:pPr>
            <a:r>
              <a:rPr lang="en-US" sz="1600" b="0" i="0" dirty="0">
                <a:solidFill>
                  <a:schemeClr val="tx1">
                    <a:lumMod val="75000"/>
                    <a:lumOff val="25000"/>
                  </a:schemeClr>
                </a:solidFill>
                <a:effectLst/>
                <a:latin typeface="Cambria" panose="02040503050406030204" pitchFamily="18" charset="0"/>
                <a:ea typeface="Cambria" panose="02040503050406030204" pitchFamily="18" charset="0"/>
              </a:rPr>
              <a:t>Look for clusters, trends, or any noticeable changes in the spread of points. For example, sudden spikes in volume indicate significant trading activity on specific dates.</a:t>
            </a:r>
          </a:p>
          <a:p>
            <a:pPr>
              <a:lnSpc>
                <a:spcPct val="90000"/>
              </a:lnSpc>
              <a:spcAft>
                <a:spcPts val="600"/>
              </a:spcAft>
              <a:buFont typeface="Calibri" panose="020F0502020204030204" pitchFamily="34" charset="0"/>
              <a:buAutoNum type="arabicPeriod"/>
            </a:pPr>
            <a:r>
              <a:rPr lang="en-US" sz="1600" b="1" i="0" dirty="0">
                <a:solidFill>
                  <a:schemeClr val="tx1">
                    <a:lumMod val="75000"/>
                    <a:lumOff val="25000"/>
                  </a:schemeClr>
                </a:solidFill>
                <a:effectLst/>
                <a:latin typeface="Cambria" panose="02040503050406030204" pitchFamily="18" charset="0"/>
                <a:ea typeface="Cambria" panose="02040503050406030204" pitchFamily="18" charset="0"/>
              </a:rPr>
              <a:t>Outliers:</a:t>
            </a:r>
            <a:endParaRPr lang="en-US" sz="1600" b="0" i="0" dirty="0">
              <a:solidFill>
                <a:schemeClr val="tx1">
                  <a:lumMod val="75000"/>
                  <a:lumOff val="25000"/>
                </a:schemeClr>
              </a:solidFill>
              <a:effectLst/>
              <a:latin typeface="Cambria" panose="02040503050406030204" pitchFamily="18" charset="0"/>
              <a:ea typeface="Cambria" panose="02040503050406030204" pitchFamily="18" charset="0"/>
            </a:endParaRPr>
          </a:p>
          <a:p>
            <a:pPr marL="742950" lvl="1" indent="-285750">
              <a:lnSpc>
                <a:spcPct val="90000"/>
              </a:lnSpc>
              <a:spcAft>
                <a:spcPts val="600"/>
              </a:spcAft>
              <a:buFont typeface="Calibri" panose="020F0502020204030204" pitchFamily="34" charset="0"/>
              <a:buAutoNum type="arabicPeriod"/>
            </a:pPr>
            <a:r>
              <a:rPr lang="en-US" sz="1600" b="0" i="0" dirty="0">
                <a:solidFill>
                  <a:schemeClr val="tx1">
                    <a:lumMod val="75000"/>
                    <a:lumOff val="25000"/>
                  </a:schemeClr>
                </a:solidFill>
                <a:effectLst/>
                <a:latin typeface="Cambria" panose="02040503050406030204" pitchFamily="18" charset="0"/>
                <a:ea typeface="Cambria" panose="02040503050406030204" pitchFamily="18" charset="0"/>
              </a:rPr>
              <a:t>Outliers in the scatter plot represent days with unusually high or low trading volume. Identifying these outliers can be crucial for understanding exceptional market events.</a:t>
            </a:r>
          </a:p>
          <a:p>
            <a:pPr>
              <a:lnSpc>
                <a:spcPct val="90000"/>
              </a:lnSpc>
              <a:spcAft>
                <a:spcPts val="600"/>
              </a:spcAft>
              <a:buFont typeface="Calibri" panose="020F0502020204030204" pitchFamily="34" charset="0"/>
            </a:pPr>
            <a:endParaRPr lang="en-US" sz="1600" dirty="0">
              <a:solidFill>
                <a:schemeClr val="tx1">
                  <a:lumMod val="75000"/>
                  <a:lumOff val="25000"/>
                </a:schemeClr>
              </a:solidFill>
              <a:latin typeface="Cambria" panose="02040503050406030204" pitchFamily="18" charset="0"/>
              <a:ea typeface="Cambria" panose="02040503050406030204" pitchFamily="18" charset="0"/>
            </a:endParaRPr>
          </a:p>
        </p:txBody>
      </p:sp>
      <p:pic>
        <p:nvPicPr>
          <p:cNvPr id="17" name="Picture 16" descr="A black text on a white background&#10;&#10;Description automatically generated">
            <a:extLst>
              <a:ext uri="{FF2B5EF4-FFF2-40B4-BE49-F238E27FC236}">
                <a16:creationId xmlns:a16="http://schemas.microsoft.com/office/drawing/2014/main" id="{39C2806F-A588-4E09-219E-A4AA067EFF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415" y="906476"/>
            <a:ext cx="6779276" cy="1090487"/>
          </a:xfrm>
          <a:prstGeom prst="rect">
            <a:avLst/>
          </a:prstGeom>
        </p:spPr>
      </p:pic>
      <p:pic>
        <p:nvPicPr>
          <p:cNvPr id="19" name="Picture 18" descr="A graph of blue dots&#10;&#10;Description automatically generated">
            <a:extLst>
              <a:ext uri="{FF2B5EF4-FFF2-40B4-BE49-F238E27FC236}">
                <a16:creationId xmlns:a16="http://schemas.microsoft.com/office/drawing/2014/main" id="{87CA9B9B-43CF-FA7D-17EC-6D759DCAF6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8674" y="2267428"/>
            <a:ext cx="4481101" cy="3939197"/>
          </a:xfrm>
          <a:prstGeom prst="rect">
            <a:avLst/>
          </a:prstGeom>
        </p:spPr>
      </p:pic>
      <p:sp>
        <p:nvSpPr>
          <p:cNvPr id="47" name="Rectangle 46">
            <a:extLst>
              <a:ext uri="{FF2B5EF4-FFF2-40B4-BE49-F238E27FC236}">
                <a16:creationId xmlns:a16="http://schemas.microsoft.com/office/drawing/2014/main" id="{811CBAFA-D7E0-40A7-BB94-2C05304B4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21" name="Content Placeholder 4" descr="A grey apple logo with a bite taken out of it&#10;&#10;Description automatically generated">
            <a:extLst>
              <a:ext uri="{FF2B5EF4-FFF2-40B4-BE49-F238E27FC236}">
                <a16:creationId xmlns:a16="http://schemas.microsoft.com/office/drawing/2014/main" id="{6E29C1CB-9176-1DA8-4AF0-42731E4661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53799" y="6372225"/>
            <a:ext cx="838200" cy="485775"/>
          </a:xfrm>
          <a:prstGeom prst="rect">
            <a:avLst/>
          </a:prstGeom>
        </p:spPr>
      </p:pic>
      <p:sp>
        <p:nvSpPr>
          <p:cNvPr id="2" name="Slide Number Placeholder 1">
            <a:extLst>
              <a:ext uri="{FF2B5EF4-FFF2-40B4-BE49-F238E27FC236}">
                <a16:creationId xmlns:a16="http://schemas.microsoft.com/office/drawing/2014/main" id="{8B3DF245-B894-A892-C861-966CE6774B05}"/>
              </a:ext>
            </a:extLst>
          </p:cNvPr>
          <p:cNvSpPr>
            <a:spLocks noGrp="1"/>
          </p:cNvSpPr>
          <p:nvPr>
            <p:ph type="sldNum" sz="quarter" idx="12"/>
          </p:nvPr>
        </p:nvSpPr>
        <p:spPr/>
        <p:txBody>
          <a:bodyPr/>
          <a:lstStyle/>
          <a:p>
            <a:fld id="{3A98EE3D-8CD1-4C3F-BD1C-C98C9596463C}" type="slidenum">
              <a:rPr lang="en-US" smtClean="0"/>
              <a:t>10</a:t>
            </a:fld>
            <a:endParaRPr lang="en-US" dirty="0"/>
          </a:p>
        </p:txBody>
      </p:sp>
    </p:spTree>
    <p:extLst>
      <p:ext uri="{BB962C8B-B14F-4D97-AF65-F5344CB8AC3E}">
        <p14:creationId xmlns:p14="http://schemas.microsoft.com/office/powerpoint/2010/main" val="4077030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7" name="Straight Connector 16">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D40791F6-715D-481A-9C4A-3645AECFD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414FB06-D9EB-DA46-128E-4BA970E64003}"/>
              </a:ext>
            </a:extLst>
          </p:cNvPr>
          <p:cNvSpPr txBox="1"/>
          <p:nvPr/>
        </p:nvSpPr>
        <p:spPr>
          <a:xfrm>
            <a:off x="642257" y="176180"/>
            <a:ext cx="6432434" cy="88752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000" i="0" spc="-50" dirty="0">
                <a:solidFill>
                  <a:schemeClr val="tx1">
                    <a:lumMod val="75000"/>
                    <a:lumOff val="25000"/>
                  </a:schemeClr>
                </a:solidFill>
                <a:effectLst/>
                <a:latin typeface="Cambria" panose="02040503050406030204" pitchFamily="18" charset="0"/>
                <a:ea typeface="Cambria" panose="02040503050406030204" pitchFamily="18" charset="0"/>
                <a:cs typeface="+mj-cs"/>
              </a:rPr>
              <a:t>4.Line Plots for Time Series Columns:</a:t>
            </a:r>
            <a:endParaRPr lang="en-US" sz="3000" spc="-50" dirty="0">
              <a:solidFill>
                <a:schemeClr val="tx1">
                  <a:lumMod val="75000"/>
                  <a:lumOff val="25000"/>
                </a:schemeClr>
              </a:solidFill>
              <a:latin typeface="Cambria" panose="02040503050406030204" pitchFamily="18" charset="0"/>
              <a:ea typeface="Cambria" panose="02040503050406030204" pitchFamily="18" charset="0"/>
              <a:cs typeface="+mj-cs"/>
            </a:endParaRPr>
          </a:p>
        </p:txBody>
      </p:sp>
      <p:cxnSp>
        <p:nvCxnSpPr>
          <p:cNvPr id="21" name="Straight Connector 20">
            <a:extLst>
              <a:ext uri="{FF2B5EF4-FFF2-40B4-BE49-F238E27FC236}">
                <a16:creationId xmlns:a16="http://schemas.microsoft.com/office/drawing/2014/main" id="{740F83A4-FAC4-4867-95A5-BBFD280C7B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76240" y="2267421"/>
            <a:ext cx="60350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1E9349F-70A2-BA93-3A8C-05FE2EF76FE6}"/>
              </a:ext>
            </a:extLst>
          </p:cNvPr>
          <p:cNvSpPr txBox="1"/>
          <p:nvPr/>
        </p:nvSpPr>
        <p:spPr>
          <a:xfrm>
            <a:off x="642256" y="2429086"/>
            <a:ext cx="6432434" cy="3440007"/>
          </a:xfrm>
          <a:prstGeom prst="rect">
            <a:avLst/>
          </a:prstGeom>
        </p:spPr>
        <p:txBody>
          <a:bodyPr vert="horz" lIns="0" tIns="45720" rIns="0" bIns="45720" rtlCol="0">
            <a:noAutofit/>
          </a:bodyPr>
          <a:lstStyle/>
          <a:p>
            <a:pPr marL="342900" indent="-342900" algn="just">
              <a:lnSpc>
                <a:spcPct val="90000"/>
              </a:lnSpc>
              <a:spcAft>
                <a:spcPts val="600"/>
              </a:spcAft>
              <a:buFont typeface="+mj-lt"/>
              <a:buAutoNum type="arabicPeriod"/>
            </a:pPr>
            <a:r>
              <a:rPr lang="en-US" sz="1600" dirty="0">
                <a:solidFill>
                  <a:schemeClr val="tx1">
                    <a:lumMod val="75000"/>
                    <a:lumOff val="25000"/>
                  </a:schemeClr>
                </a:solidFill>
                <a:latin typeface="Cambria" panose="02040503050406030204" pitchFamily="18" charset="0"/>
                <a:ea typeface="Cambria" panose="02040503050406030204" pitchFamily="18" charset="0"/>
              </a:rPr>
              <a:t>x-axis (x=</a:t>
            </a:r>
            <a:r>
              <a:rPr lang="en-US" sz="1600" dirty="0" err="1">
                <a:solidFill>
                  <a:schemeClr val="tx1">
                    <a:lumMod val="75000"/>
                    <a:lumOff val="25000"/>
                  </a:schemeClr>
                </a:solidFill>
                <a:latin typeface="Cambria" panose="02040503050406030204" pitchFamily="18" charset="0"/>
                <a:ea typeface="Cambria" panose="02040503050406030204" pitchFamily="18" charset="0"/>
              </a:rPr>
              <a:t>df.index</a:t>
            </a:r>
            <a:r>
              <a:rPr lang="en-US" sz="1600" dirty="0">
                <a:solidFill>
                  <a:schemeClr val="tx1">
                    <a:lumMod val="75000"/>
                    <a:lumOff val="25000"/>
                  </a:schemeClr>
                </a:solidFill>
                <a:latin typeface="Cambria" panose="02040503050406030204" pitchFamily="18" charset="0"/>
                <a:ea typeface="Cambria" panose="02040503050406030204" pitchFamily="18" charset="0"/>
              </a:rPr>
              <a:t>): The index of the </a:t>
            </a:r>
            <a:r>
              <a:rPr lang="en-US" sz="1600" dirty="0" err="1">
                <a:solidFill>
                  <a:schemeClr val="tx1">
                    <a:lumMod val="75000"/>
                    <a:lumOff val="25000"/>
                  </a:schemeClr>
                </a:solidFill>
                <a:latin typeface="Cambria" panose="02040503050406030204" pitchFamily="18" charset="0"/>
                <a:ea typeface="Cambria" panose="02040503050406030204" pitchFamily="18" charset="0"/>
              </a:rPr>
              <a:t>DataFrame</a:t>
            </a:r>
            <a:r>
              <a:rPr lang="en-US" sz="1600" dirty="0">
                <a:solidFill>
                  <a:schemeClr val="tx1">
                    <a:lumMod val="75000"/>
                    <a:lumOff val="25000"/>
                  </a:schemeClr>
                </a:solidFill>
                <a:latin typeface="Cambria" panose="02040503050406030204" pitchFamily="18" charset="0"/>
                <a:ea typeface="Cambria" panose="02040503050406030204" pitchFamily="18" charset="0"/>
              </a:rPr>
              <a:t> is used as the x-axis, which often represents time for time-series data.</a:t>
            </a:r>
          </a:p>
          <a:p>
            <a:pPr marL="342900" indent="-342900" algn="just">
              <a:lnSpc>
                <a:spcPct val="90000"/>
              </a:lnSpc>
              <a:spcAft>
                <a:spcPts val="600"/>
              </a:spcAft>
              <a:buFont typeface="+mj-lt"/>
              <a:buAutoNum type="arabicPeriod"/>
            </a:pPr>
            <a:r>
              <a:rPr lang="en-US" sz="1600" dirty="0">
                <a:solidFill>
                  <a:schemeClr val="tx1">
                    <a:lumMod val="75000"/>
                    <a:lumOff val="25000"/>
                  </a:schemeClr>
                </a:solidFill>
                <a:latin typeface="Cambria" panose="02040503050406030204" pitchFamily="18" charset="0"/>
                <a:ea typeface="Cambria" panose="02040503050406030204" pitchFamily="18" charset="0"/>
              </a:rPr>
              <a:t>y-axis (y=</a:t>
            </a:r>
            <a:r>
              <a:rPr lang="en-US" sz="1600" dirty="0" err="1">
                <a:solidFill>
                  <a:schemeClr val="tx1">
                    <a:lumMod val="75000"/>
                    <a:lumOff val="25000"/>
                  </a:schemeClr>
                </a:solidFill>
                <a:latin typeface="Cambria" panose="02040503050406030204" pitchFamily="18" charset="0"/>
                <a:ea typeface="Cambria" panose="02040503050406030204" pitchFamily="18" charset="0"/>
              </a:rPr>
              <a:t>df</a:t>
            </a:r>
            <a:r>
              <a:rPr lang="en-US" sz="1600" dirty="0">
                <a:solidFill>
                  <a:schemeClr val="tx1">
                    <a:lumMod val="75000"/>
                    <a:lumOff val="25000"/>
                  </a:schemeClr>
                </a:solidFill>
                <a:latin typeface="Cambria" panose="02040503050406030204" pitchFamily="18" charset="0"/>
                <a:ea typeface="Cambria" panose="02040503050406030204" pitchFamily="18" charset="0"/>
              </a:rPr>
              <a:t>['Volume']): The values of the 'Volume' column are plotted along the y-axis, showing how the trading volume changes over time.</a:t>
            </a:r>
          </a:p>
          <a:p>
            <a:pPr algn="just">
              <a:lnSpc>
                <a:spcPct val="90000"/>
              </a:lnSpc>
              <a:spcAft>
                <a:spcPts val="600"/>
              </a:spcAft>
              <a:buFont typeface="Calibri" panose="020F0502020204030204" pitchFamily="34" charset="0"/>
            </a:pPr>
            <a:r>
              <a:rPr lang="en-US" sz="1600" dirty="0">
                <a:solidFill>
                  <a:schemeClr val="tx1">
                    <a:lumMod val="75000"/>
                    <a:lumOff val="25000"/>
                  </a:schemeClr>
                </a:solidFill>
                <a:latin typeface="Cambria" panose="02040503050406030204" pitchFamily="18" charset="0"/>
                <a:ea typeface="Cambria" panose="02040503050406030204" pitchFamily="18" charset="0"/>
              </a:rPr>
              <a:t>Interpretation:</a:t>
            </a:r>
          </a:p>
          <a:p>
            <a:pPr marL="285750" indent="-285750" algn="just">
              <a:lnSpc>
                <a:spcPct val="90000"/>
              </a:lnSpc>
              <a:spcAft>
                <a:spcPts val="600"/>
              </a:spcAft>
              <a:buFont typeface="Wingdings" panose="05000000000000000000" pitchFamily="2" charset="2"/>
              <a:buChar char="§"/>
            </a:pPr>
            <a:r>
              <a:rPr lang="en-US" sz="1600" dirty="0">
                <a:solidFill>
                  <a:schemeClr val="tx1">
                    <a:lumMod val="75000"/>
                    <a:lumOff val="25000"/>
                  </a:schemeClr>
                </a:solidFill>
                <a:latin typeface="Cambria" panose="02040503050406030204" pitchFamily="18" charset="0"/>
                <a:ea typeface="Cambria" panose="02040503050406030204" pitchFamily="18" charset="0"/>
              </a:rPr>
              <a:t>The line plot provides a visual representation of how the trading volume ('Volume') fluctuates over the time span covered by the data frame.</a:t>
            </a:r>
          </a:p>
          <a:p>
            <a:pPr marL="285750" indent="-285750" algn="just">
              <a:lnSpc>
                <a:spcPct val="90000"/>
              </a:lnSpc>
              <a:spcAft>
                <a:spcPts val="600"/>
              </a:spcAft>
              <a:buFont typeface="Wingdings" panose="05000000000000000000" pitchFamily="2" charset="2"/>
              <a:buChar char="§"/>
            </a:pPr>
            <a:r>
              <a:rPr lang="en-US" sz="1600" dirty="0">
                <a:solidFill>
                  <a:schemeClr val="tx1">
                    <a:lumMod val="75000"/>
                    <a:lumOff val="25000"/>
                  </a:schemeClr>
                </a:solidFill>
                <a:latin typeface="Cambria" panose="02040503050406030204" pitchFamily="18" charset="0"/>
                <a:ea typeface="Cambria" panose="02040503050406030204" pitchFamily="18" charset="0"/>
              </a:rPr>
              <a:t>Each point on the line corresponds to a specific date, and the line connects these points, allowing you to observe trends and patterns in the volume data.</a:t>
            </a:r>
          </a:p>
          <a:p>
            <a:pPr marL="285750" indent="-285750" algn="just">
              <a:lnSpc>
                <a:spcPct val="90000"/>
              </a:lnSpc>
              <a:spcAft>
                <a:spcPts val="600"/>
              </a:spcAft>
              <a:buFont typeface="Wingdings" panose="05000000000000000000" pitchFamily="2" charset="2"/>
              <a:buChar char="§"/>
            </a:pPr>
            <a:r>
              <a:rPr lang="en-US" sz="1600" dirty="0">
                <a:solidFill>
                  <a:schemeClr val="tx1">
                    <a:lumMod val="75000"/>
                    <a:lumOff val="25000"/>
                  </a:schemeClr>
                </a:solidFill>
                <a:latin typeface="Cambria" panose="02040503050406030204" pitchFamily="18" charset="0"/>
                <a:ea typeface="Cambria" panose="02040503050406030204" pitchFamily="18" charset="0"/>
              </a:rPr>
              <a:t>Upward or downward trends in the line indicate periods of increasing or decreasing trading volume period</a:t>
            </a:r>
          </a:p>
        </p:txBody>
      </p:sp>
      <p:pic>
        <p:nvPicPr>
          <p:cNvPr id="3" name="Picture 2">
            <a:extLst>
              <a:ext uri="{FF2B5EF4-FFF2-40B4-BE49-F238E27FC236}">
                <a16:creationId xmlns:a16="http://schemas.microsoft.com/office/drawing/2014/main" id="{260D7A9A-F175-3682-6023-0C17E08EB3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579" y="1092278"/>
            <a:ext cx="6432434" cy="1132196"/>
          </a:xfrm>
          <a:prstGeom prst="rect">
            <a:avLst/>
          </a:prstGeom>
        </p:spPr>
      </p:pic>
      <p:pic>
        <p:nvPicPr>
          <p:cNvPr id="7" name="Picture 6" descr="A blue graph with numbers&#10;&#10;Description automatically generated">
            <a:extLst>
              <a:ext uri="{FF2B5EF4-FFF2-40B4-BE49-F238E27FC236}">
                <a16:creationId xmlns:a16="http://schemas.microsoft.com/office/drawing/2014/main" id="{4264A6F5-2180-F593-CF7C-283CF59BB9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3681" y="2267421"/>
            <a:ext cx="4921891" cy="3601673"/>
          </a:xfrm>
          <a:prstGeom prst="rect">
            <a:avLst/>
          </a:prstGeom>
        </p:spPr>
      </p:pic>
      <p:sp>
        <p:nvSpPr>
          <p:cNvPr id="23" name="Rectangle 22">
            <a:extLst>
              <a:ext uri="{FF2B5EF4-FFF2-40B4-BE49-F238E27FC236}">
                <a16:creationId xmlns:a16="http://schemas.microsoft.com/office/drawing/2014/main" id="{811CBAFA-D7E0-40A7-BB94-2C05304B4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10" name="Content Placeholder 4" descr="A grey apple logo with a bite taken out of it&#10;&#10;Description automatically generated">
            <a:extLst>
              <a:ext uri="{FF2B5EF4-FFF2-40B4-BE49-F238E27FC236}">
                <a16:creationId xmlns:a16="http://schemas.microsoft.com/office/drawing/2014/main" id="{AEF8DBDC-11EC-15CE-6C49-35D4D43BFA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53799" y="6372225"/>
            <a:ext cx="838200" cy="485775"/>
          </a:xfrm>
          <a:prstGeom prst="rect">
            <a:avLst/>
          </a:prstGeom>
        </p:spPr>
      </p:pic>
      <p:sp>
        <p:nvSpPr>
          <p:cNvPr id="2" name="Slide Number Placeholder 1">
            <a:extLst>
              <a:ext uri="{FF2B5EF4-FFF2-40B4-BE49-F238E27FC236}">
                <a16:creationId xmlns:a16="http://schemas.microsoft.com/office/drawing/2014/main" id="{1B1BBBEF-D06B-B267-A573-2B1F369F6711}"/>
              </a:ext>
            </a:extLst>
          </p:cNvPr>
          <p:cNvSpPr>
            <a:spLocks noGrp="1"/>
          </p:cNvSpPr>
          <p:nvPr>
            <p:ph type="sldNum" sz="quarter" idx="12"/>
          </p:nvPr>
        </p:nvSpPr>
        <p:spPr/>
        <p:txBody>
          <a:bodyPr/>
          <a:lstStyle/>
          <a:p>
            <a:fld id="{3A98EE3D-8CD1-4C3F-BD1C-C98C9596463C}" type="slidenum">
              <a:rPr lang="en-US" smtClean="0"/>
              <a:t>11</a:t>
            </a:fld>
            <a:endParaRPr lang="en-US" dirty="0"/>
          </a:p>
        </p:txBody>
      </p:sp>
    </p:spTree>
    <p:extLst>
      <p:ext uri="{BB962C8B-B14F-4D97-AF65-F5344CB8AC3E}">
        <p14:creationId xmlns:p14="http://schemas.microsoft.com/office/powerpoint/2010/main" val="3640163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21" name="Straight Connector 2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D40791F6-715D-481A-9C4A-3645AECFD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279C145-4F55-210A-9B2F-15E1D6DEC411}"/>
              </a:ext>
            </a:extLst>
          </p:cNvPr>
          <p:cNvSpPr txBox="1"/>
          <p:nvPr/>
        </p:nvSpPr>
        <p:spPr>
          <a:xfrm>
            <a:off x="568937" y="-569652"/>
            <a:ext cx="6432434" cy="145075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000" i="0" spc="-50" dirty="0">
                <a:solidFill>
                  <a:schemeClr val="tx1">
                    <a:lumMod val="75000"/>
                    <a:lumOff val="25000"/>
                  </a:schemeClr>
                </a:solidFill>
                <a:effectLst/>
                <a:latin typeface="Cambria" panose="02040503050406030204" pitchFamily="18" charset="0"/>
                <a:ea typeface="Cambria" panose="02040503050406030204" pitchFamily="18" charset="0"/>
                <a:cs typeface="+mj-cs"/>
              </a:rPr>
              <a:t>5.Correlation Heatmap:</a:t>
            </a:r>
            <a:endParaRPr lang="en-US" sz="3000" spc="-50" dirty="0">
              <a:solidFill>
                <a:schemeClr val="tx1">
                  <a:lumMod val="75000"/>
                  <a:lumOff val="25000"/>
                </a:schemeClr>
              </a:solidFill>
              <a:latin typeface="Cambria" panose="02040503050406030204" pitchFamily="18" charset="0"/>
              <a:ea typeface="Cambria" panose="02040503050406030204" pitchFamily="18" charset="0"/>
              <a:cs typeface="+mj-cs"/>
            </a:endParaRPr>
          </a:p>
        </p:txBody>
      </p:sp>
      <p:cxnSp>
        <p:nvCxnSpPr>
          <p:cNvPr id="25" name="Straight Connector 24">
            <a:extLst>
              <a:ext uri="{FF2B5EF4-FFF2-40B4-BE49-F238E27FC236}">
                <a16:creationId xmlns:a16="http://schemas.microsoft.com/office/drawing/2014/main" id="{740F83A4-FAC4-4867-95A5-BBFD280C7B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76240" y="2267421"/>
            <a:ext cx="60350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6239DC9-EAD6-471B-2370-DDCDAF7C0B75}"/>
              </a:ext>
            </a:extLst>
          </p:cNvPr>
          <p:cNvSpPr txBox="1"/>
          <p:nvPr/>
        </p:nvSpPr>
        <p:spPr>
          <a:xfrm>
            <a:off x="250460" y="2597130"/>
            <a:ext cx="7427986" cy="3763338"/>
          </a:xfrm>
          <a:prstGeom prst="rect">
            <a:avLst/>
          </a:prstGeom>
        </p:spPr>
        <p:txBody>
          <a:bodyPr vert="horz" lIns="0" tIns="45720" rIns="0" bIns="45720" rtlCol="0">
            <a:noAutofit/>
          </a:bodyPr>
          <a:lstStyle/>
          <a:p>
            <a:pPr algn="just">
              <a:lnSpc>
                <a:spcPct val="90000"/>
              </a:lnSpc>
              <a:spcAft>
                <a:spcPts val="600"/>
              </a:spcAft>
              <a:buFont typeface="Calibri" panose="020F0502020204030204" pitchFamily="34" charset="0"/>
            </a:pPr>
            <a:r>
              <a:rPr lang="en-US" sz="1600" b="1" i="0" dirty="0">
                <a:solidFill>
                  <a:schemeClr val="tx1">
                    <a:lumMod val="75000"/>
                    <a:lumOff val="25000"/>
                  </a:schemeClr>
                </a:solidFill>
                <a:effectLst/>
                <a:latin typeface="Cambria" panose="02040503050406030204" pitchFamily="18" charset="0"/>
                <a:ea typeface="Cambria" panose="02040503050406030204" pitchFamily="18" charset="0"/>
              </a:rPr>
              <a:t>Interpretation:</a:t>
            </a:r>
            <a:endParaRPr lang="en-US" sz="1600" b="0" i="0" dirty="0">
              <a:solidFill>
                <a:schemeClr val="tx1">
                  <a:lumMod val="75000"/>
                  <a:lumOff val="25000"/>
                </a:schemeClr>
              </a:solidFill>
              <a:effectLst/>
              <a:latin typeface="Cambria" panose="02040503050406030204" pitchFamily="18" charset="0"/>
              <a:ea typeface="Cambria" panose="02040503050406030204" pitchFamily="18" charset="0"/>
            </a:endParaRPr>
          </a:p>
          <a:p>
            <a:pPr algn="just">
              <a:lnSpc>
                <a:spcPct val="90000"/>
              </a:lnSpc>
              <a:spcAft>
                <a:spcPts val="600"/>
              </a:spcAft>
              <a:buFont typeface="Calibri" panose="020F0502020204030204" pitchFamily="34" charset="0"/>
              <a:buChar char="•"/>
            </a:pPr>
            <a:r>
              <a:rPr lang="en-US" sz="1600" b="1" i="0" dirty="0">
                <a:solidFill>
                  <a:schemeClr val="tx1">
                    <a:lumMod val="75000"/>
                    <a:lumOff val="25000"/>
                  </a:schemeClr>
                </a:solidFill>
                <a:effectLst/>
                <a:latin typeface="Cambria" panose="02040503050406030204" pitchFamily="18" charset="0"/>
                <a:ea typeface="Cambria" panose="02040503050406030204" pitchFamily="18" charset="0"/>
              </a:rPr>
              <a:t>Correlation Strength:</a:t>
            </a:r>
            <a:endParaRPr lang="en-US" sz="1600" b="0" i="0" dirty="0">
              <a:solidFill>
                <a:schemeClr val="tx1">
                  <a:lumMod val="75000"/>
                  <a:lumOff val="25000"/>
                </a:schemeClr>
              </a:solidFill>
              <a:effectLst/>
              <a:latin typeface="Cambria" panose="02040503050406030204" pitchFamily="18" charset="0"/>
              <a:ea typeface="Cambria" panose="02040503050406030204" pitchFamily="18" charset="0"/>
            </a:endParaRPr>
          </a:p>
          <a:p>
            <a:pPr marL="742950" lvl="1" indent="-285750" algn="just">
              <a:lnSpc>
                <a:spcPct val="90000"/>
              </a:lnSpc>
              <a:spcAft>
                <a:spcPts val="600"/>
              </a:spcAft>
              <a:buFont typeface="Calibri" panose="020F0502020204030204" pitchFamily="34" charset="0"/>
              <a:buChar char="•"/>
            </a:pPr>
            <a:r>
              <a:rPr lang="en-US" sz="1600" b="0" i="0" dirty="0">
                <a:solidFill>
                  <a:schemeClr val="tx1">
                    <a:lumMod val="75000"/>
                    <a:lumOff val="25000"/>
                  </a:schemeClr>
                </a:solidFill>
                <a:effectLst/>
                <a:latin typeface="Cambria" panose="02040503050406030204" pitchFamily="18" charset="0"/>
                <a:ea typeface="Cambria" panose="02040503050406030204" pitchFamily="18" charset="0"/>
              </a:rPr>
              <a:t>This heatmap allows </a:t>
            </a:r>
            <a:r>
              <a:rPr lang="en-US" sz="1600" dirty="0">
                <a:solidFill>
                  <a:schemeClr val="tx1">
                    <a:lumMod val="75000"/>
                    <a:lumOff val="25000"/>
                  </a:schemeClr>
                </a:solidFill>
                <a:latin typeface="Cambria" panose="02040503050406030204" pitchFamily="18" charset="0"/>
                <a:ea typeface="Cambria" panose="02040503050406030204" pitchFamily="18" charset="0"/>
              </a:rPr>
              <a:t>us</a:t>
            </a:r>
            <a:r>
              <a:rPr lang="en-US" sz="1600" b="0" i="0" dirty="0">
                <a:solidFill>
                  <a:schemeClr val="tx1">
                    <a:lumMod val="75000"/>
                    <a:lumOff val="25000"/>
                  </a:schemeClr>
                </a:solidFill>
                <a:effectLst/>
                <a:latin typeface="Cambria" panose="02040503050406030204" pitchFamily="18" charset="0"/>
                <a:ea typeface="Cambria" panose="02040503050406030204" pitchFamily="18" charset="0"/>
              </a:rPr>
              <a:t> to quickly identify which pairs of features have strong positive or negative correlations.</a:t>
            </a:r>
          </a:p>
          <a:p>
            <a:pPr algn="just">
              <a:lnSpc>
                <a:spcPct val="90000"/>
              </a:lnSpc>
              <a:spcAft>
                <a:spcPts val="600"/>
              </a:spcAft>
              <a:buFont typeface="Calibri" panose="020F0502020204030204" pitchFamily="34" charset="0"/>
              <a:buChar char="•"/>
            </a:pPr>
            <a:r>
              <a:rPr lang="en-US" sz="1600" b="1" i="0" dirty="0">
                <a:solidFill>
                  <a:schemeClr val="tx1">
                    <a:lumMod val="75000"/>
                    <a:lumOff val="25000"/>
                  </a:schemeClr>
                </a:solidFill>
                <a:effectLst/>
                <a:latin typeface="Cambria" panose="02040503050406030204" pitchFamily="18" charset="0"/>
                <a:ea typeface="Cambria" panose="02040503050406030204" pitchFamily="18" charset="0"/>
              </a:rPr>
              <a:t>Patterns and Relationships:</a:t>
            </a:r>
            <a:endParaRPr lang="en-US" sz="1600" b="0" i="0" dirty="0">
              <a:solidFill>
                <a:schemeClr val="tx1">
                  <a:lumMod val="75000"/>
                  <a:lumOff val="25000"/>
                </a:schemeClr>
              </a:solidFill>
              <a:effectLst/>
              <a:latin typeface="Cambria" panose="02040503050406030204" pitchFamily="18" charset="0"/>
              <a:ea typeface="Cambria" panose="02040503050406030204" pitchFamily="18" charset="0"/>
            </a:endParaRPr>
          </a:p>
          <a:p>
            <a:pPr marL="742950" lvl="1" indent="-285750" algn="just">
              <a:lnSpc>
                <a:spcPct val="90000"/>
              </a:lnSpc>
              <a:spcAft>
                <a:spcPts val="600"/>
              </a:spcAft>
              <a:buFont typeface="Calibri" panose="020F0502020204030204" pitchFamily="34" charset="0"/>
              <a:buChar char="•"/>
            </a:pPr>
            <a:r>
              <a:rPr lang="en-US" sz="1600" b="0" i="0" dirty="0">
                <a:solidFill>
                  <a:schemeClr val="tx1">
                    <a:lumMod val="75000"/>
                    <a:lumOff val="25000"/>
                  </a:schemeClr>
                </a:solidFill>
                <a:effectLst/>
                <a:latin typeface="Cambria" panose="02040503050406030204" pitchFamily="18" charset="0"/>
                <a:ea typeface="Cambria" panose="02040503050406030204" pitchFamily="18" charset="0"/>
              </a:rPr>
              <a:t>Patterns in the heatmap help </a:t>
            </a:r>
            <a:r>
              <a:rPr lang="en-US" sz="1600" dirty="0">
                <a:solidFill>
                  <a:schemeClr val="tx1">
                    <a:lumMod val="75000"/>
                    <a:lumOff val="25000"/>
                  </a:schemeClr>
                </a:solidFill>
                <a:latin typeface="Cambria" panose="02040503050406030204" pitchFamily="18" charset="0"/>
                <a:ea typeface="Cambria" panose="02040503050406030204" pitchFamily="18" charset="0"/>
              </a:rPr>
              <a:t>to</a:t>
            </a:r>
            <a:r>
              <a:rPr lang="en-US" sz="1600" b="0" i="0" dirty="0">
                <a:solidFill>
                  <a:schemeClr val="tx1">
                    <a:lumMod val="75000"/>
                    <a:lumOff val="25000"/>
                  </a:schemeClr>
                </a:solidFill>
                <a:effectLst/>
                <a:latin typeface="Cambria" panose="02040503050406030204" pitchFamily="18" charset="0"/>
                <a:ea typeface="Cambria" panose="02040503050406030204" pitchFamily="18" charset="0"/>
              </a:rPr>
              <a:t> relationships between different features. For example, if 'Open' and 'Close' columns have high positive correlation, it suggests a strong relationship between the opening and closing prices.</a:t>
            </a:r>
          </a:p>
          <a:p>
            <a:pPr algn="just">
              <a:lnSpc>
                <a:spcPct val="90000"/>
              </a:lnSpc>
              <a:spcAft>
                <a:spcPts val="600"/>
              </a:spcAft>
              <a:buFont typeface="Calibri" panose="020F0502020204030204" pitchFamily="34" charset="0"/>
              <a:buChar char="•"/>
            </a:pPr>
            <a:r>
              <a:rPr lang="en-US" sz="1600" b="1" i="0" dirty="0">
                <a:solidFill>
                  <a:schemeClr val="tx1">
                    <a:lumMod val="75000"/>
                    <a:lumOff val="25000"/>
                  </a:schemeClr>
                </a:solidFill>
                <a:effectLst/>
                <a:latin typeface="Cambria" panose="02040503050406030204" pitchFamily="18" charset="0"/>
                <a:ea typeface="Cambria" panose="02040503050406030204" pitchFamily="18" charset="0"/>
              </a:rPr>
              <a:t>Multicollinearity:</a:t>
            </a:r>
            <a:endParaRPr lang="en-US" sz="1600" b="0" i="0" dirty="0">
              <a:solidFill>
                <a:schemeClr val="tx1">
                  <a:lumMod val="75000"/>
                  <a:lumOff val="25000"/>
                </a:schemeClr>
              </a:solidFill>
              <a:effectLst/>
              <a:latin typeface="Cambria" panose="02040503050406030204" pitchFamily="18" charset="0"/>
              <a:ea typeface="Cambria" panose="02040503050406030204" pitchFamily="18" charset="0"/>
            </a:endParaRPr>
          </a:p>
          <a:p>
            <a:pPr marL="742950" lvl="1" indent="-285750" algn="just">
              <a:lnSpc>
                <a:spcPct val="90000"/>
              </a:lnSpc>
              <a:spcAft>
                <a:spcPts val="600"/>
              </a:spcAft>
              <a:buFont typeface="Calibri" panose="020F0502020204030204" pitchFamily="34" charset="0"/>
              <a:buChar char="•"/>
            </a:pPr>
            <a:r>
              <a:rPr lang="en-US" sz="1600" b="0" i="0" dirty="0">
                <a:solidFill>
                  <a:schemeClr val="tx1">
                    <a:lumMod val="75000"/>
                    <a:lumOff val="25000"/>
                  </a:schemeClr>
                </a:solidFill>
                <a:effectLst/>
                <a:latin typeface="Cambria" panose="02040503050406030204" pitchFamily="18" charset="0"/>
                <a:ea typeface="Cambria" panose="02040503050406030204" pitchFamily="18" charset="0"/>
              </a:rPr>
              <a:t>High correlations between pairs of features might indicate multicollinearity, which is when two or more features are highly correlated. In regression analysis, multicollinearity can affect the stability and interpretability of the model.</a:t>
            </a:r>
          </a:p>
        </p:txBody>
      </p:sp>
      <p:pic>
        <p:nvPicPr>
          <p:cNvPr id="9" name="Picture 8" descr="A white rectangular object with text&#10;&#10;Description automatically generated with medium confidence">
            <a:extLst>
              <a:ext uri="{FF2B5EF4-FFF2-40B4-BE49-F238E27FC236}">
                <a16:creationId xmlns:a16="http://schemas.microsoft.com/office/drawing/2014/main" id="{BBAB0446-EC0C-A1FD-8D66-116E887659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936" y="816662"/>
            <a:ext cx="6766504" cy="1450757"/>
          </a:xfrm>
          <a:prstGeom prst="rect">
            <a:avLst/>
          </a:prstGeom>
        </p:spPr>
      </p:pic>
      <p:pic>
        <p:nvPicPr>
          <p:cNvPr id="11" name="Picture 10" descr="A colorful grid with numbers&#10;&#10;Description automatically generated with medium confidence">
            <a:extLst>
              <a:ext uri="{FF2B5EF4-FFF2-40B4-BE49-F238E27FC236}">
                <a16:creationId xmlns:a16="http://schemas.microsoft.com/office/drawing/2014/main" id="{87A2A97B-9E99-FC29-53BA-588D9169FF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8446" y="2250601"/>
            <a:ext cx="4324618" cy="4109867"/>
          </a:xfrm>
          <a:prstGeom prst="rect">
            <a:avLst/>
          </a:prstGeom>
        </p:spPr>
      </p:pic>
      <p:sp>
        <p:nvSpPr>
          <p:cNvPr id="27" name="Rectangle 26">
            <a:extLst>
              <a:ext uri="{FF2B5EF4-FFF2-40B4-BE49-F238E27FC236}">
                <a16:creationId xmlns:a16="http://schemas.microsoft.com/office/drawing/2014/main" id="{811CBAFA-D7E0-40A7-BB94-2C05304B4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14" name="Content Placeholder 4" descr="A grey apple logo with a bite taken out of it&#10;&#10;Description automatically generated">
            <a:extLst>
              <a:ext uri="{FF2B5EF4-FFF2-40B4-BE49-F238E27FC236}">
                <a16:creationId xmlns:a16="http://schemas.microsoft.com/office/drawing/2014/main" id="{4418A572-8463-143F-A7A0-F658AC101E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53799" y="6372225"/>
            <a:ext cx="838200" cy="485775"/>
          </a:xfrm>
          <a:prstGeom prst="rect">
            <a:avLst/>
          </a:prstGeom>
        </p:spPr>
      </p:pic>
      <p:sp>
        <p:nvSpPr>
          <p:cNvPr id="2" name="Slide Number Placeholder 1">
            <a:extLst>
              <a:ext uri="{FF2B5EF4-FFF2-40B4-BE49-F238E27FC236}">
                <a16:creationId xmlns:a16="http://schemas.microsoft.com/office/drawing/2014/main" id="{F7B588EF-51A0-EBDB-2EB9-1B2B136F6B7F}"/>
              </a:ext>
            </a:extLst>
          </p:cNvPr>
          <p:cNvSpPr>
            <a:spLocks noGrp="1"/>
          </p:cNvSpPr>
          <p:nvPr>
            <p:ph type="sldNum" sz="quarter" idx="12"/>
          </p:nvPr>
        </p:nvSpPr>
        <p:spPr/>
        <p:txBody>
          <a:bodyPr/>
          <a:lstStyle/>
          <a:p>
            <a:fld id="{3A98EE3D-8CD1-4C3F-BD1C-C98C9596463C}" type="slidenum">
              <a:rPr lang="en-US" smtClean="0"/>
              <a:t>12</a:t>
            </a:fld>
            <a:endParaRPr lang="en-US" dirty="0"/>
          </a:p>
        </p:txBody>
      </p:sp>
    </p:spTree>
    <p:extLst>
      <p:ext uri="{BB962C8B-B14F-4D97-AF65-F5344CB8AC3E}">
        <p14:creationId xmlns:p14="http://schemas.microsoft.com/office/powerpoint/2010/main" val="150401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28" name="Straight Connector 27">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30" name="Rectangle 29">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40E04F9-EBA4-EA0C-0D2C-10C607A3D521}"/>
              </a:ext>
            </a:extLst>
          </p:cNvPr>
          <p:cNvSpPr txBox="1"/>
          <p:nvPr/>
        </p:nvSpPr>
        <p:spPr>
          <a:xfrm>
            <a:off x="878911" y="643468"/>
            <a:ext cx="3177847" cy="167418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000" i="0" spc="-50" dirty="0">
                <a:solidFill>
                  <a:schemeClr val="tx1">
                    <a:lumMod val="75000"/>
                    <a:lumOff val="25000"/>
                  </a:schemeClr>
                </a:solidFill>
                <a:effectLst/>
                <a:latin typeface="Cambria" panose="02040503050406030204" pitchFamily="18" charset="0"/>
                <a:ea typeface="Cambria" panose="02040503050406030204" pitchFamily="18" charset="0"/>
                <a:cs typeface="+mj-cs"/>
              </a:rPr>
              <a:t>6.Distribution and Line Plots for Close Prices:</a:t>
            </a:r>
            <a:endParaRPr lang="en-US" sz="3000" spc="-50" dirty="0">
              <a:solidFill>
                <a:schemeClr val="tx1">
                  <a:lumMod val="75000"/>
                  <a:lumOff val="25000"/>
                </a:schemeClr>
              </a:solidFill>
              <a:latin typeface="Cambria" panose="02040503050406030204" pitchFamily="18" charset="0"/>
              <a:ea typeface="Cambria" panose="02040503050406030204" pitchFamily="18" charset="0"/>
              <a:cs typeface="+mj-cs"/>
            </a:endParaRPr>
          </a:p>
        </p:txBody>
      </p:sp>
      <p:cxnSp>
        <p:nvCxnSpPr>
          <p:cNvPr id="32" name="Straight Connector 31">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ECC35002-33FF-7F03-240B-1A587C65D0A3}"/>
              </a:ext>
            </a:extLst>
          </p:cNvPr>
          <p:cNvSpPr txBox="1"/>
          <p:nvPr/>
        </p:nvSpPr>
        <p:spPr>
          <a:xfrm>
            <a:off x="462902" y="2600171"/>
            <a:ext cx="4287773" cy="3229712"/>
          </a:xfrm>
          <a:prstGeom prst="rect">
            <a:avLst/>
          </a:prstGeom>
        </p:spPr>
        <p:txBody>
          <a:bodyPr vert="horz" lIns="0" tIns="45720" rIns="0" bIns="45720" rtlCol="0">
            <a:normAutofit/>
          </a:bodyPr>
          <a:lstStyle/>
          <a:p>
            <a:pPr marL="285750" indent="-285750" algn="just">
              <a:lnSpc>
                <a:spcPct val="90000"/>
              </a:lnSpc>
              <a:spcAft>
                <a:spcPts val="600"/>
              </a:spcAft>
              <a:buFont typeface="Wingdings" panose="05000000000000000000" pitchFamily="2" charset="2"/>
              <a:buChar char="§"/>
            </a:pPr>
            <a:r>
              <a:rPr lang="en-US" sz="1600" b="0" i="0" dirty="0">
                <a:solidFill>
                  <a:srgbClr val="374151"/>
                </a:solidFill>
                <a:effectLst/>
                <a:latin typeface="Cambria" panose="02040503050406030204" pitchFamily="18" charset="0"/>
                <a:ea typeface="Cambria" panose="02040503050406030204" pitchFamily="18" charset="0"/>
              </a:rPr>
              <a:t>The distribution plot provides insights into the overall distribution of 'Close' prices</a:t>
            </a:r>
            <a:endParaRPr lang="en-US" sz="1600" dirty="0">
              <a:solidFill>
                <a:schemeClr val="tx1">
                  <a:lumMod val="75000"/>
                  <a:lumOff val="25000"/>
                </a:schemeClr>
              </a:solidFill>
              <a:latin typeface="Cambria" panose="02040503050406030204" pitchFamily="18" charset="0"/>
              <a:ea typeface="Cambria" panose="02040503050406030204" pitchFamily="18" charset="0"/>
            </a:endParaRPr>
          </a:p>
          <a:p>
            <a:pPr marL="285750" indent="-285750" algn="just">
              <a:lnSpc>
                <a:spcPct val="90000"/>
              </a:lnSpc>
              <a:spcAft>
                <a:spcPts val="600"/>
              </a:spcAft>
              <a:buFont typeface="Wingdings" panose="05000000000000000000" pitchFamily="2" charset="2"/>
              <a:buChar char="§"/>
            </a:pPr>
            <a:endParaRPr lang="en-US" sz="1600" dirty="0">
              <a:solidFill>
                <a:schemeClr val="tx1">
                  <a:lumMod val="75000"/>
                  <a:lumOff val="25000"/>
                </a:schemeClr>
              </a:solidFill>
              <a:latin typeface="Cambria" panose="02040503050406030204" pitchFamily="18" charset="0"/>
              <a:ea typeface="Cambria" panose="02040503050406030204" pitchFamily="18" charset="0"/>
            </a:endParaRPr>
          </a:p>
          <a:p>
            <a:pPr marL="285750" indent="-285750" algn="just">
              <a:lnSpc>
                <a:spcPct val="90000"/>
              </a:lnSpc>
              <a:spcAft>
                <a:spcPts val="600"/>
              </a:spcAft>
              <a:buFont typeface="Wingdings" panose="05000000000000000000" pitchFamily="2" charset="2"/>
              <a:buChar char="§"/>
            </a:pPr>
            <a:r>
              <a:rPr lang="en-US" sz="1600" dirty="0">
                <a:solidFill>
                  <a:schemeClr val="tx1">
                    <a:lumMod val="75000"/>
                    <a:lumOff val="25000"/>
                  </a:schemeClr>
                </a:solidFill>
                <a:latin typeface="Cambria" panose="02040503050406030204" pitchFamily="18" charset="0"/>
                <a:ea typeface="Cambria" panose="02040503050406030204" pitchFamily="18" charset="0"/>
              </a:rPr>
              <a:t>The line plot complements this by showing the temporal evolution of 'Close' prices, allowing for the identification of trends or patterns over time.</a:t>
            </a:r>
          </a:p>
          <a:p>
            <a:pPr marL="285750" indent="-285750" algn="just">
              <a:lnSpc>
                <a:spcPct val="90000"/>
              </a:lnSpc>
              <a:spcAft>
                <a:spcPts val="600"/>
              </a:spcAft>
              <a:buFont typeface="Wingdings" panose="05000000000000000000" pitchFamily="2" charset="2"/>
              <a:buChar char="§"/>
            </a:pPr>
            <a:endParaRPr lang="en-US" sz="1600" dirty="0">
              <a:solidFill>
                <a:schemeClr val="tx1">
                  <a:lumMod val="75000"/>
                  <a:lumOff val="25000"/>
                </a:schemeClr>
              </a:solidFill>
              <a:latin typeface="Cambria" panose="02040503050406030204" pitchFamily="18" charset="0"/>
              <a:ea typeface="Cambria" panose="02040503050406030204" pitchFamily="18" charset="0"/>
            </a:endParaRPr>
          </a:p>
          <a:p>
            <a:pPr marL="285750" indent="-285750" algn="just">
              <a:lnSpc>
                <a:spcPct val="90000"/>
              </a:lnSpc>
              <a:spcAft>
                <a:spcPts val="600"/>
              </a:spcAft>
              <a:buFont typeface="Wingdings" panose="05000000000000000000" pitchFamily="2" charset="2"/>
              <a:buChar char="§"/>
            </a:pPr>
            <a:r>
              <a:rPr lang="en-US" sz="1600" dirty="0">
                <a:solidFill>
                  <a:schemeClr val="tx1">
                    <a:lumMod val="75000"/>
                    <a:lumOff val="25000"/>
                  </a:schemeClr>
                </a:solidFill>
                <a:latin typeface="Cambria" panose="02040503050406030204" pitchFamily="18" charset="0"/>
                <a:ea typeface="Cambria" panose="02040503050406030204" pitchFamily="18" charset="0"/>
              </a:rPr>
              <a:t>These visualizations help in understanding the central tendencies, distributions, and temporal patterns in the 'Close' prices of the dataset.</a:t>
            </a:r>
          </a:p>
          <a:p>
            <a:pPr marL="285750" indent="-285750" algn="just">
              <a:lnSpc>
                <a:spcPct val="90000"/>
              </a:lnSpc>
              <a:spcAft>
                <a:spcPts val="600"/>
              </a:spcAft>
              <a:buFont typeface="Wingdings" panose="05000000000000000000" pitchFamily="2" charset="2"/>
              <a:buChar char="§"/>
            </a:pPr>
            <a:endParaRPr lang="en-US" sz="1600" dirty="0">
              <a:solidFill>
                <a:schemeClr val="tx1">
                  <a:lumMod val="75000"/>
                  <a:lumOff val="25000"/>
                </a:schemeClr>
              </a:solidFill>
              <a:latin typeface="Cambria" panose="02040503050406030204" pitchFamily="18" charset="0"/>
              <a:ea typeface="Cambria" panose="02040503050406030204" pitchFamily="18" charset="0"/>
            </a:endParaRPr>
          </a:p>
          <a:p>
            <a:pPr marL="285750" indent="-285750" algn="just">
              <a:lnSpc>
                <a:spcPct val="90000"/>
              </a:lnSpc>
              <a:spcAft>
                <a:spcPts val="600"/>
              </a:spcAft>
              <a:buFont typeface="Wingdings" panose="05000000000000000000" pitchFamily="2" charset="2"/>
              <a:buChar char="§"/>
            </a:pPr>
            <a:endParaRPr lang="en-US" sz="1600" dirty="0">
              <a:solidFill>
                <a:schemeClr val="tx1">
                  <a:lumMod val="75000"/>
                  <a:lumOff val="25000"/>
                </a:schemeClr>
              </a:solidFill>
              <a:latin typeface="Cambria" panose="02040503050406030204" pitchFamily="18" charset="0"/>
              <a:ea typeface="Cambria" panose="02040503050406030204" pitchFamily="18" charset="0"/>
            </a:endParaRPr>
          </a:p>
          <a:p>
            <a:pPr marL="285750" indent="-285750" algn="just">
              <a:lnSpc>
                <a:spcPct val="90000"/>
              </a:lnSpc>
              <a:spcAft>
                <a:spcPts val="600"/>
              </a:spcAft>
              <a:buFont typeface="Wingdings" panose="05000000000000000000" pitchFamily="2" charset="2"/>
              <a:buChar char="§"/>
            </a:pPr>
            <a:endParaRPr lang="en-US" sz="1600" dirty="0">
              <a:solidFill>
                <a:schemeClr val="tx1">
                  <a:lumMod val="75000"/>
                  <a:lumOff val="25000"/>
                </a:schemeClr>
              </a:solidFill>
              <a:latin typeface="Cambria" panose="02040503050406030204" pitchFamily="18" charset="0"/>
              <a:ea typeface="Cambria" panose="02040503050406030204" pitchFamily="18" charset="0"/>
            </a:endParaRPr>
          </a:p>
          <a:p>
            <a:pPr marL="285750" indent="-285750" algn="just">
              <a:lnSpc>
                <a:spcPct val="90000"/>
              </a:lnSpc>
              <a:spcAft>
                <a:spcPts val="600"/>
              </a:spcAft>
              <a:buFont typeface="Wingdings" panose="05000000000000000000" pitchFamily="2" charset="2"/>
              <a:buChar char="§"/>
            </a:pPr>
            <a:endParaRPr lang="en-US" sz="1600" dirty="0">
              <a:solidFill>
                <a:schemeClr val="tx1">
                  <a:lumMod val="75000"/>
                  <a:lumOff val="25000"/>
                </a:schemeClr>
              </a:solidFill>
              <a:latin typeface="Cambria" panose="02040503050406030204" pitchFamily="18" charset="0"/>
              <a:ea typeface="Cambria" panose="02040503050406030204" pitchFamily="18" charset="0"/>
            </a:endParaRPr>
          </a:p>
          <a:p>
            <a:pPr marL="285750" indent="-285750" algn="just">
              <a:lnSpc>
                <a:spcPct val="90000"/>
              </a:lnSpc>
              <a:spcAft>
                <a:spcPts val="600"/>
              </a:spcAft>
              <a:buFont typeface="Wingdings" panose="05000000000000000000" pitchFamily="2" charset="2"/>
              <a:buChar char="§"/>
            </a:pPr>
            <a:endParaRPr lang="en-US" sz="1600" dirty="0">
              <a:solidFill>
                <a:schemeClr val="tx1">
                  <a:lumMod val="75000"/>
                  <a:lumOff val="25000"/>
                </a:schemeClr>
              </a:solidFill>
              <a:latin typeface="Cambria" panose="02040503050406030204" pitchFamily="18" charset="0"/>
              <a:ea typeface="Cambria" panose="02040503050406030204" pitchFamily="18" charset="0"/>
            </a:endParaRPr>
          </a:p>
        </p:txBody>
      </p:sp>
      <p:pic>
        <p:nvPicPr>
          <p:cNvPr id="5" name="Picture 4" descr="A graph showing a line&#10;&#10;Description automatically generated with medium confidence">
            <a:extLst>
              <a:ext uri="{FF2B5EF4-FFF2-40B4-BE49-F238E27FC236}">
                <a16:creationId xmlns:a16="http://schemas.microsoft.com/office/drawing/2014/main" id="{BBE8AC32-A11B-BF13-68B6-B0087CF2CF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5769" y="507301"/>
            <a:ext cx="4794070" cy="2246405"/>
          </a:xfrm>
          <a:prstGeom prst="rect">
            <a:avLst/>
          </a:prstGeom>
        </p:spPr>
      </p:pic>
      <p:sp>
        <p:nvSpPr>
          <p:cNvPr id="34" name="Rectangle 33">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7" name="TextBox 6">
            <a:extLst>
              <a:ext uri="{FF2B5EF4-FFF2-40B4-BE49-F238E27FC236}">
                <a16:creationId xmlns:a16="http://schemas.microsoft.com/office/drawing/2014/main" id="{9056C6E9-7431-00D8-7FE1-90386138833F}"/>
              </a:ext>
            </a:extLst>
          </p:cNvPr>
          <p:cNvSpPr txBox="1"/>
          <p:nvPr/>
        </p:nvSpPr>
        <p:spPr>
          <a:xfrm>
            <a:off x="858064" y="2639380"/>
            <a:ext cx="3205049" cy="3229714"/>
          </a:xfrm>
          <a:prstGeom prst="rect">
            <a:avLst/>
          </a:prstGeom>
        </p:spPr>
        <p:txBody>
          <a:bodyPr vert="horz" lIns="0" tIns="45720" rIns="0" bIns="45720" rtlCol="0">
            <a:normAutofit/>
          </a:bodyPr>
          <a:lstStyle/>
          <a:p>
            <a:pPr>
              <a:spcAft>
                <a:spcPts val="600"/>
              </a:spcAft>
              <a:buFont typeface="Calibri" panose="020F0502020204030204" pitchFamily="34" charset="0"/>
            </a:pPr>
            <a:endParaRPr lang="en-US">
              <a:solidFill>
                <a:schemeClr val="tx1">
                  <a:lumMod val="75000"/>
                  <a:lumOff val="25000"/>
                </a:schemeClr>
              </a:solidFill>
            </a:endParaRPr>
          </a:p>
        </p:txBody>
      </p:sp>
      <p:pic>
        <p:nvPicPr>
          <p:cNvPr id="8" name="Content Placeholder 4" descr="A grey apple logo with a bite taken out of it&#10;&#10;Description automatically generated">
            <a:extLst>
              <a:ext uri="{FF2B5EF4-FFF2-40B4-BE49-F238E27FC236}">
                <a16:creationId xmlns:a16="http://schemas.microsoft.com/office/drawing/2014/main" id="{1A4E6597-BEE9-3A3F-BB25-457468A4DB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53799" y="6381556"/>
            <a:ext cx="838200" cy="485775"/>
          </a:xfrm>
          <a:prstGeom prst="rect">
            <a:avLst/>
          </a:prstGeom>
        </p:spPr>
      </p:pic>
      <p:pic>
        <p:nvPicPr>
          <p:cNvPr id="22" name="Picture 21" descr="A graph of a distribution of close prices&#10;&#10;Description automatically generated">
            <a:extLst>
              <a:ext uri="{FF2B5EF4-FFF2-40B4-BE49-F238E27FC236}">
                <a16:creationId xmlns:a16="http://schemas.microsoft.com/office/drawing/2014/main" id="{84328592-E4DC-4E75-6405-EF37C99C6F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4772" y="3101657"/>
            <a:ext cx="4141076" cy="3033290"/>
          </a:xfrm>
          <a:prstGeom prst="rect">
            <a:avLst/>
          </a:prstGeom>
        </p:spPr>
      </p:pic>
      <p:sp>
        <p:nvSpPr>
          <p:cNvPr id="2" name="Slide Number Placeholder 1">
            <a:extLst>
              <a:ext uri="{FF2B5EF4-FFF2-40B4-BE49-F238E27FC236}">
                <a16:creationId xmlns:a16="http://schemas.microsoft.com/office/drawing/2014/main" id="{8FFC5050-A101-7610-05BC-C86F128D064E}"/>
              </a:ext>
            </a:extLst>
          </p:cNvPr>
          <p:cNvSpPr>
            <a:spLocks noGrp="1"/>
          </p:cNvSpPr>
          <p:nvPr>
            <p:ph type="sldNum" sz="quarter" idx="12"/>
          </p:nvPr>
        </p:nvSpPr>
        <p:spPr/>
        <p:txBody>
          <a:bodyPr/>
          <a:lstStyle/>
          <a:p>
            <a:fld id="{3A98EE3D-8CD1-4C3F-BD1C-C98C9596463C}" type="slidenum">
              <a:rPr lang="en-US" smtClean="0"/>
              <a:t>13</a:t>
            </a:fld>
            <a:endParaRPr lang="en-US" dirty="0"/>
          </a:p>
        </p:txBody>
      </p:sp>
    </p:spTree>
    <p:extLst>
      <p:ext uri="{BB962C8B-B14F-4D97-AF65-F5344CB8AC3E}">
        <p14:creationId xmlns:p14="http://schemas.microsoft.com/office/powerpoint/2010/main" val="4042134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40334-7B66-C8CB-53E8-42EDC5A6EBE5}"/>
              </a:ext>
            </a:extLst>
          </p:cNvPr>
          <p:cNvSpPr>
            <a:spLocks noGrp="1"/>
          </p:cNvSpPr>
          <p:nvPr>
            <p:ph type="title"/>
          </p:nvPr>
        </p:nvSpPr>
        <p:spPr>
          <a:xfrm>
            <a:off x="643464" y="-33327"/>
            <a:ext cx="3517567" cy="2093975"/>
          </a:xfrm>
        </p:spPr>
        <p:txBody>
          <a:bodyPr>
            <a:normAutofit/>
          </a:bodyPr>
          <a:lstStyle/>
          <a:p>
            <a:r>
              <a:rPr lang="en-IN" sz="3000" dirty="0">
                <a:latin typeface="Cambria" panose="02040503050406030204" pitchFamily="18" charset="0"/>
                <a:ea typeface="Cambria" panose="02040503050406030204" pitchFamily="18" charset="0"/>
              </a:rPr>
              <a:t>5. </a:t>
            </a:r>
            <a:r>
              <a:rPr lang="en-IN" sz="3000" dirty="0" err="1">
                <a:latin typeface="Cambria" panose="02040503050406030204" pitchFamily="18" charset="0"/>
                <a:ea typeface="Cambria" panose="02040503050406030204" pitchFamily="18" charset="0"/>
              </a:rPr>
              <a:t>Modeling</a:t>
            </a:r>
            <a:endParaRPr lang="en-IN" sz="3000"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47976046-B774-7D66-2BA7-AB285B1C5D0D}"/>
              </a:ext>
            </a:extLst>
          </p:cNvPr>
          <p:cNvSpPr>
            <a:spLocks noGrp="1"/>
          </p:cNvSpPr>
          <p:nvPr>
            <p:ph idx="1"/>
          </p:nvPr>
        </p:nvSpPr>
        <p:spPr/>
        <p:txBody>
          <a:bodyPr/>
          <a:lstStyle/>
          <a:p>
            <a:r>
              <a:rPr lang="en-IN" dirty="0"/>
              <a:t>1. Baseline Model</a:t>
            </a:r>
          </a:p>
        </p:txBody>
      </p:sp>
      <p:sp>
        <p:nvSpPr>
          <p:cNvPr id="4" name="Text Placeholder 3">
            <a:extLst>
              <a:ext uri="{FF2B5EF4-FFF2-40B4-BE49-F238E27FC236}">
                <a16:creationId xmlns:a16="http://schemas.microsoft.com/office/drawing/2014/main" id="{3550E7EA-0D0C-C158-E06A-E741A29689EF}"/>
              </a:ext>
            </a:extLst>
          </p:cNvPr>
          <p:cNvSpPr>
            <a:spLocks noGrp="1"/>
          </p:cNvSpPr>
          <p:nvPr>
            <p:ph type="body" sz="half" idx="2"/>
          </p:nvPr>
        </p:nvSpPr>
        <p:spPr/>
        <p:txBody>
          <a:bodyPr/>
          <a:lstStyle/>
          <a:p>
            <a:pPr marL="342900" indent="-342900">
              <a:buFont typeface="+mj-lt"/>
              <a:buAutoNum type="arabicPeriod"/>
            </a:pPr>
            <a:r>
              <a:rPr lang="en-IN" dirty="0"/>
              <a:t>Base Line Model</a:t>
            </a:r>
          </a:p>
          <a:p>
            <a:pPr marL="342900" indent="-342900">
              <a:buFont typeface="+mj-lt"/>
              <a:buAutoNum type="arabicPeriod"/>
            </a:pPr>
            <a:r>
              <a:rPr lang="en-IN" dirty="0" err="1"/>
              <a:t>AutoRegressive</a:t>
            </a:r>
            <a:r>
              <a:rPr lang="en-IN" dirty="0"/>
              <a:t> Integrated Moving Average Model (ARIMA)</a:t>
            </a:r>
          </a:p>
          <a:p>
            <a:pPr marL="342900" indent="-342900">
              <a:buFont typeface="+mj-lt"/>
              <a:buAutoNum type="arabicPeriod"/>
            </a:pPr>
            <a:r>
              <a:rPr lang="en-IN" dirty="0"/>
              <a:t>SARIMA Model</a:t>
            </a:r>
          </a:p>
          <a:p>
            <a:pPr marL="342900" indent="-342900">
              <a:buFont typeface="+mj-lt"/>
              <a:buAutoNum type="arabicPeriod"/>
            </a:pPr>
            <a:r>
              <a:rPr lang="en-US" dirty="0"/>
              <a:t>Long Short-Term Memory  Model (LSTM) </a:t>
            </a:r>
          </a:p>
          <a:p>
            <a:pPr marL="342900" indent="-342900">
              <a:buFont typeface="+mj-lt"/>
              <a:buAutoNum type="arabicPeriod"/>
            </a:pPr>
            <a:r>
              <a:rPr lang="en-US" dirty="0" err="1"/>
              <a:t>XGBoost</a:t>
            </a:r>
            <a:r>
              <a:rPr lang="en-US" dirty="0"/>
              <a:t> Model</a:t>
            </a:r>
          </a:p>
        </p:txBody>
      </p:sp>
      <p:pic>
        <p:nvPicPr>
          <p:cNvPr id="6" name="Picture 5" descr="A screenshot of a computer program&#10;&#10;Description automatically generated">
            <a:extLst>
              <a:ext uri="{FF2B5EF4-FFF2-40B4-BE49-F238E27FC236}">
                <a16:creationId xmlns:a16="http://schemas.microsoft.com/office/drawing/2014/main" id="{DD28CD62-9057-94AA-660F-8C4049B35C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3494" y="1342987"/>
            <a:ext cx="7093002" cy="5160450"/>
          </a:xfrm>
          <a:prstGeom prst="rect">
            <a:avLst/>
          </a:prstGeom>
        </p:spPr>
      </p:pic>
      <p:sp>
        <p:nvSpPr>
          <p:cNvPr id="5" name="Slide Number Placeholder 4">
            <a:extLst>
              <a:ext uri="{FF2B5EF4-FFF2-40B4-BE49-F238E27FC236}">
                <a16:creationId xmlns:a16="http://schemas.microsoft.com/office/drawing/2014/main" id="{EABEB592-92FF-13C0-7818-A0F413E80B79}"/>
              </a:ext>
            </a:extLst>
          </p:cNvPr>
          <p:cNvSpPr>
            <a:spLocks noGrp="1"/>
          </p:cNvSpPr>
          <p:nvPr>
            <p:ph type="sldNum" sz="quarter" idx="12"/>
          </p:nvPr>
        </p:nvSpPr>
        <p:spPr/>
        <p:txBody>
          <a:bodyPr/>
          <a:lstStyle/>
          <a:p>
            <a:fld id="{3A98EE3D-8CD1-4C3F-BD1C-C98C9596463C}" type="slidenum">
              <a:rPr lang="en-US" smtClean="0"/>
              <a:pPr/>
              <a:t>14</a:t>
            </a:fld>
            <a:endParaRPr lang="en-US" dirty="0"/>
          </a:p>
        </p:txBody>
      </p:sp>
    </p:spTree>
    <p:extLst>
      <p:ext uri="{BB962C8B-B14F-4D97-AF65-F5344CB8AC3E}">
        <p14:creationId xmlns:p14="http://schemas.microsoft.com/office/powerpoint/2010/main" val="1097774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23" name="Straight Connector 2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4" name="Rectangle 23">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omputer program&#10;&#10;Description automatically generated">
            <a:extLst>
              <a:ext uri="{FF2B5EF4-FFF2-40B4-BE49-F238E27FC236}">
                <a16:creationId xmlns:a16="http://schemas.microsoft.com/office/drawing/2014/main" id="{86DE90B3-41A9-EC04-6737-F0B79A98DD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34" y="1352939"/>
            <a:ext cx="8205411" cy="4562666"/>
          </a:xfrm>
          <a:prstGeom prst="rect">
            <a:avLst/>
          </a:prstGeom>
        </p:spPr>
      </p:pic>
      <p:cxnSp>
        <p:nvCxnSpPr>
          <p:cNvPr id="25" name="Straight Connector 24">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294754"/>
            <a:ext cx="3200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8D4480B4-953D-41FA-9052-09AB3A026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2" name="Content Placeholder 4" descr="A grey apple logo with a bite taken out of it&#10;&#10;Description automatically generated">
            <a:extLst>
              <a:ext uri="{FF2B5EF4-FFF2-40B4-BE49-F238E27FC236}">
                <a16:creationId xmlns:a16="http://schemas.microsoft.com/office/drawing/2014/main" id="{32FE74EB-A677-7A7A-7C41-7E541290D3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53799" y="6372225"/>
            <a:ext cx="838200" cy="485775"/>
          </a:xfrm>
          <a:prstGeom prst="rect">
            <a:avLst/>
          </a:prstGeom>
        </p:spPr>
      </p:pic>
      <p:sp>
        <p:nvSpPr>
          <p:cNvPr id="4" name="TextBox 3">
            <a:extLst>
              <a:ext uri="{FF2B5EF4-FFF2-40B4-BE49-F238E27FC236}">
                <a16:creationId xmlns:a16="http://schemas.microsoft.com/office/drawing/2014/main" id="{8240A7F0-EA58-E3D4-8952-C81B9387F87A}"/>
              </a:ext>
            </a:extLst>
          </p:cNvPr>
          <p:cNvSpPr txBox="1"/>
          <p:nvPr/>
        </p:nvSpPr>
        <p:spPr>
          <a:xfrm>
            <a:off x="688133" y="411129"/>
            <a:ext cx="6097554" cy="784830"/>
          </a:xfrm>
          <a:prstGeom prst="rect">
            <a:avLst/>
          </a:prstGeom>
          <a:noFill/>
        </p:spPr>
        <p:txBody>
          <a:bodyPr wrap="square">
            <a:spAutoFit/>
          </a:bodyPr>
          <a:lstStyle/>
          <a:p>
            <a:pPr>
              <a:lnSpc>
                <a:spcPct val="90000"/>
              </a:lnSpc>
              <a:spcBef>
                <a:spcPct val="0"/>
              </a:spcBef>
              <a:spcAft>
                <a:spcPts val="600"/>
              </a:spcAft>
            </a:pPr>
            <a:r>
              <a:rPr lang="en-US" sz="2500" spc="-50" dirty="0">
                <a:solidFill>
                  <a:schemeClr val="tx1">
                    <a:lumMod val="85000"/>
                    <a:lumOff val="15000"/>
                  </a:schemeClr>
                </a:solidFill>
                <a:latin typeface="Cambria" panose="02040503050406030204" pitchFamily="18" charset="0"/>
                <a:ea typeface="Cambria" panose="02040503050406030204" pitchFamily="18" charset="0"/>
                <a:cs typeface="+mj-cs"/>
              </a:rPr>
              <a:t>2.AutoRegressive Integrated Moving Average Model (ARIMA)</a:t>
            </a:r>
          </a:p>
        </p:txBody>
      </p:sp>
      <p:sp>
        <p:nvSpPr>
          <p:cNvPr id="8" name="Rectangle 7">
            <a:extLst>
              <a:ext uri="{FF2B5EF4-FFF2-40B4-BE49-F238E27FC236}">
                <a16:creationId xmlns:a16="http://schemas.microsoft.com/office/drawing/2014/main" id="{8C06E2C1-A459-0458-BD5B-5B91B3A64472}"/>
              </a:ext>
            </a:extLst>
          </p:cNvPr>
          <p:cNvSpPr/>
          <p:nvPr/>
        </p:nvSpPr>
        <p:spPr>
          <a:xfrm>
            <a:off x="8245928" y="4128504"/>
            <a:ext cx="3526971" cy="33194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Slide Number Placeholder 8">
            <a:extLst>
              <a:ext uri="{FF2B5EF4-FFF2-40B4-BE49-F238E27FC236}">
                <a16:creationId xmlns:a16="http://schemas.microsoft.com/office/drawing/2014/main" id="{F639872A-636D-6D23-AF79-2ACCEF110A46}"/>
              </a:ext>
            </a:extLst>
          </p:cNvPr>
          <p:cNvSpPr>
            <a:spLocks noGrp="1"/>
          </p:cNvSpPr>
          <p:nvPr>
            <p:ph type="sldNum" sz="quarter" idx="12"/>
          </p:nvPr>
        </p:nvSpPr>
        <p:spPr/>
        <p:txBody>
          <a:bodyPr/>
          <a:lstStyle/>
          <a:p>
            <a:fld id="{3A98EE3D-8CD1-4C3F-BD1C-C98C9596463C}" type="slidenum">
              <a:rPr lang="en-US" smtClean="0"/>
              <a:t>15</a:t>
            </a:fld>
            <a:endParaRPr lang="en-US" dirty="0"/>
          </a:p>
        </p:txBody>
      </p:sp>
    </p:spTree>
    <p:extLst>
      <p:ext uri="{BB962C8B-B14F-4D97-AF65-F5344CB8AC3E}">
        <p14:creationId xmlns:p14="http://schemas.microsoft.com/office/powerpoint/2010/main" val="1328160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descr="A grey apple logo with a bite taken out of it&#10;&#10;Description automatically generated">
            <a:extLst>
              <a:ext uri="{FF2B5EF4-FFF2-40B4-BE49-F238E27FC236}">
                <a16:creationId xmlns:a16="http://schemas.microsoft.com/office/drawing/2014/main" id="{2978E4C9-7F07-EA12-7C82-C335D1EC45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3799" y="6372225"/>
            <a:ext cx="838200" cy="485775"/>
          </a:xfrm>
          <a:prstGeom prst="rect">
            <a:avLst/>
          </a:prstGeom>
        </p:spPr>
      </p:pic>
      <p:pic>
        <p:nvPicPr>
          <p:cNvPr id="4" name="Picture 3" descr="A graph showing a price&#10;&#10;Description automatically generated">
            <a:extLst>
              <a:ext uri="{FF2B5EF4-FFF2-40B4-BE49-F238E27FC236}">
                <a16:creationId xmlns:a16="http://schemas.microsoft.com/office/drawing/2014/main" id="{6C5609F8-4093-F5E9-E22E-9701868719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540" y="519334"/>
            <a:ext cx="5982460" cy="32442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81BBE759-8C93-CDF1-F356-1380CD57E413}"/>
              </a:ext>
            </a:extLst>
          </p:cNvPr>
          <p:cNvPicPr>
            <a:picLocks noChangeAspect="1"/>
          </p:cNvPicPr>
          <p:nvPr/>
        </p:nvPicPr>
        <p:blipFill rotWithShape="1">
          <a:blip r:embed="rId4">
            <a:extLst>
              <a:ext uri="{28A0092B-C50C-407E-A947-70E740481C1C}">
                <a14:useLocalDpi xmlns:a14="http://schemas.microsoft.com/office/drawing/2010/main" val="0"/>
              </a:ext>
            </a:extLst>
          </a:blip>
          <a:srcRect r="61285"/>
          <a:stretch/>
        </p:blipFill>
        <p:spPr>
          <a:xfrm>
            <a:off x="4568205" y="4195397"/>
            <a:ext cx="2361513" cy="189741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Slide Number Placeholder 6">
            <a:extLst>
              <a:ext uri="{FF2B5EF4-FFF2-40B4-BE49-F238E27FC236}">
                <a16:creationId xmlns:a16="http://schemas.microsoft.com/office/drawing/2014/main" id="{9CD68E73-737D-554B-3DA2-34A04DA8AEBC}"/>
              </a:ext>
            </a:extLst>
          </p:cNvPr>
          <p:cNvSpPr>
            <a:spLocks noGrp="1"/>
          </p:cNvSpPr>
          <p:nvPr>
            <p:ph type="sldNum" sz="quarter" idx="12"/>
          </p:nvPr>
        </p:nvSpPr>
        <p:spPr/>
        <p:txBody>
          <a:bodyPr/>
          <a:lstStyle/>
          <a:p>
            <a:fld id="{3A98EE3D-8CD1-4C3F-BD1C-C98C9596463C}" type="slidenum">
              <a:rPr lang="en-US" smtClean="0"/>
              <a:t>16</a:t>
            </a:fld>
            <a:endParaRPr lang="en-US" dirty="0"/>
          </a:p>
        </p:txBody>
      </p:sp>
      <p:pic>
        <p:nvPicPr>
          <p:cNvPr id="6" name="Picture 5">
            <a:extLst>
              <a:ext uri="{FF2B5EF4-FFF2-40B4-BE49-F238E27FC236}">
                <a16:creationId xmlns:a16="http://schemas.microsoft.com/office/drawing/2014/main" id="{D37EA56A-0C8D-2C68-CF9A-F5CD871BA388}"/>
              </a:ext>
            </a:extLst>
          </p:cNvPr>
          <p:cNvPicPr>
            <a:picLocks noChangeAspect="1"/>
          </p:cNvPicPr>
          <p:nvPr/>
        </p:nvPicPr>
        <p:blipFill>
          <a:blip r:embed="rId5"/>
          <a:stretch>
            <a:fillRect/>
          </a:stretch>
        </p:blipFill>
        <p:spPr>
          <a:xfrm>
            <a:off x="6485865" y="519334"/>
            <a:ext cx="5132394" cy="328338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0734583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CCE9E69-AE9E-385A-E356-CB30DCA0CC2E}"/>
              </a:ext>
            </a:extLst>
          </p:cNvPr>
          <p:cNvSpPr>
            <a:spLocks noGrp="1"/>
          </p:cNvSpPr>
          <p:nvPr>
            <p:ph type="sldNum" sz="quarter" idx="12"/>
          </p:nvPr>
        </p:nvSpPr>
        <p:spPr/>
        <p:txBody>
          <a:bodyPr/>
          <a:lstStyle/>
          <a:p>
            <a:fld id="{3A98EE3D-8CD1-4C3F-BD1C-C98C9596463C}" type="slidenum">
              <a:rPr lang="en-US" smtClean="0"/>
              <a:t>17</a:t>
            </a:fld>
            <a:endParaRPr lang="en-US" dirty="0"/>
          </a:p>
        </p:txBody>
      </p:sp>
      <p:pic>
        <p:nvPicPr>
          <p:cNvPr id="4" name="Picture 3">
            <a:extLst>
              <a:ext uri="{FF2B5EF4-FFF2-40B4-BE49-F238E27FC236}">
                <a16:creationId xmlns:a16="http://schemas.microsoft.com/office/drawing/2014/main" id="{4B929B36-5ADD-85EB-13D4-05752AF4F95D}"/>
              </a:ext>
            </a:extLst>
          </p:cNvPr>
          <p:cNvPicPr>
            <a:picLocks noChangeAspect="1"/>
          </p:cNvPicPr>
          <p:nvPr/>
        </p:nvPicPr>
        <p:blipFill>
          <a:blip r:embed="rId2"/>
          <a:stretch>
            <a:fillRect/>
          </a:stretch>
        </p:blipFill>
        <p:spPr>
          <a:xfrm>
            <a:off x="182552" y="81808"/>
            <a:ext cx="4391073" cy="293033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96707F8D-D2DD-0824-97A7-9CD7F3C688E2}"/>
              </a:ext>
            </a:extLst>
          </p:cNvPr>
          <p:cNvPicPr>
            <a:picLocks noChangeAspect="1"/>
          </p:cNvPicPr>
          <p:nvPr/>
        </p:nvPicPr>
        <p:blipFill>
          <a:blip r:embed="rId3"/>
          <a:stretch>
            <a:fillRect/>
          </a:stretch>
        </p:blipFill>
        <p:spPr>
          <a:xfrm>
            <a:off x="5895094" y="81808"/>
            <a:ext cx="4391074" cy="29724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a:extLst>
              <a:ext uri="{FF2B5EF4-FFF2-40B4-BE49-F238E27FC236}">
                <a16:creationId xmlns:a16="http://schemas.microsoft.com/office/drawing/2014/main" id="{366F89F5-37CB-F0FA-3E39-B84E825B81F1}"/>
              </a:ext>
            </a:extLst>
          </p:cNvPr>
          <p:cNvPicPr>
            <a:picLocks noChangeAspect="1"/>
          </p:cNvPicPr>
          <p:nvPr/>
        </p:nvPicPr>
        <p:blipFill>
          <a:blip r:embed="rId4"/>
          <a:stretch>
            <a:fillRect/>
          </a:stretch>
        </p:blipFill>
        <p:spPr>
          <a:xfrm>
            <a:off x="182552" y="3183598"/>
            <a:ext cx="4354008" cy="308273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9">
            <a:extLst>
              <a:ext uri="{FF2B5EF4-FFF2-40B4-BE49-F238E27FC236}">
                <a16:creationId xmlns:a16="http://schemas.microsoft.com/office/drawing/2014/main" id="{0E6B1B60-F5A6-E671-25B4-890AF298F756}"/>
              </a:ext>
            </a:extLst>
          </p:cNvPr>
          <p:cNvPicPr>
            <a:picLocks noChangeAspect="1"/>
          </p:cNvPicPr>
          <p:nvPr/>
        </p:nvPicPr>
        <p:blipFill>
          <a:blip r:embed="rId5"/>
          <a:stretch>
            <a:fillRect/>
          </a:stretch>
        </p:blipFill>
        <p:spPr>
          <a:xfrm>
            <a:off x="5895094" y="3200866"/>
            <a:ext cx="4391074" cy="312588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20399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descr="A grey apple logo with a bite taken out of it&#10;&#10;Description automatically generated">
            <a:extLst>
              <a:ext uri="{FF2B5EF4-FFF2-40B4-BE49-F238E27FC236}">
                <a16:creationId xmlns:a16="http://schemas.microsoft.com/office/drawing/2014/main" id="{B1E049FA-EFF2-8635-21C9-44F4F85130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3799" y="6372225"/>
            <a:ext cx="838200" cy="485775"/>
          </a:xfrm>
          <a:prstGeom prst="rect">
            <a:avLst/>
          </a:prstGeom>
        </p:spPr>
      </p:pic>
      <p:sp>
        <p:nvSpPr>
          <p:cNvPr id="4" name="TextBox 3">
            <a:extLst>
              <a:ext uri="{FF2B5EF4-FFF2-40B4-BE49-F238E27FC236}">
                <a16:creationId xmlns:a16="http://schemas.microsoft.com/office/drawing/2014/main" id="{A68344EF-27FC-68CE-2BF5-80138478D0C8}"/>
              </a:ext>
            </a:extLst>
          </p:cNvPr>
          <p:cNvSpPr txBox="1"/>
          <p:nvPr/>
        </p:nvSpPr>
        <p:spPr>
          <a:xfrm>
            <a:off x="566057" y="221215"/>
            <a:ext cx="6096000" cy="369332"/>
          </a:xfrm>
          <a:prstGeom prst="rect">
            <a:avLst/>
          </a:prstGeom>
          <a:noFill/>
        </p:spPr>
        <p:txBody>
          <a:bodyPr wrap="square">
            <a:spAutoFit/>
          </a:bodyPr>
          <a:lstStyle/>
          <a:p>
            <a:r>
              <a:rPr lang="en-IN" dirty="0"/>
              <a:t>3.SARIMA Model</a:t>
            </a:r>
          </a:p>
        </p:txBody>
      </p:sp>
      <p:pic>
        <p:nvPicPr>
          <p:cNvPr id="6" name="Picture 5" descr="A screenshot of a computer&#10;&#10;Description automatically generated">
            <a:extLst>
              <a:ext uri="{FF2B5EF4-FFF2-40B4-BE49-F238E27FC236}">
                <a16:creationId xmlns:a16="http://schemas.microsoft.com/office/drawing/2014/main" id="{B91C46F8-25AA-6D9D-D537-ED6FD06DE1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127" y="590548"/>
            <a:ext cx="7903828" cy="458358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 name="Picture 2" descr="A white background with black and white clouds&#10;&#10;Description automatically generated">
            <a:extLst>
              <a:ext uri="{FF2B5EF4-FFF2-40B4-BE49-F238E27FC236}">
                <a16:creationId xmlns:a16="http://schemas.microsoft.com/office/drawing/2014/main" id="{0A69C16A-0788-A5D7-0A69-069801941F09}"/>
              </a:ext>
            </a:extLst>
          </p:cNvPr>
          <p:cNvPicPr>
            <a:picLocks noChangeAspect="1"/>
          </p:cNvPicPr>
          <p:nvPr/>
        </p:nvPicPr>
        <p:blipFill rotWithShape="1">
          <a:blip r:embed="rId4">
            <a:extLst>
              <a:ext uri="{28A0092B-C50C-407E-A947-70E740481C1C}">
                <a14:useLocalDpi xmlns:a14="http://schemas.microsoft.com/office/drawing/2010/main" val="0"/>
              </a:ext>
            </a:extLst>
          </a:blip>
          <a:srcRect b="13546"/>
          <a:stretch/>
        </p:blipFill>
        <p:spPr>
          <a:xfrm>
            <a:off x="206606" y="5285146"/>
            <a:ext cx="7948349" cy="108707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Slide Number Placeholder 4">
            <a:extLst>
              <a:ext uri="{FF2B5EF4-FFF2-40B4-BE49-F238E27FC236}">
                <a16:creationId xmlns:a16="http://schemas.microsoft.com/office/drawing/2014/main" id="{F6678AC3-2D4F-E5E0-6E5E-9514423A869E}"/>
              </a:ext>
            </a:extLst>
          </p:cNvPr>
          <p:cNvSpPr>
            <a:spLocks noGrp="1"/>
          </p:cNvSpPr>
          <p:nvPr>
            <p:ph type="sldNum" sz="quarter" idx="12"/>
          </p:nvPr>
        </p:nvSpPr>
        <p:spPr/>
        <p:txBody>
          <a:bodyPr/>
          <a:lstStyle/>
          <a:p>
            <a:fld id="{3A98EE3D-8CD1-4C3F-BD1C-C98C9596463C}" type="slidenum">
              <a:rPr lang="en-US" smtClean="0"/>
              <a:t>18</a:t>
            </a:fld>
            <a:endParaRPr lang="en-US" dirty="0"/>
          </a:p>
        </p:txBody>
      </p:sp>
    </p:spTree>
    <p:extLst>
      <p:ext uri="{BB962C8B-B14F-4D97-AF65-F5344CB8AC3E}">
        <p14:creationId xmlns:p14="http://schemas.microsoft.com/office/powerpoint/2010/main" val="34591838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descr="A grey apple logo with a bite taken out of it&#10;&#10;Description automatically generated">
            <a:extLst>
              <a:ext uri="{FF2B5EF4-FFF2-40B4-BE49-F238E27FC236}">
                <a16:creationId xmlns:a16="http://schemas.microsoft.com/office/drawing/2014/main" id="{EE0972C3-7CCB-0AF7-3EF6-E364070509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3799" y="6372225"/>
            <a:ext cx="838200" cy="485775"/>
          </a:xfrm>
          <a:prstGeom prst="rect">
            <a:avLst/>
          </a:prstGeom>
        </p:spPr>
      </p:pic>
      <p:pic>
        <p:nvPicPr>
          <p:cNvPr id="4" name="Picture 3" descr="A graph showing a price&#10;&#10;Description automatically generated">
            <a:extLst>
              <a:ext uri="{FF2B5EF4-FFF2-40B4-BE49-F238E27FC236}">
                <a16:creationId xmlns:a16="http://schemas.microsoft.com/office/drawing/2014/main" id="{52B0874B-0972-A4A4-9FBE-19B0FAE735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49" y="896471"/>
            <a:ext cx="6550503" cy="374052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Slide Number Placeholder 2">
            <a:extLst>
              <a:ext uri="{FF2B5EF4-FFF2-40B4-BE49-F238E27FC236}">
                <a16:creationId xmlns:a16="http://schemas.microsoft.com/office/drawing/2014/main" id="{5ED5DCA7-65B4-5F3C-A63F-91B5EEA894FB}"/>
              </a:ext>
            </a:extLst>
          </p:cNvPr>
          <p:cNvSpPr>
            <a:spLocks noGrp="1"/>
          </p:cNvSpPr>
          <p:nvPr>
            <p:ph type="sldNum" sz="quarter" idx="12"/>
          </p:nvPr>
        </p:nvSpPr>
        <p:spPr/>
        <p:txBody>
          <a:bodyPr/>
          <a:lstStyle/>
          <a:p>
            <a:fld id="{3A98EE3D-8CD1-4C3F-BD1C-C98C9596463C}" type="slidenum">
              <a:rPr lang="en-US" smtClean="0"/>
              <a:t>19</a:t>
            </a:fld>
            <a:endParaRPr lang="en-US" dirty="0"/>
          </a:p>
        </p:txBody>
      </p:sp>
      <p:pic>
        <p:nvPicPr>
          <p:cNvPr id="6" name="Picture 5">
            <a:extLst>
              <a:ext uri="{FF2B5EF4-FFF2-40B4-BE49-F238E27FC236}">
                <a16:creationId xmlns:a16="http://schemas.microsoft.com/office/drawing/2014/main" id="{4706D210-200A-7DFE-ACDF-1E633C489FE2}"/>
              </a:ext>
            </a:extLst>
          </p:cNvPr>
          <p:cNvPicPr>
            <a:picLocks noChangeAspect="1"/>
          </p:cNvPicPr>
          <p:nvPr/>
        </p:nvPicPr>
        <p:blipFill rotWithShape="1">
          <a:blip r:embed="rId4"/>
          <a:srcRect l="2598" t="3708" r="7380" b="849"/>
          <a:stretch/>
        </p:blipFill>
        <p:spPr>
          <a:xfrm>
            <a:off x="6786281" y="833718"/>
            <a:ext cx="5103851" cy="38032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506396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DB5593-088E-63A6-5903-69989DC84C0F}"/>
              </a:ext>
            </a:extLst>
          </p:cNvPr>
          <p:cNvSpPr>
            <a:spLocks noGrp="1"/>
          </p:cNvSpPr>
          <p:nvPr>
            <p:ph type="title"/>
          </p:nvPr>
        </p:nvSpPr>
        <p:spPr>
          <a:xfrm>
            <a:off x="643468" y="643467"/>
            <a:ext cx="3073550" cy="5126203"/>
          </a:xfrm>
        </p:spPr>
        <p:txBody>
          <a:bodyPr vert="horz" lIns="91440" tIns="45720" rIns="91440" bIns="45720" rtlCol="0" anchor="ctr">
            <a:normAutofit/>
          </a:bodyPr>
          <a:lstStyle/>
          <a:p>
            <a:pPr algn="r"/>
            <a:r>
              <a:rPr lang="en-US" sz="4800" dirty="0"/>
              <a:t>Table of Content</a:t>
            </a:r>
          </a:p>
        </p:txBody>
      </p:sp>
      <p:cxnSp>
        <p:nvCxnSpPr>
          <p:cNvPr id="39" name="Straight Connector 38">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2"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14552793-7DFF-4EC7-AC69-D34A75D01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5" name="Content Placeholder 4" descr="A grey apple logo with a bite taken out of it&#10;&#10;Description automatically generated">
            <a:extLst>
              <a:ext uri="{FF2B5EF4-FFF2-40B4-BE49-F238E27FC236}">
                <a16:creationId xmlns:a16="http://schemas.microsoft.com/office/drawing/2014/main" id="{8C10CA51-C072-0CE1-E573-6E223F4FD98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353800" y="6381555"/>
            <a:ext cx="838200" cy="485775"/>
          </a:xfrm>
        </p:spPr>
      </p:pic>
      <p:graphicFrame>
        <p:nvGraphicFramePr>
          <p:cNvPr id="13" name="Diagram 12">
            <a:extLst>
              <a:ext uri="{FF2B5EF4-FFF2-40B4-BE49-F238E27FC236}">
                <a16:creationId xmlns:a16="http://schemas.microsoft.com/office/drawing/2014/main" id="{2C51E6BF-2469-A4CC-E10B-92A7A0450DCD}"/>
              </a:ext>
            </a:extLst>
          </p:cNvPr>
          <p:cNvGraphicFramePr/>
          <p:nvPr>
            <p:extLst>
              <p:ext uri="{D42A27DB-BD31-4B8C-83A1-F6EECF244321}">
                <p14:modId xmlns:p14="http://schemas.microsoft.com/office/powerpoint/2010/main" val="1539021280"/>
              </p:ext>
            </p:extLst>
          </p:nvPr>
        </p:nvGraphicFramePr>
        <p:xfrm>
          <a:off x="4754826" y="47626"/>
          <a:ext cx="6793704" cy="294322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5" name="Diagram 14">
            <a:extLst>
              <a:ext uri="{FF2B5EF4-FFF2-40B4-BE49-F238E27FC236}">
                <a16:creationId xmlns:a16="http://schemas.microsoft.com/office/drawing/2014/main" id="{E126A7DB-C561-11CA-E080-4232A3055DF7}"/>
              </a:ext>
            </a:extLst>
          </p:cNvPr>
          <p:cNvGraphicFramePr/>
          <p:nvPr>
            <p:extLst>
              <p:ext uri="{D42A27DB-BD31-4B8C-83A1-F6EECF244321}">
                <p14:modId xmlns:p14="http://schemas.microsoft.com/office/powerpoint/2010/main" val="2049099782"/>
              </p:ext>
            </p:extLst>
          </p:nvPr>
        </p:nvGraphicFramePr>
        <p:xfrm>
          <a:off x="4754819" y="3224212"/>
          <a:ext cx="6793697" cy="3148011"/>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3" name="Slide Number Placeholder 2">
            <a:extLst>
              <a:ext uri="{FF2B5EF4-FFF2-40B4-BE49-F238E27FC236}">
                <a16:creationId xmlns:a16="http://schemas.microsoft.com/office/drawing/2014/main" id="{752042B1-F301-47C9-9A99-24B646FE9E6D}"/>
              </a:ext>
            </a:extLst>
          </p:cNvPr>
          <p:cNvSpPr>
            <a:spLocks noGrp="1"/>
          </p:cNvSpPr>
          <p:nvPr>
            <p:ph type="sldNum" sz="quarter" idx="12"/>
          </p:nvPr>
        </p:nvSpPr>
        <p:spPr/>
        <p:txBody>
          <a:bodyPr/>
          <a:lstStyle/>
          <a:p>
            <a:fld id="{3A98EE3D-8CD1-4C3F-BD1C-C98C9596463C}" type="slidenum">
              <a:rPr lang="en-US" smtClean="0"/>
              <a:t>2</a:t>
            </a:fld>
            <a:endParaRPr lang="en-US" dirty="0"/>
          </a:p>
        </p:txBody>
      </p:sp>
    </p:spTree>
    <p:extLst>
      <p:ext uri="{BB962C8B-B14F-4D97-AF65-F5344CB8AC3E}">
        <p14:creationId xmlns:p14="http://schemas.microsoft.com/office/powerpoint/2010/main" val="37417516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87CDA6-9A19-ED43-A79F-A870716039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050" y="584716"/>
            <a:ext cx="7355244" cy="3531492"/>
          </a:xfrm>
          <a:prstGeom prst="rect">
            <a:avLst/>
          </a:prstGeom>
        </p:spPr>
      </p:pic>
      <p:sp>
        <p:nvSpPr>
          <p:cNvPr id="5" name="TextBox 4">
            <a:extLst>
              <a:ext uri="{FF2B5EF4-FFF2-40B4-BE49-F238E27FC236}">
                <a16:creationId xmlns:a16="http://schemas.microsoft.com/office/drawing/2014/main" id="{F9970D5E-A688-D85F-2814-D41B77D40E50}"/>
              </a:ext>
            </a:extLst>
          </p:cNvPr>
          <p:cNvSpPr txBox="1"/>
          <p:nvPr/>
        </p:nvSpPr>
        <p:spPr>
          <a:xfrm>
            <a:off x="781050" y="215384"/>
            <a:ext cx="6096000" cy="369332"/>
          </a:xfrm>
          <a:prstGeom prst="rect">
            <a:avLst/>
          </a:prstGeom>
          <a:noFill/>
        </p:spPr>
        <p:txBody>
          <a:bodyPr wrap="square">
            <a:spAutoFit/>
          </a:bodyPr>
          <a:lstStyle/>
          <a:p>
            <a:r>
              <a:rPr lang="en-US" dirty="0"/>
              <a:t>4.Long Short-Term Memory  Model (LSTM) </a:t>
            </a:r>
          </a:p>
        </p:txBody>
      </p:sp>
      <p:pic>
        <p:nvPicPr>
          <p:cNvPr id="7" name="Picture 6" descr="A screenshot of a computer program&#10;&#10;Description automatically generated">
            <a:extLst>
              <a:ext uri="{FF2B5EF4-FFF2-40B4-BE49-F238E27FC236}">
                <a16:creationId xmlns:a16="http://schemas.microsoft.com/office/drawing/2014/main" id="{FAC5D748-0ACE-C533-0610-54AAE273FC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049" y="4125540"/>
            <a:ext cx="7355245" cy="2157076"/>
          </a:xfrm>
          <a:prstGeom prst="rect">
            <a:avLst/>
          </a:prstGeom>
        </p:spPr>
      </p:pic>
      <p:pic>
        <p:nvPicPr>
          <p:cNvPr id="2" name="Picture 1" descr="A white background with black and white clouds&#10;&#10;Description automatically generated">
            <a:extLst>
              <a:ext uri="{FF2B5EF4-FFF2-40B4-BE49-F238E27FC236}">
                <a16:creationId xmlns:a16="http://schemas.microsoft.com/office/drawing/2014/main" id="{2E35017C-F6B3-C057-0E69-6439950F8165}"/>
              </a:ext>
            </a:extLst>
          </p:cNvPr>
          <p:cNvPicPr>
            <a:picLocks noChangeAspect="1"/>
          </p:cNvPicPr>
          <p:nvPr/>
        </p:nvPicPr>
        <p:blipFill rotWithShape="1">
          <a:blip r:embed="rId4">
            <a:extLst>
              <a:ext uri="{28A0092B-C50C-407E-A947-70E740481C1C}">
                <a14:useLocalDpi xmlns:a14="http://schemas.microsoft.com/office/drawing/2010/main" val="0"/>
              </a:ext>
            </a:extLst>
          </a:blip>
          <a:srcRect r="61545"/>
          <a:stretch/>
        </p:blipFill>
        <p:spPr>
          <a:xfrm>
            <a:off x="8491477" y="2018803"/>
            <a:ext cx="2257206" cy="23366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Content Placeholder 4" descr="A grey apple logo with a bite taken out of it&#10;&#10;Description automatically generated">
            <a:extLst>
              <a:ext uri="{FF2B5EF4-FFF2-40B4-BE49-F238E27FC236}">
                <a16:creationId xmlns:a16="http://schemas.microsoft.com/office/drawing/2014/main" id="{79219546-F178-A471-7349-9F6BB037D0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53800" y="6381555"/>
            <a:ext cx="838200" cy="485775"/>
          </a:xfrm>
          <a:prstGeom prst="rect">
            <a:avLst/>
          </a:prstGeom>
        </p:spPr>
      </p:pic>
      <p:sp>
        <p:nvSpPr>
          <p:cNvPr id="6" name="Slide Number Placeholder 5">
            <a:extLst>
              <a:ext uri="{FF2B5EF4-FFF2-40B4-BE49-F238E27FC236}">
                <a16:creationId xmlns:a16="http://schemas.microsoft.com/office/drawing/2014/main" id="{4BE74850-37B8-A096-DF83-420A7C2F57CD}"/>
              </a:ext>
            </a:extLst>
          </p:cNvPr>
          <p:cNvSpPr>
            <a:spLocks noGrp="1"/>
          </p:cNvSpPr>
          <p:nvPr>
            <p:ph type="sldNum" sz="quarter" idx="12"/>
          </p:nvPr>
        </p:nvSpPr>
        <p:spPr/>
        <p:txBody>
          <a:bodyPr/>
          <a:lstStyle/>
          <a:p>
            <a:fld id="{3A98EE3D-8CD1-4C3F-BD1C-C98C9596463C}" type="slidenum">
              <a:rPr lang="en-US" smtClean="0"/>
              <a:t>20</a:t>
            </a:fld>
            <a:endParaRPr lang="en-US" dirty="0"/>
          </a:p>
        </p:txBody>
      </p:sp>
    </p:spTree>
    <p:extLst>
      <p:ext uri="{BB962C8B-B14F-4D97-AF65-F5344CB8AC3E}">
        <p14:creationId xmlns:p14="http://schemas.microsoft.com/office/powerpoint/2010/main" val="16484619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showing the price of a stock price&#10;&#10;Description automatically generated">
            <a:extLst>
              <a:ext uri="{FF2B5EF4-FFF2-40B4-BE49-F238E27FC236}">
                <a16:creationId xmlns:a16="http://schemas.microsoft.com/office/drawing/2014/main" id="{38211AEF-3EBD-1E7F-2C19-D901C4DC38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735" y="275530"/>
            <a:ext cx="6961793" cy="552310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 name="Content Placeholder 4" descr="A grey apple logo with a bite taken out of it&#10;&#10;Description automatically generated">
            <a:extLst>
              <a:ext uri="{FF2B5EF4-FFF2-40B4-BE49-F238E27FC236}">
                <a16:creationId xmlns:a16="http://schemas.microsoft.com/office/drawing/2014/main" id="{73EAF44B-CA10-463E-39D9-CE62D8E925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53800" y="6372224"/>
            <a:ext cx="838200" cy="485775"/>
          </a:xfrm>
          <a:prstGeom prst="rect">
            <a:avLst/>
          </a:prstGeom>
        </p:spPr>
      </p:pic>
      <p:sp>
        <p:nvSpPr>
          <p:cNvPr id="4" name="Slide Number Placeholder 3">
            <a:extLst>
              <a:ext uri="{FF2B5EF4-FFF2-40B4-BE49-F238E27FC236}">
                <a16:creationId xmlns:a16="http://schemas.microsoft.com/office/drawing/2014/main" id="{B6D13E74-5C22-ECF6-E720-F9FA70AD353D}"/>
              </a:ext>
            </a:extLst>
          </p:cNvPr>
          <p:cNvSpPr>
            <a:spLocks noGrp="1"/>
          </p:cNvSpPr>
          <p:nvPr>
            <p:ph type="sldNum" sz="quarter" idx="12"/>
          </p:nvPr>
        </p:nvSpPr>
        <p:spPr/>
        <p:txBody>
          <a:bodyPr/>
          <a:lstStyle/>
          <a:p>
            <a:fld id="{3A98EE3D-8CD1-4C3F-BD1C-C98C9596463C}" type="slidenum">
              <a:rPr lang="en-US" smtClean="0"/>
              <a:t>21</a:t>
            </a:fld>
            <a:endParaRPr lang="en-US" dirty="0"/>
          </a:p>
        </p:txBody>
      </p:sp>
    </p:spTree>
    <p:extLst>
      <p:ext uri="{BB962C8B-B14F-4D97-AF65-F5344CB8AC3E}">
        <p14:creationId xmlns:p14="http://schemas.microsoft.com/office/powerpoint/2010/main" val="13347571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278F2B-3861-51B8-3341-9A9F209AF7D7}"/>
              </a:ext>
            </a:extLst>
          </p:cNvPr>
          <p:cNvSpPr txBox="1"/>
          <p:nvPr/>
        </p:nvSpPr>
        <p:spPr>
          <a:xfrm>
            <a:off x="866775" y="339209"/>
            <a:ext cx="6096000" cy="369332"/>
          </a:xfrm>
          <a:prstGeom prst="rect">
            <a:avLst/>
          </a:prstGeom>
          <a:noFill/>
        </p:spPr>
        <p:txBody>
          <a:bodyPr wrap="square">
            <a:spAutoFit/>
          </a:bodyPr>
          <a:lstStyle/>
          <a:p>
            <a:r>
              <a:rPr lang="en-US" dirty="0"/>
              <a:t>5.XGBoost Model</a:t>
            </a:r>
          </a:p>
        </p:txBody>
      </p:sp>
      <p:pic>
        <p:nvPicPr>
          <p:cNvPr id="5" name="Picture 4" descr="A screenshot of a computer code&#10;&#10;Description automatically generated">
            <a:extLst>
              <a:ext uri="{FF2B5EF4-FFF2-40B4-BE49-F238E27FC236}">
                <a16:creationId xmlns:a16="http://schemas.microsoft.com/office/drawing/2014/main" id="{37D315BD-C243-4FED-085D-35D102E969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775" y="848501"/>
            <a:ext cx="9353540" cy="399408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 name="Picture 1" descr="A white background with black text&#10;&#10;Description automatically generated">
            <a:extLst>
              <a:ext uri="{FF2B5EF4-FFF2-40B4-BE49-F238E27FC236}">
                <a16:creationId xmlns:a16="http://schemas.microsoft.com/office/drawing/2014/main" id="{48988462-F17F-1427-669E-1C32F6F73F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0331" y="4982549"/>
            <a:ext cx="8367485" cy="13412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Content Placeholder 4" descr="A grey apple logo with a bite taken out of it&#10;&#10;Description automatically generated">
            <a:extLst>
              <a:ext uri="{FF2B5EF4-FFF2-40B4-BE49-F238E27FC236}">
                <a16:creationId xmlns:a16="http://schemas.microsoft.com/office/drawing/2014/main" id="{D6FDE998-1D99-6E8D-AAFC-B10CED0873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53800" y="6372224"/>
            <a:ext cx="838200" cy="485775"/>
          </a:xfrm>
          <a:prstGeom prst="rect">
            <a:avLst/>
          </a:prstGeom>
        </p:spPr>
      </p:pic>
      <p:sp>
        <p:nvSpPr>
          <p:cNvPr id="6" name="Slide Number Placeholder 5">
            <a:extLst>
              <a:ext uri="{FF2B5EF4-FFF2-40B4-BE49-F238E27FC236}">
                <a16:creationId xmlns:a16="http://schemas.microsoft.com/office/drawing/2014/main" id="{252B5AC9-036C-34D7-9A3D-A6AC8E4F06B0}"/>
              </a:ext>
            </a:extLst>
          </p:cNvPr>
          <p:cNvSpPr>
            <a:spLocks noGrp="1"/>
          </p:cNvSpPr>
          <p:nvPr>
            <p:ph type="sldNum" sz="quarter" idx="12"/>
          </p:nvPr>
        </p:nvSpPr>
        <p:spPr/>
        <p:txBody>
          <a:bodyPr/>
          <a:lstStyle/>
          <a:p>
            <a:fld id="{3A98EE3D-8CD1-4C3F-BD1C-C98C9596463C}" type="slidenum">
              <a:rPr lang="en-US" smtClean="0"/>
              <a:t>22</a:t>
            </a:fld>
            <a:endParaRPr lang="en-US" dirty="0"/>
          </a:p>
        </p:txBody>
      </p:sp>
    </p:spTree>
    <p:extLst>
      <p:ext uri="{BB962C8B-B14F-4D97-AF65-F5344CB8AC3E}">
        <p14:creationId xmlns:p14="http://schemas.microsoft.com/office/powerpoint/2010/main" val="27029763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D475B-60A8-4F83-0B4A-432F992CB6A4}"/>
              </a:ext>
            </a:extLst>
          </p:cNvPr>
          <p:cNvSpPr>
            <a:spLocks noGrp="1"/>
          </p:cNvSpPr>
          <p:nvPr>
            <p:ph type="title"/>
          </p:nvPr>
        </p:nvSpPr>
        <p:spPr/>
        <p:txBody>
          <a:bodyPr/>
          <a:lstStyle/>
          <a:p>
            <a:r>
              <a:rPr lang="en-IN" dirty="0"/>
              <a:t>6.Model Comparison</a:t>
            </a:r>
          </a:p>
        </p:txBody>
      </p:sp>
      <p:pic>
        <p:nvPicPr>
          <p:cNvPr id="6" name="Content Placeholder 5" descr="A screenshot of a computer program&#10;&#10;Description automatically generated">
            <a:extLst>
              <a:ext uri="{FF2B5EF4-FFF2-40B4-BE49-F238E27FC236}">
                <a16:creationId xmlns:a16="http://schemas.microsoft.com/office/drawing/2014/main" id="{73EF3693-2D34-0D57-8850-0903CBA9E4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4708" y="529562"/>
            <a:ext cx="7517292" cy="57988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Slide Number Placeholder 2">
            <a:extLst>
              <a:ext uri="{FF2B5EF4-FFF2-40B4-BE49-F238E27FC236}">
                <a16:creationId xmlns:a16="http://schemas.microsoft.com/office/drawing/2014/main" id="{D91160CF-53B9-5DD5-B7DA-6E6AA7A47D81}"/>
              </a:ext>
            </a:extLst>
          </p:cNvPr>
          <p:cNvSpPr>
            <a:spLocks noGrp="1"/>
          </p:cNvSpPr>
          <p:nvPr>
            <p:ph type="sldNum" sz="quarter" idx="12"/>
          </p:nvPr>
        </p:nvSpPr>
        <p:spPr/>
        <p:txBody>
          <a:bodyPr/>
          <a:lstStyle/>
          <a:p>
            <a:fld id="{3A98EE3D-8CD1-4C3F-BD1C-C98C9596463C}" type="slidenum">
              <a:rPr lang="en-US" smtClean="0"/>
              <a:pPr/>
              <a:t>23</a:t>
            </a:fld>
            <a:endParaRPr lang="en-US" dirty="0"/>
          </a:p>
        </p:txBody>
      </p:sp>
    </p:spTree>
    <p:extLst>
      <p:ext uri="{BB962C8B-B14F-4D97-AF65-F5344CB8AC3E}">
        <p14:creationId xmlns:p14="http://schemas.microsoft.com/office/powerpoint/2010/main" val="28518728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7CE30-EBE9-FCB5-1113-567B3D1A0FD7}"/>
              </a:ext>
            </a:extLst>
          </p:cNvPr>
          <p:cNvSpPr>
            <a:spLocks noGrp="1"/>
          </p:cNvSpPr>
          <p:nvPr>
            <p:ph type="title"/>
          </p:nvPr>
        </p:nvSpPr>
        <p:spPr/>
        <p:txBody>
          <a:bodyPr/>
          <a:lstStyle/>
          <a:p>
            <a:r>
              <a:rPr lang="en-IN" dirty="0"/>
              <a:t>7.Conclusion</a:t>
            </a:r>
          </a:p>
        </p:txBody>
      </p:sp>
      <p:sp>
        <p:nvSpPr>
          <p:cNvPr id="3" name="Content Placeholder 2">
            <a:extLst>
              <a:ext uri="{FF2B5EF4-FFF2-40B4-BE49-F238E27FC236}">
                <a16:creationId xmlns:a16="http://schemas.microsoft.com/office/drawing/2014/main" id="{A816AB22-61D6-9878-41E1-AFF53BD899ED}"/>
              </a:ext>
            </a:extLst>
          </p:cNvPr>
          <p:cNvSpPr>
            <a:spLocks noGrp="1"/>
          </p:cNvSpPr>
          <p:nvPr>
            <p:ph idx="1"/>
          </p:nvPr>
        </p:nvSpPr>
        <p:spPr>
          <a:xfrm>
            <a:off x="5337687" y="441055"/>
            <a:ext cx="5928344" cy="5975890"/>
          </a:xfrm>
        </p:spPr>
        <p:txBody>
          <a:bodyPr>
            <a:noAutofit/>
          </a:bodyPr>
          <a:lstStyle/>
          <a:p>
            <a:pPr marL="0" indent="0">
              <a:buNone/>
            </a:pPr>
            <a:r>
              <a:rPr lang="en-US" sz="1600" dirty="0">
                <a:latin typeface="Cambria" panose="02040503050406030204" pitchFamily="18" charset="0"/>
                <a:ea typeface="Cambria" panose="02040503050406030204" pitchFamily="18" charset="0"/>
              </a:rPr>
              <a:t>In the course of this project, an examination and forecast of the stock prices of Apple Inc. were undertaken. The initiative commenced with the preprocessing of data, involving meticulous refinement, and the execution of feature engineering techniques to discern pertinent insights from the raw dataset. Following this, a thorough exploratory data analysis was conducted to illuminate valuable perspectives and elucidate the intricate relationships existing among diverse features and the ultimate target variable.</a:t>
            </a:r>
          </a:p>
          <a:p>
            <a:pPr marL="0" indent="0">
              <a:buNone/>
            </a:pPr>
            <a:r>
              <a:rPr lang="en-US" sz="1600" dirty="0">
                <a:latin typeface="Cambria" panose="02040503050406030204" pitchFamily="18" charset="0"/>
                <a:ea typeface="Cambria" panose="02040503050406030204" pitchFamily="18" charset="0"/>
              </a:rPr>
              <a:t>Subsequently, we constructed five distinct machine learning models aimed at forecasting stock prices. These models encompassed the Baseline Model, LSTM, ARIMA, </a:t>
            </a:r>
            <a:r>
              <a:rPr lang="en-US" sz="1600" dirty="0" err="1">
                <a:latin typeface="Cambria" panose="02040503050406030204" pitchFamily="18" charset="0"/>
                <a:ea typeface="Cambria" panose="02040503050406030204" pitchFamily="18" charset="0"/>
              </a:rPr>
              <a:t>XGBoost</a:t>
            </a:r>
            <a:r>
              <a:rPr lang="en-US" sz="1600" dirty="0">
                <a:latin typeface="Cambria" panose="02040503050406030204" pitchFamily="18" charset="0"/>
                <a:ea typeface="Cambria" panose="02040503050406030204" pitchFamily="18" charset="0"/>
              </a:rPr>
              <a:t>, and SARIMA Model. An exhaustive evaluation of their performance was conducted, employing a diverse set of metrics such as mean squared error, root mean squared error, mean absolute error, mean absolute percentage error, and R-squared score.</a:t>
            </a:r>
          </a:p>
          <a:p>
            <a:pPr marL="0" indent="0">
              <a:buNone/>
            </a:pPr>
            <a:r>
              <a:rPr lang="en-US" sz="1600" dirty="0">
                <a:latin typeface="Cambria" panose="02040503050406030204" pitchFamily="18" charset="0"/>
                <a:ea typeface="Cambria" panose="02040503050406030204" pitchFamily="18" charset="0"/>
              </a:rPr>
              <a:t>The outcomes of our analysis revealed that both the LSTM and </a:t>
            </a:r>
            <a:r>
              <a:rPr lang="en-US" sz="1600" dirty="0" err="1">
                <a:latin typeface="Cambria" panose="02040503050406030204" pitchFamily="18" charset="0"/>
                <a:ea typeface="Cambria" panose="02040503050406030204" pitchFamily="18" charset="0"/>
              </a:rPr>
              <a:t>XGBoost</a:t>
            </a:r>
            <a:r>
              <a:rPr lang="en-US" sz="1600" dirty="0">
                <a:latin typeface="Cambria" panose="02040503050406030204" pitchFamily="18" charset="0"/>
                <a:ea typeface="Cambria" panose="02040503050406030204" pitchFamily="18" charset="0"/>
              </a:rPr>
              <a:t> models exhibited the most favorable performance, characterized by the lowest mean squared error, mean absolute error, and mean absolute percentage error, along with the highest R-squared score. Notably, the SARIMA model demonstrated potential, suggesting that additional optimization and fine-tuning could potentially yield improved results in the future.</a:t>
            </a:r>
            <a:endParaRPr lang="en-IN" sz="1600" dirty="0">
              <a:latin typeface="Cambria" panose="02040503050406030204" pitchFamily="18" charset="0"/>
              <a:ea typeface="Cambria" panose="02040503050406030204" pitchFamily="18" charset="0"/>
            </a:endParaRPr>
          </a:p>
        </p:txBody>
      </p:sp>
      <p:sp>
        <p:nvSpPr>
          <p:cNvPr id="5" name="Slide Number Placeholder 4">
            <a:extLst>
              <a:ext uri="{FF2B5EF4-FFF2-40B4-BE49-F238E27FC236}">
                <a16:creationId xmlns:a16="http://schemas.microsoft.com/office/drawing/2014/main" id="{CAE16638-96D2-699E-403B-0C790E545E34}"/>
              </a:ext>
            </a:extLst>
          </p:cNvPr>
          <p:cNvSpPr>
            <a:spLocks noGrp="1"/>
          </p:cNvSpPr>
          <p:nvPr>
            <p:ph type="sldNum" sz="quarter" idx="12"/>
          </p:nvPr>
        </p:nvSpPr>
        <p:spPr/>
        <p:txBody>
          <a:bodyPr/>
          <a:lstStyle/>
          <a:p>
            <a:fld id="{3A98EE3D-8CD1-4C3F-BD1C-C98C9596463C}" type="slidenum">
              <a:rPr lang="en-US" smtClean="0"/>
              <a:pPr/>
              <a:t>24</a:t>
            </a:fld>
            <a:endParaRPr lang="en-US" dirty="0"/>
          </a:p>
        </p:txBody>
      </p:sp>
    </p:spTree>
    <p:extLst>
      <p:ext uri="{BB962C8B-B14F-4D97-AF65-F5344CB8AC3E}">
        <p14:creationId xmlns:p14="http://schemas.microsoft.com/office/powerpoint/2010/main" val="38550479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0" name="Straight Connector 9">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445FFF63-1B6C-8BF0-280B-BB5912111DF4}"/>
              </a:ext>
            </a:extLst>
          </p:cNvPr>
          <p:cNvSpPr>
            <a:spLocks noGrp="1"/>
          </p:cNvSpPr>
          <p:nvPr>
            <p:ph type="sldNum" sz="quarter" idx="12"/>
          </p:nvPr>
        </p:nvSpPr>
        <p:spPr/>
        <p:txBody>
          <a:bodyPr/>
          <a:lstStyle/>
          <a:p>
            <a:fld id="{3A98EE3D-8CD1-4C3F-BD1C-C98C9596463C}" type="slidenum">
              <a:rPr lang="en-US" smtClean="0"/>
              <a:t>25</a:t>
            </a:fld>
            <a:endParaRPr lang="en-US" dirty="0"/>
          </a:p>
        </p:txBody>
      </p:sp>
      <p:pic>
        <p:nvPicPr>
          <p:cNvPr id="6" name="Picture 5">
            <a:extLst>
              <a:ext uri="{FF2B5EF4-FFF2-40B4-BE49-F238E27FC236}">
                <a16:creationId xmlns:a16="http://schemas.microsoft.com/office/drawing/2014/main" id="{2CD1524E-2806-CA40-82F1-95649B8EC283}"/>
              </a:ext>
            </a:extLst>
          </p:cNvPr>
          <p:cNvPicPr>
            <a:picLocks noChangeAspect="1"/>
          </p:cNvPicPr>
          <p:nvPr/>
        </p:nvPicPr>
        <p:blipFill>
          <a:blip r:embed="rId2"/>
          <a:stretch>
            <a:fillRect/>
          </a:stretch>
        </p:blipFill>
        <p:spPr>
          <a:xfrm>
            <a:off x="0" y="1356"/>
            <a:ext cx="5359942" cy="6856642"/>
          </a:xfrm>
          <a:prstGeom prst="rect">
            <a:avLst/>
          </a:prstGeom>
        </p:spPr>
      </p:pic>
      <p:pic>
        <p:nvPicPr>
          <p:cNvPr id="7" name="Picture 6">
            <a:extLst>
              <a:ext uri="{FF2B5EF4-FFF2-40B4-BE49-F238E27FC236}">
                <a16:creationId xmlns:a16="http://schemas.microsoft.com/office/drawing/2014/main" id="{F150BAE3-2774-8207-7D64-604FA550FBF9}"/>
              </a:ext>
            </a:extLst>
          </p:cNvPr>
          <p:cNvPicPr>
            <a:picLocks noChangeAspect="1"/>
          </p:cNvPicPr>
          <p:nvPr/>
        </p:nvPicPr>
        <p:blipFill>
          <a:blip r:embed="rId2"/>
          <a:stretch>
            <a:fillRect/>
          </a:stretch>
        </p:blipFill>
        <p:spPr>
          <a:xfrm rot="16200000">
            <a:off x="6996884" y="-1613182"/>
            <a:ext cx="3567952" cy="6822279"/>
          </a:xfrm>
          <a:prstGeom prst="rect">
            <a:avLst/>
          </a:prstGeom>
        </p:spPr>
      </p:pic>
      <p:pic>
        <p:nvPicPr>
          <p:cNvPr id="9" name="Picture 8">
            <a:extLst>
              <a:ext uri="{FF2B5EF4-FFF2-40B4-BE49-F238E27FC236}">
                <a16:creationId xmlns:a16="http://schemas.microsoft.com/office/drawing/2014/main" id="{7CDC4FBD-5175-23B1-F28C-38A376BD403D}"/>
              </a:ext>
            </a:extLst>
          </p:cNvPr>
          <p:cNvPicPr>
            <a:picLocks noChangeAspect="1"/>
          </p:cNvPicPr>
          <p:nvPr/>
        </p:nvPicPr>
        <p:blipFill>
          <a:blip r:embed="rId2"/>
          <a:stretch>
            <a:fillRect/>
          </a:stretch>
        </p:blipFill>
        <p:spPr>
          <a:xfrm rot="5400000">
            <a:off x="7146681" y="1823487"/>
            <a:ext cx="3274708" cy="6822279"/>
          </a:xfrm>
          <a:prstGeom prst="rect">
            <a:avLst/>
          </a:prstGeom>
        </p:spPr>
      </p:pic>
      <p:sp>
        <p:nvSpPr>
          <p:cNvPr id="15" name="Title 1">
            <a:extLst>
              <a:ext uri="{FF2B5EF4-FFF2-40B4-BE49-F238E27FC236}">
                <a16:creationId xmlns:a16="http://schemas.microsoft.com/office/drawing/2014/main" id="{07E469F9-79F8-50D2-D147-63CA2FD044C1}"/>
              </a:ext>
            </a:extLst>
          </p:cNvPr>
          <p:cNvSpPr txBox="1">
            <a:spLocks/>
          </p:cNvSpPr>
          <p:nvPr/>
        </p:nvSpPr>
        <p:spPr>
          <a:xfrm>
            <a:off x="3357080" y="-91251"/>
            <a:ext cx="6253317" cy="368601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5300" kern="1200" spc="-50" baseline="0">
                <a:solidFill>
                  <a:schemeClr val="tx1">
                    <a:lumMod val="75000"/>
                    <a:lumOff val="25000"/>
                  </a:schemeClr>
                </a:solidFill>
                <a:latin typeface="+mj-lt"/>
                <a:ea typeface="+mj-ea"/>
                <a:cs typeface="+mj-cs"/>
              </a:defRPr>
            </a:lvl1pPr>
          </a:lstStyle>
          <a:p>
            <a:r>
              <a:rPr lang="en-US" sz="8000" dirty="0">
                <a:solidFill>
                  <a:schemeClr val="tx1">
                    <a:lumMod val="85000"/>
                    <a:lumOff val="15000"/>
                  </a:schemeClr>
                </a:solidFill>
              </a:rPr>
              <a:t>Thank you</a:t>
            </a:r>
          </a:p>
        </p:txBody>
      </p:sp>
    </p:spTree>
    <p:extLst>
      <p:ext uri="{BB962C8B-B14F-4D97-AF65-F5344CB8AC3E}">
        <p14:creationId xmlns:p14="http://schemas.microsoft.com/office/powerpoint/2010/main" val="1361167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0965C161-0FAB-2646-3DAE-E3630C6F4C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485E7AE1-25B8-C6AA-E3F2-488F5330D35D}"/>
              </a:ext>
            </a:extLst>
          </p:cNvPr>
          <p:cNvSpPr>
            <a:spLocks noGrp="1"/>
          </p:cNvSpPr>
          <p:nvPr>
            <p:ph type="title"/>
          </p:nvPr>
        </p:nvSpPr>
        <p:spPr>
          <a:xfrm>
            <a:off x="643467" y="516835"/>
            <a:ext cx="3448259" cy="1666501"/>
          </a:xfrm>
        </p:spPr>
        <p:txBody>
          <a:bodyPr>
            <a:normAutofit/>
          </a:bodyPr>
          <a:lstStyle/>
          <a:p>
            <a:r>
              <a:rPr lang="en-IN" sz="4000">
                <a:solidFill>
                  <a:srgbClr val="FFFFFF"/>
                </a:solidFill>
              </a:rPr>
              <a:t>1. Data Overview</a:t>
            </a:r>
          </a:p>
        </p:txBody>
      </p:sp>
      <p:cxnSp>
        <p:nvCxnSpPr>
          <p:cNvPr id="22" name="Straight Connector 21">
            <a:extLst>
              <a:ext uri="{FF2B5EF4-FFF2-40B4-BE49-F238E27FC236}">
                <a16:creationId xmlns:a16="http://schemas.microsoft.com/office/drawing/2014/main" id="{4C5E4F25-C843-A67F-9A20-6F526FE0EE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9" name="Content Placeholder 8" descr="A screenshot of a computer code&#10;&#10;Description automatically generated">
            <a:extLst>
              <a:ext uri="{FF2B5EF4-FFF2-40B4-BE49-F238E27FC236}">
                <a16:creationId xmlns:a16="http://schemas.microsoft.com/office/drawing/2014/main" id="{4B094F17-45FB-5218-94E1-50628F9B30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2700170"/>
            <a:ext cx="3663963" cy="2646267"/>
          </a:xfrm>
        </p:spPr>
      </p:pic>
      <p:sp>
        <p:nvSpPr>
          <p:cNvPr id="10" name="Rectangle 9">
            <a:extLst>
              <a:ext uri="{FF2B5EF4-FFF2-40B4-BE49-F238E27FC236}">
                <a16:creationId xmlns:a16="http://schemas.microsoft.com/office/drawing/2014/main" id="{E3BEAE09-D03A-BC3B-654B-621367D9EF74}"/>
              </a:ext>
            </a:extLst>
          </p:cNvPr>
          <p:cNvSpPr/>
          <p:nvPr/>
        </p:nvSpPr>
        <p:spPr>
          <a:xfrm>
            <a:off x="4848225" y="0"/>
            <a:ext cx="7343775" cy="6372219"/>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12" name="TextBox 6">
            <a:extLst>
              <a:ext uri="{FF2B5EF4-FFF2-40B4-BE49-F238E27FC236}">
                <a16:creationId xmlns:a16="http://schemas.microsoft.com/office/drawing/2014/main" id="{E0324EF8-FF08-71FA-172F-D681BC0AFAEB}"/>
              </a:ext>
            </a:extLst>
          </p:cNvPr>
          <p:cNvGraphicFramePr/>
          <p:nvPr>
            <p:extLst>
              <p:ext uri="{D42A27DB-BD31-4B8C-83A1-F6EECF244321}">
                <p14:modId xmlns:p14="http://schemas.microsoft.com/office/powerpoint/2010/main" val="1827136368"/>
              </p:ext>
            </p:extLst>
          </p:nvPr>
        </p:nvGraphicFramePr>
        <p:xfrm>
          <a:off x="5182246" y="762001"/>
          <a:ext cx="6286068" cy="43148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a:extLst>
              <a:ext uri="{FF2B5EF4-FFF2-40B4-BE49-F238E27FC236}">
                <a16:creationId xmlns:a16="http://schemas.microsoft.com/office/drawing/2014/main" id="{24486A3F-F0DA-0D67-CEE7-F715317735FF}"/>
              </a:ext>
            </a:extLst>
          </p:cNvPr>
          <p:cNvSpPr/>
          <p:nvPr/>
        </p:nvSpPr>
        <p:spPr>
          <a:xfrm>
            <a:off x="11468314" y="6372219"/>
            <a:ext cx="723686" cy="48578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 name="Slide Number Placeholder 3">
            <a:extLst>
              <a:ext uri="{FF2B5EF4-FFF2-40B4-BE49-F238E27FC236}">
                <a16:creationId xmlns:a16="http://schemas.microsoft.com/office/drawing/2014/main" id="{3782401C-2536-1B84-2106-65E49FB37E36}"/>
              </a:ext>
            </a:extLst>
          </p:cNvPr>
          <p:cNvSpPr>
            <a:spLocks noGrp="1"/>
          </p:cNvSpPr>
          <p:nvPr>
            <p:ph type="sldNum" sz="quarter" idx="12"/>
          </p:nvPr>
        </p:nvSpPr>
        <p:spPr/>
        <p:txBody>
          <a:bodyPr/>
          <a:lstStyle/>
          <a:p>
            <a:fld id="{3A98EE3D-8CD1-4C3F-BD1C-C98C9596463C}" type="slidenum">
              <a:rPr lang="en-US" smtClean="0"/>
              <a:t>3</a:t>
            </a:fld>
            <a:endParaRPr lang="en-US" dirty="0"/>
          </a:p>
        </p:txBody>
      </p:sp>
      <p:pic>
        <p:nvPicPr>
          <p:cNvPr id="5" name="Content Placeholder 4" descr="A grey apple logo with a bite taken out of it&#10;&#10;Description automatically generated">
            <a:extLst>
              <a:ext uri="{FF2B5EF4-FFF2-40B4-BE49-F238E27FC236}">
                <a16:creationId xmlns:a16="http://schemas.microsoft.com/office/drawing/2014/main" id="{5C71AC77-6DA7-6708-9F3C-D6F250DA5D5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353800" y="6372224"/>
            <a:ext cx="838200" cy="485775"/>
          </a:xfrm>
          <a:prstGeom prst="rect">
            <a:avLst/>
          </a:prstGeom>
        </p:spPr>
      </p:pic>
    </p:spTree>
    <p:extLst>
      <p:ext uri="{BB962C8B-B14F-4D97-AF65-F5344CB8AC3E}">
        <p14:creationId xmlns:p14="http://schemas.microsoft.com/office/powerpoint/2010/main" val="317723644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CEEA790-4F43-4E15-9284-ADD0E41770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CF9FE9E-5162-49D5-8277-855E95837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460"/>
            <a:ext cx="91440"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 program&#10;&#10;Description automatically generated">
            <a:extLst>
              <a:ext uri="{FF2B5EF4-FFF2-40B4-BE49-F238E27FC236}">
                <a16:creationId xmlns:a16="http://schemas.microsoft.com/office/drawing/2014/main" id="{6BB2033B-D6C4-6B5C-BA94-2DA4D2BCAF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0278" y="837583"/>
            <a:ext cx="5685175" cy="5348613"/>
          </a:xfrm>
          <a:prstGeom prst="rect">
            <a:avLst/>
          </a:prstGeom>
        </p:spPr>
      </p:pic>
      <p:sp>
        <p:nvSpPr>
          <p:cNvPr id="19" name="Rectangle 18">
            <a:extLst>
              <a:ext uri="{FF2B5EF4-FFF2-40B4-BE49-F238E27FC236}">
                <a16:creationId xmlns:a16="http://schemas.microsoft.com/office/drawing/2014/main" id="{B1A2B33A-3EE6-43A3-95DC-C5E4930E64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2" name="Content Placeholder 4" descr="A grey apple logo with a bite taken out of it&#10;&#10;Description automatically generated">
            <a:extLst>
              <a:ext uri="{FF2B5EF4-FFF2-40B4-BE49-F238E27FC236}">
                <a16:creationId xmlns:a16="http://schemas.microsoft.com/office/drawing/2014/main" id="{3D450F25-FF34-2DB4-022D-B62C89F271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53800" y="6372224"/>
            <a:ext cx="838200" cy="485775"/>
          </a:xfrm>
          <a:prstGeom prst="rect">
            <a:avLst/>
          </a:prstGeom>
        </p:spPr>
      </p:pic>
      <p:sp>
        <p:nvSpPr>
          <p:cNvPr id="7" name="TextBox 6">
            <a:extLst>
              <a:ext uri="{FF2B5EF4-FFF2-40B4-BE49-F238E27FC236}">
                <a16:creationId xmlns:a16="http://schemas.microsoft.com/office/drawing/2014/main" id="{A54A15F6-A6DF-F5FF-96BA-C74D73C62397}"/>
              </a:ext>
            </a:extLst>
          </p:cNvPr>
          <p:cNvSpPr txBox="1"/>
          <p:nvPr/>
        </p:nvSpPr>
        <p:spPr>
          <a:xfrm>
            <a:off x="236547" y="389596"/>
            <a:ext cx="3446700" cy="369332"/>
          </a:xfrm>
          <a:prstGeom prst="rect">
            <a:avLst/>
          </a:prstGeom>
          <a:noFill/>
        </p:spPr>
        <p:txBody>
          <a:bodyPr wrap="square" rtlCol="0">
            <a:spAutoFit/>
          </a:bodyPr>
          <a:lstStyle/>
          <a:p>
            <a:r>
              <a:rPr lang="en-IN" b="1" dirty="0">
                <a:latin typeface="Cambria" panose="02040503050406030204" pitchFamily="18" charset="0"/>
                <a:ea typeface="Cambria" panose="02040503050406030204" pitchFamily="18" charset="0"/>
              </a:rPr>
              <a:t>Data Description</a:t>
            </a:r>
          </a:p>
        </p:txBody>
      </p:sp>
      <p:sp>
        <p:nvSpPr>
          <p:cNvPr id="9" name="TextBox 8">
            <a:extLst>
              <a:ext uri="{FF2B5EF4-FFF2-40B4-BE49-F238E27FC236}">
                <a16:creationId xmlns:a16="http://schemas.microsoft.com/office/drawing/2014/main" id="{ECAFA606-67D2-4E06-A3C9-D0717CCB4F60}"/>
              </a:ext>
            </a:extLst>
          </p:cNvPr>
          <p:cNvSpPr txBox="1"/>
          <p:nvPr/>
        </p:nvSpPr>
        <p:spPr>
          <a:xfrm>
            <a:off x="6270278" y="389596"/>
            <a:ext cx="3446700" cy="369332"/>
          </a:xfrm>
          <a:prstGeom prst="rect">
            <a:avLst/>
          </a:prstGeom>
          <a:noFill/>
        </p:spPr>
        <p:txBody>
          <a:bodyPr wrap="square" rtlCol="0">
            <a:spAutoFit/>
          </a:bodyPr>
          <a:lstStyle/>
          <a:p>
            <a:r>
              <a:rPr lang="en-IN" b="1" dirty="0">
                <a:latin typeface="Cambria" panose="02040503050406030204" pitchFamily="18" charset="0"/>
                <a:ea typeface="Cambria" panose="02040503050406030204" pitchFamily="18" charset="0"/>
              </a:rPr>
              <a:t>Importing Libraries</a:t>
            </a:r>
          </a:p>
        </p:txBody>
      </p:sp>
      <p:sp>
        <p:nvSpPr>
          <p:cNvPr id="5" name="TextBox 4">
            <a:extLst>
              <a:ext uri="{FF2B5EF4-FFF2-40B4-BE49-F238E27FC236}">
                <a16:creationId xmlns:a16="http://schemas.microsoft.com/office/drawing/2014/main" id="{453C7763-D9FE-0DD7-93E8-91EC8E328B6B}"/>
              </a:ext>
            </a:extLst>
          </p:cNvPr>
          <p:cNvSpPr txBox="1"/>
          <p:nvPr/>
        </p:nvSpPr>
        <p:spPr>
          <a:xfrm>
            <a:off x="236547" y="892076"/>
            <a:ext cx="5417804" cy="2800767"/>
          </a:xfrm>
          <a:prstGeom prst="rect">
            <a:avLst/>
          </a:prstGeom>
          <a:noFill/>
        </p:spPr>
        <p:txBody>
          <a:bodyPr wrap="square">
            <a:spAutoFit/>
          </a:bodyPr>
          <a:lstStyle/>
          <a:p>
            <a:r>
              <a:rPr lang="en-IN" sz="1600" dirty="0">
                <a:latin typeface="Cambria" panose="02040503050406030204" pitchFamily="18" charset="0"/>
                <a:ea typeface="Cambria" panose="02040503050406030204" pitchFamily="18" charset="0"/>
              </a:rPr>
              <a:t> 1. There are 10,467 observations in the dataset. </a:t>
            </a:r>
          </a:p>
          <a:p>
            <a:endParaRPr lang="en-IN" sz="1600" dirty="0">
              <a:latin typeface="Cambria" panose="02040503050406030204" pitchFamily="18" charset="0"/>
              <a:ea typeface="Cambria" panose="02040503050406030204" pitchFamily="18" charset="0"/>
            </a:endParaRPr>
          </a:p>
          <a:p>
            <a:r>
              <a:rPr lang="en-IN" sz="1600" dirty="0">
                <a:latin typeface="Cambria" panose="02040503050406030204" pitchFamily="18" charset="0"/>
                <a:ea typeface="Cambria" panose="02040503050406030204" pitchFamily="18" charset="0"/>
              </a:rPr>
              <a:t>2. The minimum and maximum values for Open, High, Low, Close, and </a:t>
            </a:r>
            <a:r>
              <a:rPr lang="en-IN" sz="1600" dirty="0" err="1">
                <a:latin typeface="Cambria" panose="02040503050406030204" pitchFamily="18" charset="0"/>
                <a:ea typeface="Cambria" panose="02040503050406030204" pitchFamily="18" charset="0"/>
              </a:rPr>
              <a:t>Adj</a:t>
            </a:r>
            <a:r>
              <a:rPr lang="en-IN" sz="1600" dirty="0">
                <a:latin typeface="Cambria" panose="02040503050406030204" pitchFamily="18" charset="0"/>
                <a:ea typeface="Cambria" panose="02040503050406030204" pitchFamily="18" charset="0"/>
              </a:rPr>
              <a:t> Close prices are significantly different,   indicating a large range of values for these variables. </a:t>
            </a:r>
          </a:p>
          <a:p>
            <a:endParaRPr lang="en-IN" sz="1600" dirty="0">
              <a:latin typeface="Cambria" panose="02040503050406030204" pitchFamily="18" charset="0"/>
              <a:ea typeface="Cambria" panose="02040503050406030204" pitchFamily="18" charset="0"/>
            </a:endParaRPr>
          </a:p>
          <a:p>
            <a:r>
              <a:rPr lang="en-IN" sz="1600" dirty="0">
                <a:latin typeface="Cambria" panose="02040503050406030204" pitchFamily="18" charset="0"/>
                <a:ea typeface="Cambria" panose="02040503050406030204" pitchFamily="18" charset="0"/>
              </a:rPr>
              <a:t>3. The standard deviation for each variable is also quite large, indicating a high degree of variability in the data. </a:t>
            </a:r>
          </a:p>
          <a:p>
            <a:endParaRPr lang="en-IN" sz="1600" dirty="0">
              <a:latin typeface="Cambria" panose="02040503050406030204" pitchFamily="18" charset="0"/>
              <a:ea typeface="Cambria" panose="02040503050406030204" pitchFamily="18" charset="0"/>
            </a:endParaRPr>
          </a:p>
          <a:p>
            <a:r>
              <a:rPr lang="en-IN" sz="1600" dirty="0">
                <a:latin typeface="Cambria" panose="02040503050406030204" pitchFamily="18" charset="0"/>
                <a:ea typeface="Cambria" panose="02040503050406030204" pitchFamily="18" charset="0"/>
              </a:rPr>
              <a:t>4. The volume values in the dataset also have a large range of values, with a mean value of 3.3 billion. rephrase this </a:t>
            </a:r>
          </a:p>
        </p:txBody>
      </p:sp>
      <p:sp>
        <p:nvSpPr>
          <p:cNvPr id="6" name="TextBox 5">
            <a:extLst>
              <a:ext uri="{FF2B5EF4-FFF2-40B4-BE49-F238E27FC236}">
                <a16:creationId xmlns:a16="http://schemas.microsoft.com/office/drawing/2014/main" id="{0D06196A-F2AF-B72B-1CFC-DE7B47E390E7}"/>
              </a:ext>
            </a:extLst>
          </p:cNvPr>
          <p:cNvSpPr txBox="1"/>
          <p:nvPr/>
        </p:nvSpPr>
        <p:spPr>
          <a:xfrm>
            <a:off x="335902" y="4030824"/>
            <a:ext cx="3032449" cy="382556"/>
          </a:xfrm>
          <a:prstGeom prst="rect">
            <a:avLst/>
          </a:prstGeom>
          <a:noFill/>
        </p:spPr>
        <p:txBody>
          <a:bodyPr wrap="square" rtlCol="0">
            <a:spAutoFit/>
          </a:bodyPr>
          <a:lstStyle/>
          <a:p>
            <a:r>
              <a:rPr lang="en-IN" b="1" dirty="0"/>
              <a:t>Loading of Dataset</a:t>
            </a:r>
          </a:p>
        </p:txBody>
      </p:sp>
      <p:pic>
        <p:nvPicPr>
          <p:cNvPr id="10" name="Picture 9" descr="A close-up of a white background&#10;&#10;Description automatically generated">
            <a:extLst>
              <a:ext uri="{FF2B5EF4-FFF2-40B4-BE49-F238E27FC236}">
                <a16:creationId xmlns:a16="http://schemas.microsoft.com/office/drawing/2014/main" id="{68E49092-C893-4E58-9FB6-20B581D0AF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441956"/>
            <a:ext cx="5417804" cy="1238307"/>
          </a:xfrm>
          <a:prstGeom prst="rect">
            <a:avLst/>
          </a:prstGeom>
        </p:spPr>
      </p:pic>
      <p:sp>
        <p:nvSpPr>
          <p:cNvPr id="11" name="Slide Number Placeholder 10">
            <a:extLst>
              <a:ext uri="{FF2B5EF4-FFF2-40B4-BE49-F238E27FC236}">
                <a16:creationId xmlns:a16="http://schemas.microsoft.com/office/drawing/2014/main" id="{E1AC336D-AB47-57D3-0E84-43C32C285034}"/>
              </a:ext>
            </a:extLst>
          </p:cNvPr>
          <p:cNvSpPr>
            <a:spLocks noGrp="1"/>
          </p:cNvSpPr>
          <p:nvPr>
            <p:ph type="sldNum" sz="quarter" idx="12"/>
          </p:nvPr>
        </p:nvSpPr>
        <p:spPr/>
        <p:txBody>
          <a:bodyPr/>
          <a:lstStyle/>
          <a:p>
            <a:fld id="{3A98EE3D-8CD1-4C3F-BD1C-C98C9596463C}" type="slidenum">
              <a:rPr lang="en-US" smtClean="0"/>
              <a:t>4</a:t>
            </a:fld>
            <a:endParaRPr lang="en-US" dirty="0"/>
          </a:p>
        </p:txBody>
      </p:sp>
    </p:spTree>
    <p:extLst>
      <p:ext uri="{BB962C8B-B14F-4D97-AF65-F5344CB8AC3E}">
        <p14:creationId xmlns:p14="http://schemas.microsoft.com/office/powerpoint/2010/main" val="2532117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25" name="Straight Connector 24">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7" name="Rectangle 26">
            <a:extLst>
              <a:ext uri="{FF2B5EF4-FFF2-40B4-BE49-F238E27FC236}">
                <a16:creationId xmlns:a16="http://schemas.microsoft.com/office/drawing/2014/main" id="{D40791F6-715D-481A-9C4A-3645AECFD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9AD437-E9A8-4FE6-5F9A-C68CA5E4C3BB}"/>
              </a:ext>
            </a:extLst>
          </p:cNvPr>
          <p:cNvSpPr>
            <a:spLocks noGrp="1"/>
          </p:cNvSpPr>
          <p:nvPr>
            <p:ph type="title"/>
          </p:nvPr>
        </p:nvSpPr>
        <p:spPr>
          <a:xfrm>
            <a:off x="5117309" y="634946"/>
            <a:ext cx="6432434" cy="1450757"/>
          </a:xfrm>
        </p:spPr>
        <p:txBody>
          <a:bodyPr vert="horz" lIns="91440" tIns="45720" rIns="91440" bIns="45720" rtlCol="0" anchor="b">
            <a:normAutofit/>
          </a:bodyPr>
          <a:lstStyle/>
          <a:p>
            <a:r>
              <a:rPr lang="en-US" sz="4800"/>
              <a:t>Data Statistics</a:t>
            </a:r>
          </a:p>
        </p:txBody>
      </p:sp>
      <p:pic>
        <p:nvPicPr>
          <p:cNvPr id="6" name="Picture 5" descr="A graph of a graph&#10;&#10;Description automatically generated with medium confidence">
            <a:extLst>
              <a:ext uri="{FF2B5EF4-FFF2-40B4-BE49-F238E27FC236}">
                <a16:creationId xmlns:a16="http://schemas.microsoft.com/office/drawing/2014/main" id="{CF3D0493-76B3-208D-A773-E960A2DA43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661" y="634947"/>
            <a:ext cx="3935989" cy="2519034"/>
          </a:xfrm>
          <a:prstGeom prst="rect">
            <a:avLst/>
          </a:prstGeom>
        </p:spPr>
      </p:pic>
      <p:cxnSp>
        <p:nvCxnSpPr>
          <p:cNvPr id="29" name="Straight Connector 28">
            <a:extLst>
              <a:ext uri="{FF2B5EF4-FFF2-40B4-BE49-F238E27FC236}">
                <a16:creationId xmlns:a16="http://schemas.microsoft.com/office/drawing/2014/main" id="{740F83A4-FAC4-4867-95A5-BBFD280C7B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80720" y="2267421"/>
            <a:ext cx="60350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A screenshot of a computer&#10;&#10;Description automatically generated">
            <a:extLst>
              <a:ext uri="{FF2B5EF4-FFF2-40B4-BE49-F238E27FC236}">
                <a16:creationId xmlns:a16="http://schemas.microsoft.com/office/drawing/2014/main" id="{4D39C4AF-5321-8E87-FD5F-91D1A1A0CD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258" y="3320708"/>
            <a:ext cx="5209251" cy="2576959"/>
          </a:xfrm>
          <a:prstGeom prst="rect">
            <a:avLst/>
          </a:prstGeom>
        </p:spPr>
      </p:pic>
      <p:sp>
        <p:nvSpPr>
          <p:cNvPr id="7" name="TextBox 6">
            <a:extLst>
              <a:ext uri="{FF2B5EF4-FFF2-40B4-BE49-F238E27FC236}">
                <a16:creationId xmlns:a16="http://schemas.microsoft.com/office/drawing/2014/main" id="{904EA8CF-8BD3-C693-C278-5FD111F97034}"/>
              </a:ext>
            </a:extLst>
          </p:cNvPr>
          <p:cNvSpPr txBox="1"/>
          <p:nvPr/>
        </p:nvSpPr>
        <p:spPr>
          <a:xfrm>
            <a:off x="5117308" y="2407436"/>
            <a:ext cx="6432434" cy="3461658"/>
          </a:xfrm>
          <a:prstGeom prst="rect">
            <a:avLst/>
          </a:prstGeom>
        </p:spPr>
        <p:txBody>
          <a:bodyPr vert="horz" lIns="0" tIns="45720" rIns="0" bIns="45720" rtlCol="0">
            <a:normAutofit/>
          </a:bodyPr>
          <a:lstStyle/>
          <a:p>
            <a:pPr marL="285750" indent="-285750">
              <a:spcAft>
                <a:spcPts val="600"/>
              </a:spcAft>
              <a:buFont typeface="Calibri" panose="020F0502020204030204" pitchFamily="34" charset="0"/>
              <a:buChar char="§"/>
            </a:pPr>
            <a:r>
              <a:rPr lang="en-US" b="0" i="0">
                <a:solidFill>
                  <a:schemeClr val="tx1">
                    <a:lumMod val="75000"/>
                    <a:lumOff val="25000"/>
                  </a:schemeClr>
                </a:solidFill>
                <a:effectLst/>
              </a:rPr>
              <a:t>The provided data summarizes financial market information for a dataset, including statistics such as mean, standard deviation, minimum, maximum, and quartiles for columns like Open, High, Low, Close, Adj Close, and Volume. It represents the statistical distribution of prices and trading volume for a financial instrument.</a:t>
            </a:r>
          </a:p>
          <a:p>
            <a:pPr marL="285750" indent="-285750">
              <a:spcAft>
                <a:spcPts val="600"/>
              </a:spcAft>
              <a:buFont typeface="Calibri" panose="020F0502020204030204" pitchFamily="34" charset="0"/>
              <a:buChar char="§"/>
            </a:pPr>
            <a:r>
              <a:rPr lang="en-US">
                <a:solidFill>
                  <a:schemeClr val="tx1">
                    <a:lumMod val="75000"/>
                    <a:lumOff val="25000"/>
                  </a:schemeClr>
                </a:solidFill>
              </a:rPr>
              <a:t>The standard deviation for each variable is substantial, indicating a high level of variability in the dataset.</a:t>
            </a:r>
          </a:p>
          <a:p>
            <a:pPr marL="285750" indent="-285750">
              <a:spcAft>
                <a:spcPts val="600"/>
              </a:spcAft>
              <a:buFont typeface="Calibri" panose="020F0502020204030204" pitchFamily="34" charset="0"/>
              <a:buChar char="§"/>
            </a:pPr>
            <a:r>
              <a:rPr lang="en-US">
                <a:solidFill>
                  <a:schemeClr val="tx1">
                    <a:lumMod val="75000"/>
                    <a:lumOff val="25000"/>
                  </a:schemeClr>
                </a:solidFill>
              </a:rPr>
              <a:t>The volume values display a wide range, with an average value of 3.3 billion, pointing to substantial variation in trading volumes.</a:t>
            </a:r>
          </a:p>
        </p:txBody>
      </p:sp>
      <p:sp>
        <p:nvSpPr>
          <p:cNvPr id="31" name="Rectangle 30">
            <a:extLst>
              <a:ext uri="{FF2B5EF4-FFF2-40B4-BE49-F238E27FC236}">
                <a16:creationId xmlns:a16="http://schemas.microsoft.com/office/drawing/2014/main" id="{811CBAFA-D7E0-40A7-BB94-2C05304B4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3" name="Content Placeholder 4" descr="A grey apple logo with a bite taken out of it&#10;&#10;Description automatically generated">
            <a:extLst>
              <a:ext uri="{FF2B5EF4-FFF2-40B4-BE49-F238E27FC236}">
                <a16:creationId xmlns:a16="http://schemas.microsoft.com/office/drawing/2014/main" id="{64243803-4126-DF94-2F8B-9B98A3AA83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53800" y="6381555"/>
            <a:ext cx="838200" cy="485775"/>
          </a:xfrm>
          <a:prstGeom prst="rect">
            <a:avLst/>
          </a:prstGeom>
        </p:spPr>
      </p:pic>
      <p:sp>
        <p:nvSpPr>
          <p:cNvPr id="5" name="Slide Number Placeholder 4">
            <a:extLst>
              <a:ext uri="{FF2B5EF4-FFF2-40B4-BE49-F238E27FC236}">
                <a16:creationId xmlns:a16="http://schemas.microsoft.com/office/drawing/2014/main" id="{48DC7FBC-E019-A3FD-5E64-7DF5DE742E71}"/>
              </a:ext>
            </a:extLst>
          </p:cNvPr>
          <p:cNvSpPr>
            <a:spLocks noGrp="1"/>
          </p:cNvSpPr>
          <p:nvPr>
            <p:ph type="sldNum" sz="quarter" idx="12"/>
          </p:nvPr>
        </p:nvSpPr>
        <p:spPr/>
        <p:txBody>
          <a:bodyPr/>
          <a:lstStyle/>
          <a:p>
            <a:fld id="{3A98EE3D-8CD1-4C3F-BD1C-C98C9596463C}" type="slidenum">
              <a:rPr lang="en-US" smtClean="0"/>
              <a:t>5</a:t>
            </a:fld>
            <a:endParaRPr lang="en-US" dirty="0"/>
          </a:p>
        </p:txBody>
      </p:sp>
    </p:spTree>
    <p:extLst>
      <p:ext uri="{BB962C8B-B14F-4D97-AF65-F5344CB8AC3E}">
        <p14:creationId xmlns:p14="http://schemas.microsoft.com/office/powerpoint/2010/main" val="1966630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A1B76-E030-9F02-8A3E-DEF4918A8F03}"/>
              </a:ext>
            </a:extLst>
          </p:cNvPr>
          <p:cNvSpPr>
            <a:spLocks noGrp="1"/>
          </p:cNvSpPr>
          <p:nvPr>
            <p:ph type="title"/>
          </p:nvPr>
        </p:nvSpPr>
        <p:spPr>
          <a:xfrm>
            <a:off x="643466" y="786383"/>
            <a:ext cx="3844558" cy="2093975"/>
          </a:xfrm>
        </p:spPr>
        <p:txBody>
          <a:bodyPr/>
          <a:lstStyle/>
          <a:p>
            <a:r>
              <a:rPr lang="en-IN" dirty="0"/>
              <a:t>2. Data      Preprocessing</a:t>
            </a:r>
          </a:p>
        </p:txBody>
      </p:sp>
      <p:sp>
        <p:nvSpPr>
          <p:cNvPr id="3" name="Content Placeholder 2">
            <a:extLst>
              <a:ext uri="{FF2B5EF4-FFF2-40B4-BE49-F238E27FC236}">
                <a16:creationId xmlns:a16="http://schemas.microsoft.com/office/drawing/2014/main" id="{FCE699EC-FADD-8FE9-4641-03D99A0389CA}"/>
              </a:ext>
            </a:extLst>
          </p:cNvPr>
          <p:cNvSpPr>
            <a:spLocks noGrp="1"/>
          </p:cNvSpPr>
          <p:nvPr>
            <p:ph idx="1"/>
          </p:nvPr>
        </p:nvSpPr>
        <p:spPr>
          <a:xfrm>
            <a:off x="5458984" y="822130"/>
            <a:ext cx="5928344" cy="5294757"/>
          </a:xfrm>
        </p:spPr>
        <p:txBody>
          <a:bodyPr>
            <a:normAutofit/>
          </a:bodyPr>
          <a:lstStyle/>
          <a:p>
            <a:pPr algn="just"/>
            <a:r>
              <a:rPr lang="en-US" sz="2500" dirty="0">
                <a:latin typeface="Cambria" panose="02040503050406030204" pitchFamily="18" charset="0"/>
                <a:ea typeface="Cambria" panose="02040503050406030204" pitchFamily="18" charset="0"/>
              </a:rPr>
              <a:t>1. Data Cleaning:</a:t>
            </a:r>
          </a:p>
          <a:p>
            <a:pPr algn="just"/>
            <a:endParaRPr lang="en-US" sz="2000" dirty="0">
              <a:latin typeface="Cambria" panose="02040503050406030204" pitchFamily="18" charset="0"/>
              <a:ea typeface="Cambria" panose="02040503050406030204" pitchFamily="18" charset="0"/>
            </a:endParaRPr>
          </a:p>
          <a:p>
            <a:pPr algn="just"/>
            <a:r>
              <a:rPr lang="en-US" sz="2000" dirty="0" err="1">
                <a:latin typeface="Cambria" panose="02040503050406030204" pitchFamily="18" charset="0"/>
                <a:ea typeface="Cambria" panose="02040503050406030204" pitchFamily="18" charset="0"/>
              </a:rPr>
              <a:t>df.isnull</a:t>
            </a:r>
            <a:r>
              <a:rPr lang="en-US" sz="2000" dirty="0">
                <a:latin typeface="Cambria" panose="02040503050406030204" pitchFamily="18" charset="0"/>
                <a:ea typeface="Cambria" panose="02040503050406030204" pitchFamily="18" charset="0"/>
              </a:rPr>
              <a:t>().sum(): This command checks for missing values in each column of the </a:t>
            </a:r>
            <a:r>
              <a:rPr lang="en-US" sz="2000" dirty="0" err="1">
                <a:latin typeface="Cambria" panose="02040503050406030204" pitchFamily="18" charset="0"/>
                <a:ea typeface="Cambria" panose="02040503050406030204" pitchFamily="18" charset="0"/>
              </a:rPr>
              <a:t>DataFrame</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df</a:t>
            </a:r>
            <a:r>
              <a:rPr lang="en-US" sz="2000" dirty="0">
                <a:latin typeface="Cambria" panose="02040503050406030204" pitchFamily="18" charset="0"/>
                <a:ea typeface="Cambria" panose="02040503050406030204" pitchFamily="18" charset="0"/>
              </a:rPr>
              <a:t>). The result shows the count of missing values for each column.</a:t>
            </a:r>
          </a:p>
          <a:p>
            <a:pPr algn="just"/>
            <a:r>
              <a:rPr lang="en-US" sz="2000" dirty="0" err="1">
                <a:latin typeface="Cambria" panose="02040503050406030204" pitchFamily="18" charset="0"/>
                <a:ea typeface="Cambria" panose="02040503050406030204" pitchFamily="18" charset="0"/>
              </a:rPr>
              <a:t>df.duplicated</a:t>
            </a:r>
            <a:r>
              <a:rPr lang="en-US" sz="2000" dirty="0">
                <a:latin typeface="Cambria" panose="02040503050406030204" pitchFamily="18" charset="0"/>
                <a:ea typeface="Cambria" panose="02040503050406030204" pitchFamily="18" charset="0"/>
              </a:rPr>
              <a:t>().sum(): This checks for duplicate rows in the </a:t>
            </a:r>
            <a:r>
              <a:rPr lang="en-US" sz="2000" dirty="0" err="1">
                <a:latin typeface="Cambria" panose="02040503050406030204" pitchFamily="18" charset="0"/>
                <a:ea typeface="Cambria" panose="02040503050406030204" pitchFamily="18" charset="0"/>
              </a:rPr>
              <a:t>DataFrame</a:t>
            </a:r>
            <a:r>
              <a:rPr lang="en-US" sz="2000" dirty="0">
                <a:latin typeface="Cambria" panose="02040503050406030204" pitchFamily="18" charset="0"/>
                <a:ea typeface="Cambria" panose="02040503050406030204" pitchFamily="18" charset="0"/>
              </a:rPr>
              <a:t>. If there are duplicates, they are dropped using </a:t>
            </a:r>
            <a:r>
              <a:rPr lang="en-US" sz="2000" dirty="0" err="1">
                <a:latin typeface="Cambria" panose="02040503050406030204" pitchFamily="18" charset="0"/>
                <a:ea typeface="Cambria" panose="02040503050406030204" pitchFamily="18" charset="0"/>
              </a:rPr>
              <a:t>df.drop_duplicates</a:t>
            </a:r>
            <a:r>
              <a:rPr lang="en-US" sz="2000" dirty="0">
                <a:latin typeface="Cambria" panose="02040503050406030204" pitchFamily="18" charset="0"/>
                <a:ea typeface="Cambria" panose="02040503050406030204" pitchFamily="18" charset="0"/>
              </a:rPr>
              <a:t>(</a:t>
            </a:r>
            <a:r>
              <a:rPr lang="en-US" sz="2000" dirty="0" err="1">
                <a:latin typeface="Cambria" panose="02040503050406030204" pitchFamily="18" charset="0"/>
                <a:ea typeface="Cambria" panose="02040503050406030204" pitchFamily="18" charset="0"/>
              </a:rPr>
              <a:t>inplace</a:t>
            </a:r>
            <a:r>
              <a:rPr lang="en-US" sz="2000" dirty="0">
                <a:latin typeface="Cambria" panose="02040503050406030204" pitchFamily="18" charset="0"/>
                <a:ea typeface="Cambria" panose="02040503050406030204" pitchFamily="18" charset="0"/>
              </a:rPr>
              <a:t>=True)</a:t>
            </a:r>
            <a:endParaRPr lang="en-IN" sz="2000" dirty="0">
              <a:latin typeface="Cambria" panose="02040503050406030204" pitchFamily="18" charset="0"/>
              <a:ea typeface="Cambria" panose="02040503050406030204" pitchFamily="18" charset="0"/>
            </a:endParaRPr>
          </a:p>
        </p:txBody>
      </p:sp>
      <p:pic>
        <p:nvPicPr>
          <p:cNvPr id="7" name="Picture 6" descr="A computer screen shot of a missing word&#10;&#10;Description automatically generated">
            <a:extLst>
              <a:ext uri="{FF2B5EF4-FFF2-40B4-BE49-F238E27FC236}">
                <a16:creationId xmlns:a16="http://schemas.microsoft.com/office/drawing/2014/main" id="{69C4D4EB-8D76-7420-C917-6B42942F94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5" y="3043050"/>
            <a:ext cx="3517566" cy="847815"/>
          </a:xfrm>
          <a:prstGeom prst="rect">
            <a:avLst/>
          </a:prstGeom>
        </p:spPr>
      </p:pic>
      <p:pic>
        <p:nvPicPr>
          <p:cNvPr id="9" name="Picture 8" descr="A screenshot of a computer code&#10;&#10;Description automatically generated">
            <a:extLst>
              <a:ext uri="{FF2B5EF4-FFF2-40B4-BE49-F238E27FC236}">
                <a16:creationId xmlns:a16="http://schemas.microsoft.com/office/drawing/2014/main" id="{B6999690-58B3-7E5B-358D-B95E08C041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466" y="3890865"/>
            <a:ext cx="3517566" cy="1417443"/>
          </a:xfrm>
          <a:prstGeom prst="rect">
            <a:avLst/>
          </a:prstGeom>
        </p:spPr>
      </p:pic>
      <p:sp>
        <p:nvSpPr>
          <p:cNvPr id="10" name="Rectangle 9">
            <a:extLst>
              <a:ext uri="{FF2B5EF4-FFF2-40B4-BE49-F238E27FC236}">
                <a16:creationId xmlns:a16="http://schemas.microsoft.com/office/drawing/2014/main" id="{BB6E6B2D-E630-FD55-9DCE-CB2345A857C3}"/>
              </a:ext>
            </a:extLst>
          </p:cNvPr>
          <p:cNvSpPr/>
          <p:nvPr/>
        </p:nvSpPr>
        <p:spPr>
          <a:xfrm>
            <a:off x="1" y="6503437"/>
            <a:ext cx="12192000" cy="354563"/>
          </a:xfrm>
          <a:prstGeom prst="rect">
            <a:avLst/>
          </a:prstGeom>
          <a:solidFill>
            <a:schemeClr val="tx1">
              <a:lumMod val="85000"/>
              <a:lumOff val="15000"/>
            </a:schemeClr>
          </a:solidFill>
          <a:ln>
            <a:solidFill>
              <a:schemeClr val="tx1">
                <a:lumMod val="85000"/>
                <a:lumOff val="15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pic>
        <p:nvPicPr>
          <p:cNvPr id="11" name="Content Placeholder 4" descr="A grey apple logo with a bite taken out of it&#10;&#10;Description automatically generated">
            <a:extLst>
              <a:ext uri="{FF2B5EF4-FFF2-40B4-BE49-F238E27FC236}">
                <a16:creationId xmlns:a16="http://schemas.microsoft.com/office/drawing/2014/main" id="{10CD7784-C56C-C4ED-9C32-6E4F28B184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53799" y="6372225"/>
            <a:ext cx="838200" cy="485775"/>
          </a:xfrm>
          <a:prstGeom prst="rect">
            <a:avLst/>
          </a:prstGeom>
        </p:spPr>
      </p:pic>
      <p:sp>
        <p:nvSpPr>
          <p:cNvPr id="4" name="Slide Number Placeholder 3">
            <a:extLst>
              <a:ext uri="{FF2B5EF4-FFF2-40B4-BE49-F238E27FC236}">
                <a16:creationId xmlns:a16="http://schemas.microsoft.com/office/drawing/2014/main" id="{EF73A9A5-D07B-44D5-0F28-C5725A730E01}"/>
              </a:ext>
            </a:extLst>
          </p:cNvPr>
          <p:cNvSpPr>
            <a:spLocks noGrp="1"/>
          </p:cNvSpPr>
          <p:nvPr>
            <p:ph type="sldNum" sz="quarter" idx="12"/>
          </p:nvPr>
        </p:nvSpPr>
        <p:spPr/>
        <p:txBody>
          <a:bodyPr/>
          <a:lstStyle/>
          <a:p>
            <a:fld id="{3A98EE3D-8CD1-4C3F-BD1C-C98C9596463C}" type="slidenum">
              <a:rPr lang="en-US" smtClean="0"/>
              <a:pPr/>
              <a:t>6</a:t>
            </a:fld>
            <a:endParaRPr lang="en-US" dirty="0"/>
          </a:p>
        </p:txBody>
      </p:sp>
    </p:spTree>
    <p:extLst>
      <p:ext uri="{BB962C8B-B14F-4D97-AF65-F5344CB8AC3E}">
        <p14:creationId xmlns:p14="http://schemas.microsoft.com/office/powerpoint/2010/main" val="3124865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38" name="Straight Connector 37">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40" name="Rectangle 39">
            <a:extLst>
              <a:ext uri="{FF2B5EF4-FFF2-40B4-BE49-F238E27FC236}">
                <a16:creationId xmlns:a16="http://schemas.microsoft.com/office/drawing/2014/main" id="{F4FAA6B4-BAFB-4474-9B14-DC83A9096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AF5FA84-0465-45C1-6535-C43E97F8CBED}"/>
              </a:ext>
            </a:extLst>
          </p:cNvPr>
          <p:cNvSpPr txBox="1"/>
          <p:nvPr/>
        </p:nvSpPr>
        <p:spPr>
          <a:xfrm>
            <a:off x="1036320" y="286603"/>
            <a:ext cx="10058400" cy="145075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spc="-50">
                <a:solidFill>
                  <a:schemeClr val="tx1">
                    <a:lumMod val="75000"/>
                    <a:lumOff val="25000"/>
                  </a:schemeClr>
                </a:solidFill>
                <a:latin typeface="+mj-lt"/>
                <a:ea typeface="+mj-ea"/>
                <a:cs typeface="+mj-cs"/>
              </a:rPr>
              <a:t>2.Data Transformation:</a:t>
            </a:r>
          </a:p>
          <a:p>
            <a:pPr>
              <a:lnSpc>
                <a:spcPct val="90000"/>
              </a:lnSpc>
              <a:spcBef>
                <a:spcPct val="0"/>
              </a:spcBef>
              <a:spcAft>
                <a:spcPts val="600"/>
              </a:spcAft>
            </a:pPr>
            <a:endParaRPr lang="en-US" sz="4800" b="1" spc="-50" dirty="0">
              <a:solidFill>
                <a:schemeClr val="tx1">
                  <a:lumMod val="75000"/>
                  <a:lumOff val="25000"/>
                </a:schemeClr>
              </a:solidFill>
              <a:latin typeface="+mj-lt"/>
              <a:ea typeface="+mj-ea"/>
              <a:cs typeface="+mj-cs"/>
            </a:endParaRPr>
          </a:p>
        </p:txBody>
      </p:sp>
      <p:cxnSp>
        <p:nvCxnSpPr>
          <p:cNvPr id="42" name="Straight Connector 41">
            <a:extLst>
              <a:ext uri="{FF2B5EF4-FFF2-40B4-BE49-F238E27FC236}">
                <a16:creationId xmlns:a16="http://schemas.microsoft.com/office/drawing/2014/main" id="{4364CDC3-ADB0-4691-9286-5925F160C2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31509"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5" name="Picture 14" descr="A screenshot of a computer program&#10;&#10;Description automatically generated">
            <a:extLst>
              <a:ext uri="{FF2B5EF4-FFF2-40B4-BE49-F238E27FC236}">
                <a16:creationId xmlns:a16="http://schemas.microsoft.com/office/drawing/2014/main" id="{98590A92-1D62-8F3E-0BF8-DB1E75002D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5616" y="3330940"/>
            <a:ext cx="4336960" cy="2967314"/>
          </a:xfrm>
          <a:prstGeom prst="rect">
            <a:avLst/>
          </a:prstGeom>
        </p:spPr>
      </p:pic>
      <p:pic>
        <p:nvPicPr>
          <p:cNvPr id="8" name="Picture 7" descr="A close up of a text&#10;&#10;Description automatically generated">
            <a:extLst>
              <a:ext uri="{FF2B5EF4-FFF2-40B4-BE49-F238E27FC236}">
                <a16:creationId xmlns:a16="http://schemas.microsoft.com/office/drawing/2014/main" id="{514BE0B1-B733-6114-D10A-4373C87EBC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5616" y="1968068"/>
            <a:ext cx="4336960" cy="504539"/>
          </a:xfrm>
          <a:prstGeom prst="rect">
            <a:avLst/>
          </a:prstGeom>
        </p:spPr>
      </p:pic>
      <p:pic>
        <p:nvPicPr>
          <p:cNvPr id="12" name="Picture 11" descr="A screenshot of a computer&#10;&#10;Description automatically generated">
            <a:extLst>
              <a:ext uri="{FF2B5EF4-FFF2-40B4-BE49-F238E27FC236}">
                <a16:creationId xmlns:a16="http://schemas.microsoft.com/office/drawing/2014/main" id="{7E675A25-4F7A-FDA6-8AED-283472CC6C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5616" y="2575154"/>
            <a:ext cx="4336960" cy="653238"/>
          </a:xfrm>
          <a:prstGeom prst="rect">
            <a:avLst/>
          </a:prstGeom>
        </p:spPr>
      </p:pic>
      <p:sp>
        <p:nvSpPr>
          <p:cNvPr id="44" name="Rectangle 43">
            <a:extLst>
              <a:ext uri="{FF2B5EF4-FFF2-40B4-BE49-F238E27FC236}">
                <a16:creationId xmlns:a16="http://schemas.microsoft.com/office/drawing/2014/main" id="{DB148495-5F82-48E2-A76C-C8E1C8949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2" name="Content Placeholder 4" descr="A grey apple logo with a bite taken out of it&#10;&#10;Description automatically generated">
            <a:extLst>
              <a:ext uri="{FF2B5EF4-FFF2-40B4-BE49-F238E27FC236}">
                <a16:creationId xmlns:a16="http://schemas.microsoft.com/office/drawing/2014/main" id="{248F3EA8-243E-D4B5-F98D-349C2D6CB5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53799" y="6372225"/>
            <a:ext cx="838200" cy="485775"/>
          </a:xfrm>
          <a:prstGeom prst="rect">
            <a:avLst/>
          </a:prstGeom>
        </p:spPr>
      </p:pic>
      <p:graphicFrame>
        <p:nvGraphicFramePr>
          <p:cNvPr id="18" name="Diagram 17">
            <a:extLst>
              <a:ext uri="{FF2B5EF4-FFF2-40B4-BE49-F238E27FC236}">
                <a16:creationId xmlns:a16="http://schemas.microsoft.com/office/drawing/2014/main" id="{A9A97C4B-F4AB-6376-E766-D73BBCD6E886}"/>
              </a:ext>
            </a:extLst>
          </p:cNvPr>
          <p:cNvGraphicFramePr/>
          <p:nvPr>
            <p:extLst>
              <p:ext uri="{D42A27DB-BD31-4B8C-83A1-F6EECF244321}">
                <p14:modId xmlns:p14="http://schemas.microsoft.com/office/powerpoint/2010/main" val="496039074"/>
              </p:ext>
            </p:extLst>
          </p:nvPr>
        </p:nvGraphicFramePr>
        <p:xfrm>
          <a:off x="6968192" y="1897380"/>
          <a:ext cx="3557016" cy="404200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3" name="Slide Number Placeholder 2">
            <a:extLst>
              <a:ext uri="{FF2B5EF4-FFF2-40B4-BE49-F238E27FC236}">
                <a16:creationId xmlns:a16="http://schemas.microsoft.com/office/drawing/2014/main" id="{FFD8DC4F-D651-872C-E85B-227D2DF0A0DE}"/>
              </a:ext>
            </a:extLst>
          </p:cNvPr>
          <p:cNvSpPr>
            <a:spLocks noGrp="1"/>
          </p:cNvSpPr>
          <p:nvPr>
            <p:ph type="sldNum" sz="quarter" idx="12"/>
          </p:nvPr>
        </p:nvSpPr>
        <p:spPr/>
        <p:txBody>
          <a:bodyPr/>
          <a:lstStyle/>
          <a:p>
            <a:fld id="{3A98EE3D-8CD1-4C3F-BD1C-C98C9596463C}" type="slidenum">
              <a:rPr lang="en-US" smtClean="0"/>
              <a:t>7</a:t>
            </a:fld>
            <a:endParaRPr lang="en-US" dirty="0"/>
          </a:p>
        </p:txBody>
      </p:sp>
    </p:spTree>
    <p:extLst>
      <p:ext uri="{BB962C8B-B14F-4D97-AF65-F5344CB8AC3E}">
        <p14:creationId xmlns:p14="http://schemas.microsoft.com/office/powerpoint/2010/main" val="383401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4D9B6-0727-E4B2-A562-AF22F68B94B0}"/>
              </a:ext>
            </a:extLst>
          </p:cNvPr>
          <p:cNvSpPr>
            <a:spLocks noGrp="1"/>
          </p:cNvSpPr>
          <p:nvPr>
            <p:ph type="title"/>
          </p:nvPr>
        </p:nvSpPr>
        <p:spPr>
          <a:xfrm>
            <a:off x="423334" y="406401"/>
            <a:ext cx="4114800" cy="2270758"/>
          </a:xfrm>
        </p:spPr>
        <p:txBody>
          <a:bodyPr/>
          <a:lstStyle/>
          <a:p>
            <a:r>
              <a:rPr lang="en-US" sz="3600" dirty="0"/>
              <a:t>3.EXPLORATORY DATA ANALYSIS:</a:t>
            </a:r>
            <a:endParaRPr lang="en-IN" dirty="0"/>
          </a:p>
        </p:txBody>
      </p:sp>
      <p:sp>
        <p:nvSpPr>
          <p:cNvPr id="3" name="Content Placeholder 2">
            <a:extLst>
              <a:ext uri="{FF2B5EF4-FFF2-40B4-BE49-F238E27FC236}">
                <a16:creationId xmlns:a16="http://schemas.microsoft.com/office/drawing/2014/main" id="{CA61602D-95AF-C1E6-F910-A78F97FC2990}"/>
              </a:ext>
            </a:extLst>
          </p:cNvPr>
          <p:cNvSpPr>
            <a:spLocks noGrp="1"/>
          </p:cNvSpPr>
          <p:nvPr>
            <p:ph idx="1"/>
          </p:nvPr>
        </p:nvSpPr>
        <p:spPr>
          <a:xfrm>
            <a:off x="5219198" y="2853357"/>
            <a:ext cx="5928344" cy="3443891"/>
          </a:xfrm>
        </p:spPr>
        <p:txBody>
          <a:bodyPr>
            <a:normAutofit/>
          </a:bodyPr>
          <a:lstStyle/>
          <a:p>
            <a:r>
              <a:rPr lang="en-IN" sz="2200" dirty="0">
                <a:latin typeface="Cambria" panose="02040503050406030204" pitchFamily="18" charset="0"/>
                <a:ea typeface="Cambria" panose="02040503050406030204" pitchFamily="18" charset="0"/>
              </a:rPr>
              <a:t>1.</a:t>
            </a:r>
            <a:r>
              <a:rPr lang="en-IN" sz="2200" i="0" dirty="0">
                <a:effectLst/>
                <a:latin typeface="Cambria" panose="02040503050406030204" pitchFamily="18" charset="0"/>
                <a:ea typeface="Cambria" panose="02040503050406030204" pitchFamily="18" charset="0"/>
              </a:rPr>
              <a:t> List of Columns:</a:t>
            </a:r>
            <a:endParaRPr lang="en-IN" sz="2200" dirty="0">
              <a:latin typeface="Cambria" panose="02040503050406030204" pitchFamily="18" charset="0"/>
              <a:ea typeface="Cambria" panose="02040503050406030204" pitchFamily="18" charset="0"/>
            </a:endParaRPr>
          </a:p>
        </p:txBody>
      </p:sp>
      <p:sp>
        <p:nvSpPr>
          <p:cNvPr id="4" name="Text Placeholder 3">
            <a:extLst>
              <a:ext uri="{FF2B5EF4-FFF2-40B4-BE49-F238E27FC236}">
                <a16:creationId xmlns:a16="http://schemas.microsoft.com/office/drawing/2014/main" id="{88E3B671-238A-173A-4164-0C8F98A83D25}"/>
              </a:ext>
            </a:extLst>
          </p:cNvPr>
          <p:cNvSpPr>
            <a:spLocks noGrp="1"/>
          </p:cNvSpPr>
          <p:nvPr>
            <p:ph type="body" sz="half" idx="2"/>
          </p:nvPr>
        </p:nvSpPr>
        <p:spPr>
          <a:xfrm>
            <a:off x="491065" y="3043051"/>
            <a:ext cx="3517567" cy="3064505"/>
          </a:xfrm>
        </p:spPr>
        <p:txBody>
          <a:bodyPr>
            <a:normAutofit/>
          </a:bodyPr>
          <a:lstStyle/>
          <a:p>
            <a:r>
              <a:rPr lang="en-US" dirty="0">
                <a:solidFill>
                  <a:srgbClr val="BFBFBF"/>
                </a:solidFill>
                <a:latin typeface="Cambria" panose="02040503050406030204" pitchFamily="18" charset="0"/>
                <a:ea typeface="Cambria" panose="02040503050406030204" pitchFamily="18" charset="0"/>
              </a:rPr>
              <a:t>Exploratory Data Analysis involves conducting initial examinations of data to uncover patterns, identify anomalies, test hypotheses, and validate assumptions using summary statistics.</a:t>
            </a:r>
          </a:p>
        </p:txBody>
      </p:sp>
      <p:pic>
        <p:nvPicPr>
          <p:cNvPr id="6" name="Picture 5" descr="A screenshot of a computer&#10;&#10;Description automatically generated">
            <a:extLst>
              <a:ext uri="{FF2B5EF4-FFF2-40B4-BE49-F238E27FC236}">
                <a16:creationId xmlns:a16="http://schemas.microsoft.com/office/drawing/2014/main" id="{1401EA27-F0E2-89AC-1CC7-7F2E4CF4BE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9823" y="3345667"/>
            <a:ext cx="6763992" cy="1888538"/>
          </a:xfrm>
          <a:prstGeom prst="rect">
            <a:avLst/>
          </a:prstGeom>
        </p:spPr>
      </p:pic>
      <p:sp>
        <p:nvSpPr>
          <p:cNvPr id="8" name="TextBox 7">
            <a:extLst>
              <a:ext uri="{FF2B5EF4-FFF2-40B4-BE49-F238E27FC236}">
                <a16:creationId xmlns:a16="http://schemas.microsoft.com/office/drawing/2014/main" id="{8DD41E36-814D-61A8-DBE0-C28EA0FC03DE}"/>
              </a:ext>
            </a:extLst>
          </p:cNvPr>
          <p:cNvSpPr txBox="1"/>
          <p:nvPr/>
        </p:nvSpPr>
        <p:spPr>
          <a:xfrm>
            <a:off x="5289992" y="5318711"/>
            <a:ext cx="6096000" cy="815608"/>
          </a:xfrm>
          <a:prstGeom prst="rect">
            <a:avLst/>
          </a:prstGeom>
          <a:noFill/>
        </p:spPr>
        <p:txBody>
          <a:bodyPr wrap="square">
            <a:spAutoFit/>
          </a:bodyPr>
          <a:lstStyle/>
          <a:p>
            <a:r>
              <a:rPr lang="en-US" sz="1500" b="0" i="0" dirty="0">
                <a:solidFill>
                  <a:srgbClr val="374151"/>
                </a:solidFill>
                <a:effectLst/>
                <a:latin typeface="Cambria" panose="02040503050406030204" pitchFamily="18" charset="0"/>
                <a:ea typeface="Cambria" panose="02040503050406030204" pitchFamily="18" charset="0"/>
              </a:rPr>
              <a:t> </a:t>
            </a:r>
          </a:p>
          <a:p>
            <a:r>
              <a:rPr lang="en-US" sz="1600" b="0" i="0" dirty="0">
                <a:solidFill>
                  <a:srgbClr val="374151"/>
                </a:solidFill>
                <a:effectLst/>
                <a:latin typeface="Cambria" panose="02040503050406030204" pitchFamily="18" charset="0"/>
                <a:ea typeface="Cambria" panose="02040503050406030204" pitchFamily="18" charset="0"/>
              </a:rPr>
              <a:t>Generates a list containing the names of the columns in the   </a:t>
            </a:r>
            <a:r>
              <a:rPr lang="en-US" sz="1600" b="0" i="0" dirty="0" err="1">
                <a:solidFill>
                  <a:srgbClr val="374151"/>
                </a:solidFill>
                <a:effectLst/>
                <a:latin typeface="Cambria" panose="02040503050406030204" pitchFamily="18" charset="0"/>
                <a:ea typeface="Cambria" panose="02040503050406030204" pitchFamily="18" charset="0"/>
              </a:rPr>
              <a:t>DataFrame</a:t>
            </a:r>
            <a:r>
              <a:rPr lang="en-US" sz="1600" b="0" i="0" dirty="0">
                <a:solidFill>
                  <a:srgbClr val="374151"/>
                </a:solidFill>
                <a:effectLst/>
                <a:latin typeface="Cambria" panose="02040503050406030204" pitchFamily="18" charset="0"/>
                <a:ea typeface="Cambria" panose="02040503050406030204" pitchFamily="18" charset="0"/>
              </a:rPr>
              <a:t>.</a:t>
            </a:r>
            <a:endParaRPr lang="en-IN" sz="1600" dirty="0">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A1A85423-4930-9DF5-8DD9-103E5F53EE08}"/>
              </a:ext>
            </a:extLst>
          </p:cNvPr>
          <p:cNvSpPr txBox="1"/>
          <p:nvPr/>
        </p:nvSpPr>
        <p:spPr>
          <a:xfrm>
            <a:off x="5219198" y="406401"/>
            <a:ext cx="6405243" cy="2939266"/>
          </a:xfrm>
          <a:prstGeom prst="rect">
            <a:avLst/>
          </a:prstGeom>
          <a:noFill/>
        </p:spPr>
        <p:txBody>
          <a:bodyPr wrap="square" rtlCol="0">
            <a:spAutoFit/>
          </a:bodyPr>
          <a:lstStyle/>
          <a:p>
            <a:r>
              <a:rPr lang="en-IN" sz="2500" dirty="0">
                <a:latin typeface="Cambria" panose="02040503050406030204" pitchFamily="18" charset="0"/>
                <a:ea typeface="Cambria" panose="02040503050406030204" pitchFamily="18" charset="0"/>
              </a:rPr>
              <a:t>DATA ANALYSIS OF THE DATASET</a:t>
            </a:r>
          </a:p>
          <a:p>
            <a:endParaRPr lang="en-IN" sz="1600" dirty="0">
              <a:latin typeface="Cambria" panose="02040503050406030204" pitchFamily="18" charset="0"/>
              <a:ea typeface="Cambria" panose="02040503050406030204" pitchFamily="18" charset="0"/>
            </a:endParaRPr>
          </a:p>
          <a:p>
            <a:pPr marL="342900" indent="-342900">
              <a:buFont typeface="+mj-lt"/>
              <a:buAutoNum type="arabicParenR"/>
            </a:pPr>
            <a:r>
              <a:rPr lang="en-IN" sz="1600" dirty="0">
                <a:latin typeface="Cambria" panose="02040503050406030204" pitchFamily="18" charset="0"/>
                <a:ea typeface="Cambria" panose="02040503050406030204" pitchFamily="18" charset="0"/>
              </a:rPr>
              <a:t>List of Columns</a:t>
            </a:r>
          </a:p>
          <a:p>
            <a:pPr marL="342900" indent="-342900">
              <a:buFont typeface="+mj-lt"/>
              <a:buAutoNum type="arabicParenR"/>
            </a:pPr>
            <a:r>
              <a:rPr lang="en-IN" sz="1600" i="0" dirty="0">
                <a:effectLst/>
                <a:latin typeface="Cambria" panose="02040503050406030204" pitchFamily="18" charset="0"/>
                <a:ea typeface="Cambria" panose="02040503050406030204" pitchFamily="18" charset="0"/>
              </a:rPr>
              <a:t>Boxplots for Numeric Columns:</a:t>
            </a:r>
          </a:p>
          <a:p>
            <a:pPr marL="342900" indent="-342900">
              <a:buFont typeface="+mj-lt"/>
              <a:buAutoNum type="arabicParenR"/>
            </a:pPr>
            <a:r>
              <a:rPr lang="en-US" sz="1600" i="0" spc="-50" dirty="0">
                <a:solidFill>
                  <a:schemeClr val="tx1">
                    <a:lumMod val="75000"/>
                    <a:lumOff val="25000"/>
                  </a:schemeClr>
                </a:solidFill>
                <a:effectLst/>
                <a:latin typeface="Cambria" panose="02040503050406030204" pitchFamily="18" charset="0"/>
                <a:ea typeface="Cambria" panose="02040503050406030204" pitchFamily="18" charset="0"/>
                <a:cs typeface="+mj-cs"/>
              </a:rPr>
              <a:t>Scatter Plots for Numeric Columns:</a:t>
            </a:r>
          </a:p>
          <a:p>
            <a:pPr marL="342900" indent="-342900">
              <a:buFont typeface="+mj-lt"/>
              <a:buAutoNum type="arabicParenR"/>
            </a:pPr>
            <a:r>
              <a:rPr lang="en-US" sz="1600" i="0" spc="-50" dirty="0">
                <a:solidFill>
                  <a:schemeClr val="tx1">
                    <a:lumMod val="75000"/>
                    <a:lumOff val="25000"/>
                  </a:schemeClr>
                </a:solidFill>
                <a:effectLst/>
                <a:latin typeface="Cambria" panose="02040503050406030204" pitchFamily="18" charset="0"/>
                <a:ea typeface="Cambria" panose="02040503050406030204" pitchFamily="18" charset="0"/>
                <a:cs typeface="+mj-cs"/>
              </a:rPr>
              <a:t>Line Plots for Time Series Columns:</a:t>
            </a:r>
          </a:p>
          <a:p>
            <a:pPr marL="342900" indent="-342900">
              <a:buFont typeface="+mj-lt"/>
              <a:buAutoNum type="arabicParenR"/>
            </a:pPr>
            <a:r>
              <a:rPr lang="en-US" sz="1600" i="0" spc="-50" dirty="0">
                <a:solidFill>
                  <a:schemeClr val="tx1">
                    <a:lumMod val="75000"/>
                    <a:lumOff val="25000"/>
                  </a:schemeClr>
                </a:solidFill>
                <a:effectLst/>
                <a:latin typeface="Cambria" panose="02040503050406030204" pitchFamily="18" charset="0"/>
                <a:ea typeface="Cambria" panose="02040503050406030204" pitchFamily="18" charset="0"/>
                <a:cs typeface="+mj-cs"/>
              </a:rPr>
              <a:t>Correlation Heatmap:</a:t>
            </a:r>
          </a:p>
          <a:p>
            <a:pPr marL="342900" indent="-342900">
              <a:buFont typeface="+mj-lt"/>
              <a:buAutoNum type="arabicParenR"/>
            </a:pPr>
            <a:r>
              <a:rPr lang="en-US" sz="1600" i="0" spc="-50" dirty="0">
                <a:solidFill>
                  <a:schemeClr val="tx1">
                    <a:lumMod val="75000"/>
                    <a:lumOff val="25000"/>
                  </a:schemeClr>
                </a:solidFill>
                <a:effectLst/>
                <a:latin typeface="Cambria" panose="02040503050406030204" pitchFamily="18" charset="0"/>
                <a:ea typeface="Cambria" panose="02040503050406030204" pitchFamily="18" charset="0"/>
                <a:cs typeface="+mj-cs"/>
              </a:rPr>
              <a:t>Distribution and Line Plots for Close Prices:</a:t>
            </a:r>
            <a:endParaRPr lang="en-US" sz="1600" spc="-50" dirty="0">
              <a:solidFill>
                <a:schemeClr val="tx1">
                  <a:lumMod val="75000"/>
                  <a:lumOff val="25000"/>
                </a:schemeClr>
              </a:solidFill>
              <a:latin typeface="Cambria" panose="02040503050406030204" pitchFamily="18" charset="0"/>
              <a:ea typeface="Cambria" panose="02040503050406030204" pitchFamily="18" charset="0"/>
              <a:cs typeface="+mj-cs"/>
            </a:endParaRPr>
          </a:p>
          <a:p>
            <a:endParaRPr lang="en-US" sz="1600" spc="-50" dirty="0">
              <a:solidFill>
                <a:schemeClr val="tx1">
                  <a:lumMod val="75000"/>
                  <a:lumOff val="25000"/>
                </a:schemeClr>
              </a:solidFill>
              <a:latin typeface="Cambria" panose="02040503050406030204" pitchFamily="18" charset="0"/>
              <a:ea typeface="Cambria" panose="02040503050406030204" pitchFamily="18" charset="0"/>
              <a:cs typeface="+mj-cs"/>
            </a:endParaRPr>
          </a:p>
          <a:p>
            <a:endParaRPr lang="en-IN" sz="1600" dirty="0">
              <a:latin typeface="Cambria" panose="02040503050406030204" pitchFamily="18" charset="0"/>
              <a:ea typeface="Cambria" panose="02040503050406030204" pitchFamily="18" charset="0"/>
            </a:endParaRPr>
          </a:p>
          <a:p>
            <a:pPr marL="342900" indent="-342900">
              <a:buAutoNum type="arabicPeriod"/>
            </a:pPr>
            <a:endParaRPr lang="en-IN" sz="1600" dirty="0">
              <a:latin typeface="Cambria" panose="02040503050406030204" pitchFamily="18" charset="0"/>
              <a:ea typeface="Cambria" panose="02040503050406030204" pitchFamily="18" charset="0"/>
            </a:endParaRPr>
          </a:p>
        </p:txBody>
      </p:sp>
      <p:sp>
        <p:nvSpPr>
          <p:cNvPr id="7" name="Slide Number Placeholder 6">
            <a:extLst>
              <a:ext uri="{FF2B5EF4-FFF2-40B4-BE49-F238E27FC236}">
                <a16:creationId xmlns:a16="http://schemas.microsoft.com/office/drawing/2014/main" id="{EB096CEB-D3CB-DA17-91BB-95E5B03A68FD}"/>
              </a:ext>
            </a:extLst>
          </p:cNvPr>
          <p:cNvSpPr>
            <a:spLocks noGrp="1"/>
          </p:cNvSpPr>
          <p:nvPr>
            <p:ph type="sldNum" sz="quarter" idx="12"/>
          </p:nvPr>
        </p:nvSpPr>
        <p:spPr/>
        <p:txBody>
          <a:bodyPr/>
          <a:lstStyle/>
          <a:p>
            <a:fld id="{3A98EE3D-8CD1-4C3F-BD1C-C98C9596463C}" type="slidenum">
              <a:rPr lang="en-US" smtClean="0"/>
              <a:pPr/>
              <a:t>8</a:t>
            </a:fld>
            <a:endParaRPr lang="en-US" dirty="0"/>
          </a:p>
        </p:txBody>
      </p:sp>
    </p:spTree>
    <p:extLst>
      <p:ext uri="{BB962C8B-B14F-4D97-AF65-F5344CB8AC3E}">
        <p14:creationId xmlns:p14="http://schemas.microsoft.com/office/powerpoint/2010/main" val="4214913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ue rectangular object with black lines&#10;&#10;Description automatically generated">
            <a:extLst>
              <a:ext uri="{FF2B5EF4-FFF2-40B4-BE49-F238E27FC236}">
                <a16:creationId xmlns:a16="http://schemas.microsoft.com/office/drawing/2014/main" id="{0752171E-75C5-023F-213F-0DFC06A4F0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8110" y="3700008"/>
            <a:ext cx="3274514" cy="2329998"/>
          </a:xfrm>
          <a:prstGeom prst="rect">
            <a:avLst/>
          </a:prstGeom>
        </p:spPr>
      </p:pic>
      <p:pic>
        <p:nvPicPr>
          <p:cNvPr id="5" name="Picture 4" descr="A blue rectangular box with black lines&#10;&#10;Description automatically generated">
            <a:extLst>
              <a:ext uri="{FF2B5EF4-FFF2-40B4-BE49-F238E27FC236}">
                <a16:creationId xmlns:a16="http://schemas.microsoft.com/office/drawing/2014/main" id="{179A5C9F-D905-285F-29DD-0C9F8FE3BA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7290" y="634588"/>
            <a:ext cx="3590469" cy="2794411"/>
          </a:xfrm>
          <a:prstGeom prst="rect">
            <a:avLst/>
          </a:prstGeom>
        </p:spPr>
      </p:pic>
      <p:pic>
        <p:nvPicPr>
          <p:cNvPr id="7" name="Picture 6" descr="A blue rectangular box with white text&#10;&#10;Description automatically generated">
            <a:extLst>
              <a:ext uri="{FF2B5EF4-FFF2-40B4-BE49-F238E27FC236}">
                <a16:creationId xmlns:a16="http://schemas.microsoft.com/office/drawing/2014/main" id="{C77E9E29-DE98-AEEF-F602-E9E110CCB2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7653" y="3700008"/>
            <a:ext cx="3175354" cy="2329998"/>
          </a:xfrm>
          <a:prstGeom prst="rect">
            <a:avLst/>
          </a:prstGeom>
        </p:spPr>
      </p:pic>
      <p:pic>
        <p:nvPicPr>
          <p:cNvPr id="9" name="Picture 8" descr="A blue rectangular box plot with white text&#10;&#10;Description automatically generated">
            <a:extLst>
              <a:ext uri="{FF2B5EF4-FFF2-40B4-BE49-F238E27FC236}">
                <a16:creationId xmlns:a16="http://schemas.microsoft.com/office/drawing/2014/main" id="{8729FCA7-FB66-D320-B8B5-42C44AC0104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77290" y="3584029"/>
            <a:ext cx="3590469" cy="2445978"/>
          </a:xfrm>
          <a:prstGeom prst="rect">
            <a:avLst/>
          </a:prstGeom>
        </p:spPr>
      </p:pic>
      <p:pic>
        <p:nvPicPr>
          <p:cNvPr id="10" name="Content Placeholder 4" descr="A grey apple logo with a bite taken out of it&#10;&#10;Description automatically generated">
            <a:extLst>
              <a:ext uri="{FF2B5EF4-FFF2-40B4-BE49-F238E27FC236}">
                <a16:creationId xmlns:a16="http://schemas.microsoft.com/office/drawing/2014/main" id="{3081DD91-28C0-08B4-23B5-CD6F6263DBC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53799" y="6372225"/>
            <a:ext cx="838200" cy="485775"/>
          </a:xfrm>
          <a:prstGeom prst="rect">
            <a:avLst/>
          </a:prstGeom>
        </p:spPr>
      </p:pic>
      <p:sp>
        <p:nvSpPr>
          <p:cNvPr id="12" name="TextBox 11">
            <a:extLst>
              <a:ext uri="{FF2B5EF4-FFF2-40B4-BE49-F238E27FC236}">
                <a16:creationId xmlns:a16="http://schemas.microsoft.com/office/drawing/2014/main" id="{ECAAF8C5-67DB-CF8C-D4B3-C9C4746D2CEB}"/>
              </a:ext>
            </a:extLst>
          </p:cNvPr>
          <p:cNvSpPr txBox="1"/>
          <p:nvPr/>
        </p:nvSpPr>
        <p:spPr>
          <a:xfrm>
            <a:off x="387652" y="2706689"/>
            <a:ext cx="6222740" cy="830997"/>
          </a:xfrm>
          <a:prstGeom prst="rect">
            <a:avLst/>
          </a:prstGeom>
          <a:noFill/>
        </p:spPr>
        <p:txBody>
          <a:bodyPr wrap="square">
            <a:spAutoFit/>
          </a:bodyPr>
          <a:lstStyle/>
          <a:p>
            <a:r>
              <a:rPr lang="en-US" sz="1600" dirty="0">
                <a:solidFill>
                  <a:srgbClr val="374151"/>
                </a:solidFill>
                <a:latin typeface="Cambria" panose="02040503050406030204" pitchFamily="18" charset="0"/>
                <a:ea typeface="Cambria" panose="02040503050406030204" pitchFamily="18" charset="0"/>
              </a:rPr>
              <a:t>T</a:t>
            </a:r>
            <a:r>
              <a:rPr lang="en-US" sz="1600" b="0" i="0" dirty="0">
                <a:solidFill>
                  <a:srgbClr val="374151"/>
                </a:solidFill>
                <a:effectLst/>
                <a:latin typeface="Cambria" panose="02040503050406030204" pitchFamily="18" charset="0"/>
                <a:ea typeface="Cambria" panose="02040503050406030204" pitchFamily="18" charset="0"/>
              </a:rPr>
              <a:t>hese box plots provide a concise visual summary of the distribution of data, helping to identify central tendencies, spread, and potential outliers for each numeric column in the dataset.</a:t>
            </a:r>
            <a:endParaRPr lang="en-IN" sz="1600" dirty="0">
              <a:latin typeface="Cambria" panose="02040503050406030204" pitchFamily="18" charset="0"/>
              <a:ea typeface="Cambria" panose="02040503050406030204" pitchFamily="18" charset="0"/>
            </a:endParaRPr>
          </a:p>
        </p:txBody>
      </p:sp>
      <p:sp>
        <p:nvSpPr>
          <p:cNvPr id="13" name="TextBox 12">
            <a:extLst>
              <a:ext uri="{FF2B5EF4-FFF2-40B4-BE49-F238E27FC236}">
                <a16:creationId xmlns:a16="http://schemas.microsoft.com/office/drawing/2014/main" id="{9354DA61-9085-7D34-78D1-D60406E087DB}"/>
              </a:ext>
            </a:extLst>
          </p:cNvPr>
          <p:cNvSpPr txBox="1"/>
          <p:nvPr/>
        </p:nvSpPr>
        <p:spPr>
          <a:xfrm>
            <a:off x="514392" y="-74663"/>
            <a:ext cx="6096000" cy="769441"/>
          </a:xfrm>
          <a:prstGeom prst="rect">
            <a:avLst/>
          </a:prstGeom>
          <a:noFill/>
        </p:spPr>
        <p:txBody>
          <a:bodyPr wrap="square">
            <a:spAutoFit/>
          </a:bodyPr>
          <a:lstStyle/>
          <a:p>
            <a:endParaRPr lang="en-IN" sz="2200" i="0" dirty="0">
              <a:effectLst/>
              <a:latin typeface="Cambria" panose="02040503050406030204" pitchFamily="18" charset="0"/>
              <a:ea typeface="Cambria" panose="02040503050406030204" pitchFamily="18" charset="0"/>
            </a:endParaRPr>
          </a:p>
          <a:p>
            <a:r>
              <a:rPr lang="en-IN" sz="2200" i="0" dirty="0">
                <a:effectLst/>
                <a:latin typeface="Cambria" panose="02040503050406030204" pitchFamily="18" charset="0"/>
                <a:ea typeface="Cambria" panose="02040503050406030204" pitchFamily="18" charset="0"/>
              </a:rPr>
              <a:t>2.Boxplots for Numeric Columns:</a:t>
            </a:r>
            <a:endParaRPr lang="en-IN" sz="2200" dirty="0">
              <a:latin typeface="Cambria" panose="02040503050406030204" pitchFamily="18" charset="0"/>
              <a:ea typeface="Cambria" panose="02040503050406030204" pitchFamily="18" charset="0"/>
            </a:endParaRPr>
          </a:p>
        </p:txBody>
      </p:sp>
      <p:pic>
        <p:nvPicPr>
          <p:cNvPr id="14" name="Picture 13" descr="A screenshot of a computer code&#10;&#10;Description automatically generated">
            <a:extLst>
              <a:ext uri="{FF2B5EF4-FFF2-40B4-BE49-F238E27FC236}">
                <a16:creationId xmlns:a16="http://schemas.microsoft.com/office/drawing/2014/main" id="{98CA3DB4-0908-7A28-9F6E-0C00F4EA9B5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4163" y="634589"/>
            <a:ext cx="6556457" cy="1950397"/>
          </a:xfrm>
          <a:prstGeom prst="rect">
            <a:avLst/>
          </a:prstGeom>
        </p:spPr>
      </p:pic>
      <p:sp>
        <p:nvSpPr>
          <p:cNvPr id="2" name="Slide Number Placeholder 1">
            <a:extLst>
              <a:ext uri="{FF2B5EF4-FFF2-40B4-BE49-F238E27FC236}">
                <a16:creationId xmlns:a16="http://schemas.microsoft.com/office/drawing/2014/main" id="{DB417F04-EC9E-397E-0358-1DAF0B67A3D6}"/>
              </a:ext>
            </a:extLst>
          </p:cNvPr>
          <p:cNvSpPr>
            <a:spLocks noGrp="1"/>
          </p:cNvSpPr>
          <p:nvPr>
            <p:ph type="sldNum" sz="quarter" idx="12"/>
          </p:nvPr>
        </p:nvSpPr>
        <p:spPr/>
        <p:txBody>
          <a:bodyPr/>
          <a:lstStyle/>
          <a:p>
            <a:fld id="{3A98EE3D-8CD1-4C3F-BD1C-C98C9596463C}" type="slidenum">
              <a:rPr lang="en-US" smtClean="0"/>
              <a:t>9</a:t>
            </a:fld>
            <a:endParaRPr lang="en-US" dirty="0"/>
          </a:p>
        </p:txBody>
      </p:sp>
    </p:spTree>
    <p:extLst>
      <p:ext uri="{BB962C8B-B14F-4D97-AF65-F5344CB8AC3E}">
        <p14:creationId xmlns:p14="http://schemas.microsoft.com/office/powerpoint/2010/main" val="2780584053"/>
      </p:ext>
    </p:extLst>
  </p:cSld>
  <p:clrMapOvr>
    <a:masterClrMapping/>
  </p:clrMapOvr>
</p:sld>
</file>

<file path=ppt/theme/theme1.xml><?xml version="1.0" encoding="utf-8"?>
<a:theme xmlns:a="http://schemas.openxmlformats.org/drawingml/2006/main" name="RetrospectVTI">
  <a:themeElements>
    <a:clrScheme name="AnalogousFromRegularSeed_2SEEDS">
      <a:dk1>
        <a:srgbClr val="000000"/>
      </a:dk1>
      <a:lt1>
        <a:srgbClr val="FFFFFF"/>
      </a:lt1>
      <a:dk2>
        <a:srgbClr val="3D2229"/>
      </a:dk2>
      <a:lt2>
        <a:srgbClr val="E2E5E8"/>
      </a:lt2>
      <a:accent1>
        <a:srgbClr val="D56A17"/>
      </a:accent1>
      <a:accent2>
        <a:srgbClr val="E72D29"/>
      </a:accent2>
      <a:accent3>
        <a:srgbClr val="B8A221"/>
      </a:accent3>
      <a:accent4>
        <a:srgbClr val="14B4A3"/>
      </a:accent4>
      <a:accent5>
        <a:srgbClr val="29ADE7"/>
      </a:accent5>
      <a:accent6>
        <a:srgbClr val="174CD5"/>
      </a:accent6>
      <a:hlink>
        <a:srgbClr val="3F87BF"/>
      </a:hlink>
      <a:folHlink>
        <a:srgbClr val="7F7F7F"/>
      </a:folHlink>
    </a:clrScheme>
    <a:fontScheme name="Retrospect">
      <a:majorFont>
        <a:latin typeface="Garamond"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961</TotalTime>
  <Words>1482</Words>
  <Application>Microsoft Office PowerPoint</Application>
  <PresentationFormat>Widescreen</PresentationFormat>
  <Paragraphs>148</Paragraphs>
  <Slides>25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Calibri</vt:lpstr>
      <vt:lpstr>Cambria</vt:lpstr>
      <vt:lpstr>Garamond</vt:lpstr>
      <vt:lpstr>Wingdings</vt:lpstr>
      <vt:lpstr>RetrospectVTI</vt:lpstr>
      <vt:lpstr>APPLE  STOCK PRICE PREDICTION</vt:lpstr>
      <vt:lpstr>Table of Content</vt:lpstr>
      <vt:lpstr>1. Data Overview</vt:lpstr>
      <vt:lpstr>PowerPoint Presentation</vt:lpstr>
      <vt:lpstr>Data Statistics</vt:lpstr>
      <vt:lpstr>2. Data      Preprocessing</vt:lpstr>
      <vt:lpstr>PowerPoint Presentation</vt:lpstr>
      <vt:lpstr>3.EXPLORATORY DATA ANALYSIS:</vt:lpstr>
      <vt:lpstr>PowerPoint Presentation</vt:lpstr>
      <vt:lpstr>PowerPoint Presentation</vt:lpstr>
      <vt:lpstr>PowerPoint Presentation</vt:lpstr>
      <vt:lpstr>PowerPoint Presentation</vt:lpstr>
      <vt:lpstr>PowerPoint Presentation</vt:lpstr>
      <vt:lpstr>5. Modeling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6.Model Comparison</vt:lpstr>
      <vt:lpstr>7.Conclusion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APPLE  STOCK PRICE PREDICTION</dc:title>
  <dc:creator>DEEP SHAH</dc:creator>
  <cp:lastModifiedBy>DEEP SHAH</cp:lastModifiedBy>
  <cp:revision>21</cp:revision>
  <dcterms:created xsi:type="dcterms:W3CDTF">2023-12-09T04:11:03Z</dcterms:created>
  <dcterms:modified xsi:type="dcterms:W3CDTF">2023-12-15T21:28:29Z</dcterms:modified>
</cp:coreProperties>
</file>