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F0A15B-4B3D-4E06-8C1C-1ED0A6C87EFA}">
  <a:tblStyle styleId="{A5F0A15B-4B3D-4E06-8C1C-1ED0A6C87E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62eb119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62eb119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962eb119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962eb119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962eb119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962eb119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962eb119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962eb119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962eb119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962eb119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962eb11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962eb11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962eb11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962eb11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962eb11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962eb11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962eb11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962eb11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962eb119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962eb119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962eb11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962eb11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962eb119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962eb119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962eb119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962eb11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962eb119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962eb119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35550" y="1591825"/>
            <a:ext cx="7272900" cy="1435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3000">
                <a:solidFill>
                  <a:srgbClr val="000000"/>
                </a:solidFill>
                <a:latin typeface="Times New Roman"/>
                <a:ea typeface="Times New Roman"/>
                <a:cs typeface="Times New Roman"/>
                <a:sym typeface="Times New Roman"/>
              </a:rPr>
              <a:t>Utilize UNION operation on given two sets of positive integers to output the sorted array</a:t>
            </a:r>
            <a:endParaRPr b="1"/>
          </a:p>
        </p:txBody>
      </p:sp>
      <p:sp>
        <p:nvSpPr>
          <p:cNvPr id="129" name="Google Shape;129;p13"/>
          <p:cNvSpPr txBox="1"/>
          <p:nvPr>
            <p:ph idx="1" type="subTitle"/>
          </p:nvPr>
        </p:nvSpPr>
        <p:spPr>
          <a:xfrm>
            <a:off x="976225" y="2854100"/>
            <a:ext cx="7354200" cy="52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en" sz="1375">
                <a:solidFill>
                  <a:srgbClr val="BF9000"/>
                </a:solidFill>
                <a:latin typeface="Times New Roman"/>
                <a:ea typeface="Times New Roman"/>
                <a:cs typeface="Times New Roman"/>
                <a:sym typeface="Times New Roman"/>
              </a:rPr>
              <a:t>BISWAJEET DAS (IIT2019019)</a:t>
            </a:r>
            <a:endParaRPr sz="1375">
              <a:solidFill>
                <a:srgbClr val="BF9000"/>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rPr lang="en" sz="1375">
                <a:solidFill>
                  <a:srgbClr val="BF9000"/>
                </a:solidFill>
                <a:latin typeface="Times New Roman"/>
                <a:ea typeface="Times New Roman"/>
                <a:cs typeface="Times New Roman"/>
                <a:sym typeface="Times New Roman"/>
              </a:rPr>
              <a:t>SHREYANSH PATIDAR (IIT2019018)</a:t>
            </a:r>
            <a:endParaRPr sz="1375">
              <a:solidFill>
                <a:srgbClr val="BF9000"/>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770"/>
              <a:buNone/>
            </a:pPr>
            <a:r>
              <a:rPr lang="en" sz="1375">
                <a:solidFill>
                  <a:srgbClr val="BF9000"/>
                </a:solidFill>
                <a:latin typeface="Times New Roman"/>
                <a:ea typeface="Times New Roman"/>
                <a:cs typeface="Times New Roman"/>
                <a:sym typeface="Times New Roman"/>
              </a:rPr>
              <a:t>HRITIK SHARMA (IIT2019020)</a:t>
            </a:r>
            <a:endParaRPr sz="1620">
              <a:solidFill>
                <a:srgbClr val="BF9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19150" y="469500"/>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a:t>ALGORITHM ANALYSIS</a:t>
            </a:r>
            <a:endParaRPr b="1"/>
          </a:p>
        </p:txBody>
      </p:sp>
      <p:sp>
        <p:nvSpPr>
          <p:cNvPr id="180" name="Google Shape;180;p22"/>
          <p:cNvSpPr txBox="1"/>
          <p:nvPr>
            <p:ph idx="1" type="body"/>
          </p:nvPr>
        </p:nvSpPr>
        <p:spPr>
          <a:xfrm>
            <a:off x="819150" y="1238475"/>
            <a:ext cx="7505700" cy="34131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a:solidFill>
                  <a:srgbClr val="000000"/>
                </a:solidFill>
                <a:latin typeface="Times New Roman"/>
                <a:ea typeface="Times New Roman"/>
                <a:cs typeface="Times New Roman"/>
                <a:sym typeface="Times New Roman"/>
              </a:rPr>
              <a:t>Approach 1:</a:t>
            </a:r>
            <a:endParaRPr b="1">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a:solidFill>
                  <a:srgbClr val="000000"/>
                </a:solidFill>
                <a:latin typeface="Times New Roman"/>
                <a:ea typeface="Times New Roman"/>
                <a:cs typeface="Times New Roman"/>
                <a:sym typeface="Times New Roman"/>
              </a:rPr>
              <a:t>Here the maximum value of maxALL can go to maximum value of integer value which is 232- 1.</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a:solidFill>
                  <a:srgbClr val="000000"/>
                </a:solidFill>
                <a:latin typeface="Times New Roman"/>
                <a:ea typeface="Times New Roman"/>
                <a:cs typeface="Times New Roman"/>
                <a:sym typeface="Times New Roman"/>
              </a:rPr>
              <a:t>And each searching operation takes linear time i.e. ∝ n and m. </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a:solidFill>
                  <a:srgbClr val="000000"/>
                </a:solidFill>
                <a:latin typeface="Times New Roman"/>
                <a:ea typeface="Times New Roman"/>
                <a:cs typeface="Times New Roman"/>
                <a:sym typeface="Times New Roman"/>
              </a:rPr>
              <a:t>So the time complexity will be O((maxALL) * (n+m) ). </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b="1" lang="en">
                <a:solidFill>
                  <a:srgbClr val="000000"/>
                </a:solidFill>
                <a:latin typeface="Times New Roman"/>
                <a:ea typeface="Times New Roman"/>
                <a:cs typeface="Times New Roman"/>
                <a:sym typeface="Times New Roman"/>
              </a:rPr>
              <a:t>t</a:t>
            </a:r>
            <a:r>
              <a:rPr b="1" baseline="-25000" lang="en">
                <a:solidFill>
                  <a:srgbClr val="000000"/>
                </a:solidFill>
                <a:latin typeface="Times New Roman"/>
                <a:ea typeface="Times New Roman"/>
                <a:cs typeface="Times New Roman"/>
                <a:sym typeface="Times New Roman"/>
              </a:rPr>
              <a:t>best</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  when n=m=0,  = O(0) = 0ms</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b="1" lang="en">
                <a:solidFill>
                  <a:srgbClr val="000000"/>
                </a:solidFill>
                <a:latin typeface="Times New Roman"/>
                <a:ea typeface="Times New Roman"/>
                <a:cs typeface="Times New Roman"/>
                <a:sym typeface="Times New Roman"/>
              </a:rPr>
              <a:t>t</a:t>
            </a:r>
            <a:r>
              <a:rPr b="1" baseline="-25000" lang="en">
                <a:solidFill>
                  <a:srgbClr val="000000"/>
                </a:solidFill>
                <a:latin typeface="Times New Roman"/>
                <a:ea typeface="Times New Roman"/>
                <a:cs typeface="Times New Roman"/>
                <a:sym typeface="Times New Roman"/>
              </a:rPr>
              <a:t>worst  </a:t>
            </a:r>
            <a:r>
              <a:rPr b="1"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when n=m=1000(max limit given) and maxALL = INT_MAX. = O(10</a:t>
            </a:r>
            <a:r>
              <a:rPr baseline="30000" lang="en">
                <a:solidFill>
                  <a:srgbClr val="000000"/>
                </a:solidFill>
                <a:latin typeface="Times New Roman"/>
                <a:ea typeface="Times New Roman"/>
                <a:cs typeface="Times New Roman"/>
                <a:sym typeface="Times New Roman"/>
              </a:rPr>
              <a:t>15</a:t>
            </a:r>
            <a:r>
              <a:rPr lang="en">
                <a:solidFill>
                  <a:srgbClr val="000000"/>
                </a:solidFill>
                <a:latin typeface="Times New Roman"/>
                <a:ea typeface="Times New Roman"/>
                <a:cs typeface="Times New Roman"/>
                <a:sym typeface="Times New Roman"/>
              </a:rPr>
              <a:t>)= 10</a:t>
            </a:r>
            <a:r>
              <a:rPr baseline="30000" lang="en">
                <a:solidFill>
                  <a:srgbClr val="000000"/>
                </a:solidFill>
                <a:latin typeface="Times New Roman"/>
                <a:ea typeface="Times New Roman"/>
                <a:cs typeface="Times New Roman"/>
                <a:sym typeface="Times New Roman"/>
              </a:rPr>
              <a:t>10</a:t>
            </a:r>
            <a:r>
              <a:rPr lang="en">
                <a:solidFill>
                  <a:srgbClr val="000000"/>
                </a:solidFill>
                <a:latin typeface="Times New Roman"/>
                <a:ea typeface="Times New Roman"/>
                <a:cs typeface="Times New Roman"/>
                <a:sym typeface="Times New Roman"/>
              </a:rPr>
              <a:t> ms.</a:t>
            </a:r>
            <a:endParaRPr>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1500"/>
          </a:p>
          <a:p>
            <a:pPr indent="0" lvl="0" marL="0" rtl="0" algn="just">
              <a:lnSpc>
                <a:spcPct val="105000"/>
              </a:lnSpc>
              <a:spcBef>
                <a:spcPts val="1200"/>
              </a:spcBef>
              <a:spcAft>
                <a:spcPts val="0"/>
              </a:spcAft>
              <a:buNone/>
            </a:pPr>
            <a:r>
              <a:rPr b="1" lang="en">
                <a:solidFill>
                  <a:srgbClr val="000000"/>
                </a:solidFill>
                <a:latin typeface="Times New Roman"/>
                <a:ea typeface="Times New Roman"/>
                <a:cs typeface="Times New Roman"/>
                <a:sym typeface="Times New Roman"/>
              </a:rPr>
              <a:t>Approach 2:</a:t>
            </a:r>
            <a:endParaRPr b="1">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a:solidFill>
                  <a:srgbClr val="000000"/>
                </a:solidFill>
                <a:latin typeface="Times New Roman"/>
                <a:ea typeface="Times New Roman"/>
                <a:cs typeface="Times New Roman"/>
                <a:sym typeface="Times New Roman"/>
              </a:rPr>
              <a:t>Here, traversing over each array with size n,m will take time ∝ n and m respectively. Finding mid pos for each element will take log(n+m) time. And insertion operation will take time ∝ n + m.</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a:solidFill>
                  <a:srgbClr val="000000"/>
                </a:solidFill>
                <a:latin typeface="Times New Roman"/>
                <a:ea typeface="Times New Roman"/>
                <a:cs typeface="Times New Roman"/>
                <a:sym typeface="Times New Roman"/>
              </a:rPr>
              <a:t>So, the time complexity will be </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a:solidFill>
                  <a:srgbClr val="000000"/>
                </a:solidFill>
                <a:latin typeface="Times New Roman"/>
                <a:ea typeface="Times New Roman"/>
                <a:cs typeface="Times New Roman"/>
                <a:sym typeface="Times New Roman"/>
              </a:rPr>
              <a:t>O((n+m)*log(n+m)*(n+m)).</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b="1" lang="en">
                <a:solidFill>
                  <a:srgbClr val="000000"/>
                </a:solidFill>
                <a:latin typeface="Times New Roman"/>
                <a:ea typeface="Times New Roman"/>
                <a:cs typeface="Times New Roman"/>
                <a:sym typeface="Times New Roman"/>
              </a:rPr>
              <a:t>t</a:t>
            </a:r>
            <a:r>
              <a:rPr b="1" baseline="-25000" lang="en">
                <a:solidFill>
                  <a:srgbClr val="000000"/>
                </a:solidFill>
                <a:latin typeface="Times New Roman"/>
                <a:ea typeface="Times New Roman"/>
                <a:cs typeface="Times New Roman"/>
                <a:sym typeface="Times New Roman"/>
              </a:rPr>
              <a:t>best</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  when n=m=0,  = O(0) = 0ms</a:t>
            </a:r>
            <a:endParaRPr>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b="1" lang="en">
                <a:solidFill>
                  <a:srgbClr val="000000"/>
                </a:solidFill>
                <a:latin typeface="Times New Roman"/>
                <a:ea typeface="Times New Roman"/>
                <a:cs typeface="Times New Roman"/>
                <a:sym typeface="Times New Roman"/>
              </a:rPr>
              <a:t>t</a:t>
            </a:r>
            <a:r>
              <a:rPr b="1" baseline="-25000" lang="en">
                <a:solidFill>
                  <a:srgbClr val="000000"/>
                </a:solidFill>
                <a:latin typeface="Times New Roman"/>
                <a:ea typeface="Times New Roman"/>
                <a:cs typeface="Times New Roman"/>
                <a:sym typeface="Times New Roman"/>
              </a:rPr>
              <a:t>worst  </a:t>
            </a:r>
            <a:r>
              <a:rPr b="1"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when n=m=1000(max limit given) = O(4*10</a:t>
            </a:r>
            <a:r>
              <a:rPr baseline="30000" lang="en">
                <a:solidFill>
                  <a:srgbClr val="000000"/>
                </a:solidFill>
                <a:latin typeface="Times New Roman"/>
                <a:ea typeface="Times New Roman"/>
                <a:cs typeface="Times New Roman"/>
                <a:sym typeface="Times New Roman"/>
              </a:rPr>
              <a:t>6</a:t>
            </a:r>
            <a:r>
              <a:rPr lang="en">
                <a:solidFill>
                  <a:srgbClr val="000000"/>
                </a:solidFill>
                <a:latin typeface="Times New Roman"/>
                <a:ea typeface="Times New Roman"/>
                <a:cs typeface="Times New Roman"/>
                <a:sym typeface="Times New Roman"/>
              </a:rPr>
              <a:t> * log(2000)) = 1.2 secs.</a:t>
            </a:r>
            <a:endParaRPr>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a:t>ALGORITHM ANALYSIS</a:t>
            </a:r>
            <a:endParaRPr/>
          </a:p>
        </p:txBody>
      </p:sp>
      <p:sp>
        <p:nvSpPr>
          <p:cNvPr id="186" name="Google Shape;186;p23"/>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solidFill>
                  <a:srgbClr val="000000"/>
                </a:solidFill>
                <a:latin typeface="Times New Roman"/>
                <a:ea typeface="Times New Roman"/>
                <a:cs typeface="Times New Roman"/>
                <a:sym typeface="Times New Roman"/>
              </a:rPr>
              <a:t>Approach 3: </a:t>
            </a:r>
            <a:endParaRPr b="1">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Here, traversing over each array with size n,m will take time ∝ n and m. And searching the ans_array with binary search will take log(n+m) time. Insertion takes constant time.</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So, the time complexity will be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O((n+m)* log(n+m))</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
                <a:solidFill>
                  <a:srgbClr val="000000"/>
                </a:solidFill>
                <a:latin typeface="Times New Roman"/>
                <a:ea typeface="Times New Roman"/>
                <a:cs typeface="Times New Roman"/>
                <a:sym typeface="Times New Roman"/>
              </a:rPr>
              <a:t>t</a:t>
            </a:r>
            <a:r>
              <a:rPr b="1" baseline="-25000" lang="en">
                <a:solidFill>
                  <a:srgbClr val="000000"/>
                </a:solidFill>
                <a:latin typeface="Times New Roman"/>
                <a:ea typeface="Times New Roman"/>
                <a:cs typeface="Times New Roman"/>
                <a:sym typeface="Times New Roman"/>
              </a:rPr>
              <a:t>best</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  when n=m=0,  = O(0) = 0ms</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
                <a:solidFill>
                  <a:srgbClr val="000000"/>
                </a:solidFill>
                <a:latin typeface="Times New Roman"/>
                <a:ea typeface="Times New Roman"/>
                <a:cs typeface="Times New Roman"/>
                <a:sym typeface="Times New Roman"/>
              </a:rPr>
              <a:t>t</a:t>
            </a:r>
            <a:r>
              <a:rPr b="1" baseline="-25000" lang="en">
                <a:solidFill>
                  <a:srgbClr val="000000"/>
                </a:solidFill>
                <a:latin typeface="Times New Roman"/>
                <a:ea typeface="Times New Roman"/>
                <a:cs typeface="Times New Roman"/>
                <a:sym typeface="Times New Roman"/>
              </a:rPr>
              <a:t>worst  </a:t>
            </a:r>
            <a:r>
              <a:rPr b="1" lang="en">
                <a:solidFill>
                  <a:srgbClr val="00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  when n=m=1000(max limit given) = O(2000 * log(2000)) = 0.7ms.</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540650"/>
            <a:ext cx="7505700" cy="9546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a:t>VALUES OF O(N) FOR ALL ALGORITHMS</a:t>
            </a:r>
            <a:endParaRPr b="1"/>
          </a:p>
        </p:txBody>
      </p:sp>
      <p:graphicFrame>
        <p:nvGraphicFramePr>
          <p:cNvPr id="192" name="Google Shape;192;p24"/>
          <p:cNvGraphicFramePr/>
          <p:nvPr/>
        </p:nvGraphicFramePr>
        <p:xfrm>
          <a:off x="952500" y="1495250"/>
          <a:ext cx="3000000" cy="3000000"/>
        </p:xfrm>
        <a:graphic>
          <a:graphicData uri="http://schemas.openxmlformats.org/drawingml/2006/table">
            <a:tbl>
              <a:tblPr>
                <a:noFill/>
                <a:tableStyleId>{A5F0A15B-4B3D-4E06-8C1C-1ED0A6C87EFA}</a:tableStyleId>
              </a:tblPr>
              <a:tblGrid>
                <a:gridCol w="1206500"/>
                <a:gridCol w="1206500"/>
                <a:gridCol w="1206500"/>
                <a:gridCol w="1206500"/>
                <a:gridCol w="1206500"/>
                <a:gridCol w="1206500"/>
              </a:tblGrid>
              <a:tr h="3810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SNo</a:t>
                      </a:r>
                      <a:r>
                        <a:rPr lang="en" sz="800" u="sng">
                          <a:solidFill>
                            <a:srgbClr val="1155CC"/>
                          </a:solidFill>
                          <a:latin typeface="Times New Roman"/>
                          <a:ea typeface="Times New Roman"/>
                          <a:cs typeface="Times New Roman"/>
                          <a:sym typeface="Times New Roman"/>
                        </a:rPr>
                        <a:t>.</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N+M</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maxALL</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Algo1</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Algo 2</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Algo 3</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r>
              <a:tr h="3810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0</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0</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230.2585093</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23.02585093</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3</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20000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1198.292909</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59.91464547</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4</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30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30000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3061.077643</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102.0359214</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5</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40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40000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5902.207127</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147.5551782</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6</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50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50000</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9780.057514</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195.6011503</a:t>
                      </a:r>
                      <a:endParaRPr sz="1000"/>
                    </a:p>
                  </a:txBody>
                  <a:tcPr marT="25400" marB="25400" marR="25400" marL="254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COMPLEXITIES OF ALGO 1 &amp; 2</a:t>
            </a:r>
            <a:endParaRPr/>
          </a:p>
        </p:txBody>
      </p:sp>
      <p:pic>
        <p:nvPicPr>
          <p:cNvPr id="198" name="Google Shape;198;p25" title="Algo 1 time complexity"/>
          <p:cNvPicPr preferRelativeResize="0"/>
          <p:nvPr/>
        </p:nvPicPr>
        <p:blipFill>
          <a:blip r:embed="rId3">
            <a:alphaModFix/>
          </a:blip>
          <a:stretch>
            <a:fillRect/>
          </a:stretch>
        </p:blipFill>
        <p:spPr>
          <a:xfrm>
            <a:off x="599650" y="1800200"/>
            <a:ext cx="3809575" cy="2345350"/>
          </a:xfrm>
          <a:prstGeom prst="rect">
            <a:avLst/>
          </a:prstGeom>
          <a:noFill/>
          <a:ln>
            <a:noFill/>
          </a:ln>
        </p:spPr>
      </p:pic>
      <p:pic>
        <p:nvPicPr>
          <p:cNvPr id="199" name="Google Shape;199;p25" title="Algo 2 time complexity"/>
          <p:cNvPicPr preferRelativeResize="0"/>
          <p:nvPr/>
        </p:nvPicPr>
        <p:blipFill>
          <a:blip r:embed="rId4">
            <a:alphaModFix/>
          </a:blip>
          <a:stretch>
            <a:fillRect/>
          </a:stretch>
        </p:blipFill>
        <p:spPr>
          <a:xfrm>
            <a:off x="4793800" y="1800200"/>
            <a:ext cx="3723250" cy="229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246000" y="713400"/>
            <a:ext cx="88233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3 TIME COMPLEXITY &amp; COMPLEXITY OVERALL</a:t>
            </a:r>
            <a:endParaRPr/>
          </a:p>
        </p:txBody>
      </p:sp>
      <p:pic>
        <p:nvPicPr>
          <p:cNvPr id="205" name="Google Shape;205;p26" title="Algo 3 time complexity"/>
          <p:cNvPicPr preferRelativeResize="0"/>
          <p:nvPr/>
        </p:nvPicPr>
        <p:blipFill>
          <a:blip r:embed="rId3">
            <a:alphaModFix/>
          </a:blip>
          <a:stretch>
            <a:fillRect/>
          </a:stretch>
        </p:blipFill>
        <p:spPr>
          <a:xfrm>
            <a:off x="457350" y="2013625"/>
            <a:ext cx="3966450" cy="2441925"/>
          </a:xfrm>
          <a:prstGeom prst="rect">
            <a:avLst/>
          </a:prstGeom>
          <a:noFill/>
          <a:ln>
            <a:noFill/>
          </a:ln>
        </p:spPr>
      </p:pic>
      <p:pic>
        <p:nvPicPr>
          <p:cNvPr id="206" name="Google Shape;206;p26" title="comparison ofA1,A2,A3"/>
          <p:cNvPicPr preferRelativeResize="0"/>
          <p:nvPr/>
        </p:nvPicPr>
        <p:blipFill>
          <a:blip r:embed="rId4">
            <a:alphaModFix/>
          </a:blip>
          <a:stretch>
            <a:fillRect/>
          </a:stretch>
        </p:blipFill>
        <p:spPr>
          <a:xfrm>
            <a:off x="4647375" y="2013625"/>
            <a:ext cx="3966450" cy="24419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12" name="Google Shape;212;p27"/>
          <p:cNvSpPr txBox="1"/>
          <p:nvPr>
            <p:ph idx="1" type="body"/>
          </p:nvPr>
        </p:nvSpPr>
        <p:spPr>
          <a:xfrm>
            <a:off x="819150" y="171627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All the three methods have different time complexities and meet to fulfill the problem statement. The order in which they are good can be listed as:</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I. Approach 3</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II. Approach 2</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III. Approach 1</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Based on the time complexities.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78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t>Absract</a:t>
            </a:r>
            <a:endParaRPr b="1" sz="3300"/>
          </a:p>
        </p:txBody>
      </p:sp>
      <p:sp>
        <p:nvSpPr>
          <p:cNvPr id="135" name="Google Shape;135;p14"/>
          <p:cNvSpPr txBox="1"/>
          <p:nvPr>
            <p:ph idx="1" type="body"/>
          </p:nvPr>
        </p:nvSpPr>
        <p:spPr>
          <a:xfrm>
            <a:off x="819150" y="185857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700">
                <a:solidFill>
                  <a:srgbClr val="000000"/>
                </a:solidFill>
                <a:latin typeface="Times New Roman"/>
                <a:ea typeface="Times New Roman"/>
                <a:cs typeface="Times New Roman"/>
                <a:sym typeface="Times New Roman"/>
              </a:rPr>
              <a:t>This Paper contains the algorithm to Utilize UNION operation on given two sets of positive integers  to output the sorted array. Three approaches have been taken and we will see the difference in complexity between both</a:t>
            </a:r>
            <a:r>
              <a:rPr lang="en" sz="1700">
                <a:solidFill>
                  <a:srgbClr val="000000"/>
                </a:solidFill>
                <a:latin typeface="Times New Roman"/>
                <a:ea typeface="Times New Roman"/>
                <a:cs typeface="Times New Roman"/>
                <a:sym typeface="Times New Roman"/>
              </a:rPr>
              <a:t>.</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41" name="Google Shape;141;p15"/>
          <p:cNvSpPr txBox="1"/>
          <p:nvPr>
            <p:ph idx="1" type="body"/>
          </p:nvPr>
        </p:nvSpPr>
        <p:spPr>
          <a:xfrm>
            <a:off x="819150" y="1573975"/>
            <a:ext cx="7505700" cy="2448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Union: the union (denoted by ∪) of a collection of sets is the set of all elements in the collection.</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Sorting is the process of arranging the elements of a set in a fashionable order i.e either in ascending or descending order of the elements of the set.</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This report further contains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II.  Algorithm Design</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III. Algorithm Analysis</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IV. Result</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V. Conclusion</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solidFill>
                  <a:srgbClr val="000000"/>
                </a:solidFill>
                <a:latin typeface="Times New Roman"/>
                <a:ea typeface="Times New Roman"/>
                <a:cs typeface="Times New Roman"/>
                <a:sym typeface="Times New Roman"/>
              </a:rPr>
              <a:t>VI. Result</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632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ALGORITHM DESIGN</a:t>
            </a:r>
            <a:endParaRPr b="1" sz="3100"/>
          </a:p>
        </p:txBody>
      </p:sp>
      <p:sp>
        <p:nvSpPr>
          <p:cNvPr id="147" name="Google Shape;147;p16"/>
          <p:cNvSpPr txBox="1"/>
          <p:nvPr>
            <p:ph idx="1" type="body"/>
          </p:nvPr>
        </p:nvSpPr>
        <p:spPr>
          <a:xfrm>
            <a:off x="819150" y="14926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a:solidFill>
                  <a:srgbClr val="000000"/>
                </a:solidFill>
                <a:latin typeface="Times New Roman"/>
                <a:ea typeface="Times New Roman"/>
                <a:cs typeface="Times New Roman"/>
                <a:sym typeface="Times New Roman"/>
              </a:rPr>
              <a:t>Approach 1:</a:t>
            </a:r>
            <a:endParaRPr b="1" i="1">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1. Find the maximum number among both the sets (maxALL) by individually getting the max of each set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(maxA: maximum positive integer of set A and maxB: maximum positive integer of set B) and</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maxALL =  max(maxA,  maxB).</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2. Iterate over a loop from 1 to maxALL (both inclusive).</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3. We check whether i is present in both the sets(A and B) or not.</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4. If i is present in both sets A,B then we print i.</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5. Answer is printed according to the result of the algorithm.</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819150" y="964050"/>
            <a:ext cx="7505700" cy="32910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None/>
            </a:pPr>
            <a:r>
              <a:rPr b="1" i="1" lang="en" sz="1500">
                <a:solidFill>
                  <a:srgbClr val="000000"/>
                </a:solidFill>
                <a:latin typeface="Times New Roman"/>
                <a:ea typeface="Times New Roman"/>
                <a:cs typeface="Times New Roman"/>
                <a:sym typeface="Times New Roman"/>
              </a:rPr>
              <a:t>Algorithm 1:</a:t>
            </a:r>
            <a:endParaRPr b="1" i="1"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i="1" sz="15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500">
                <a:solidFill>
                  <a:srgbClr val="000000"/>
                </a:solidFill>
                <a:latin typeface="Times New Roman"/>
                <a:ea typeface="Times New Roman"/>
                <a:cs typeface="Times New Roman"/>
                <a:sym typeface="Times New Roman"/>
              </a:rPr>
              <a:t>int maxa=0,maxb=0;</a:t>
            </a:r>
            <a:endParaRPr sz="15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500">
                <a:solidFill>
                  <a:srgbClr val="000000"/>
                </a:solidFill>
                <a:latin typeface="Times New Roman"/>
                <a:ea typeface="Times New Roman"/>
                <a:cs typeface="Times New Roman"/>
                <a:sym typeface="Times New Roman"/>
              </a:rPr>
              <a:t>for(i: 1→sizeof(A) ) maxa=max(maxa,A[i]);</a:t>
            </a:r>
            <a:endParaRPr sz="15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500">
                <a:solidFill>
                  <a:srgbClr val="000000"/>
                </a:solidFill>
                <a:latin typeface="Times New Roman"/>
                <a:ea typeface="Times New Roman"/>
                <a:cs typeface="Times New Roman"/>
                <a:sym typeface="Times New Roman"/>
              </a:rPr>
              <a:t>for(i: 1→sizeof(B) ) maxb=max(maxb,B[i]);</a:t>
            </a:r>
            <a:endParaRPr sz="150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500">
                <a:solidFill>
                  <a:srgbClr val="000000"/>
                </a:solidFill>
                <a:latin typeface="Times New Roman"/>
                <a:ea typeface="Times New Roman"/>
                <a:cs typeface="Times New Roman"/>
                <a:sym typeface="Times New Roman"/>
              </a:rPr>
              <a:t>maxALL = max(maxA,maxB);</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rPr lang="en" sz="1500">
                <a:solidFill>
                  <a:srgbClr val="000000"/>
                </a:solidFill>
                <a:latin typeface="Times New Roman"/>
                <a:ea typeface="Times New Roman"/>
                <a:cs typeface="Times New Roman"/>
                <a:sym typeface="Times New Roman"/>
              </a:rPr>
              <a:t>for(i: 1→maxALL)</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rPr lang="en" sz="1500">
                <a:solidFill>
                  <a:srgbClr val="000000"/>
                </a:solidFill>
                <a:latin typeface="Times New Roman"/>
                <a:ea typeface="Times New Roman"/>
                <a:cs typeface="Times New Roman"/>
                <a:sym typeface="Times New Roman"/>
              </a:rPr>
              <a:t>	if(i in A and i in B) </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rPr lang="en" sz="1500">
                <a:solidFill>
                  <a:srgbClr val="000000"/>
                </a:solidFill>
                <a:latin typeface="Times New Roman"/>
                <a:ea typeface="Times New Roman"/>
                <a:cs typeface="Times New Roman"/>
                <a:sym typeface="Times New Roman"/>
              </a:rPr>
              <a:t>	       Insert i in ans_array;</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rPr lang="en" sz="1500">
                <a:solidFill>
                  <a:srgbClr val="000000"/>
                </a:solidFill>
                <a:latin typeface="Times New Roman"/>
                <a:ea typeface="Times New Roman"/>
                <a:cs typeface="Times New Roman"/>
                <a:sym typeface="Times New Roman"/>
              </a:rPr>
              <a:t>print(ans_array);</a:t>
            </a:r>
            <a:endParaRPr sz="15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6423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00"/>
              <a:t>ALGORITHM DESIGN</a:t>
            </a:r>
            <a:endParaRPr b="1" sz="3100"/>
          </a:p>
          <a:p>
            <a:pPr indent="0" lvl="0" marL="0" rtl="0" algn="l">
              <a:spcBef>
                <a:spcPts val="0"/>
              </a:spcBef>
              <a:spcAft>
                <a:spcPts val="0"/>
              </a:spcAft>
              <a:buNone/>
            </a:pPr>
            <a:r>
              <a:t/>
            </a:r>
            <a:endParaRPr/>
          </a:p>
        </p:txBody>
      </p:sp>
      <p:sp>
        <p:nvSpPr>
          <p:cNvPr id="158" name="Google Shape;158;p18"/>
          <p:cNvSpPr txBox="1"/>
          <p:nvPr>
            <p:ph idx="1" type="body"/>
          </p:nvPr>
        </p:nvSpPr>
        <p:spPr>
          <a:xfrm>
            <a:off x="819150" y="15536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i="1" lang="en" sz="1200">
                <a:solidFill>
                  <a:srgbClr val="000000"/>
                </a:solidFill>
                <a:latin typeface="Times New Roman"/>
                <a:ea typeface="Times New Roman"/>
                <a:cs typeface="Times New Roman"/>
                <a:sym typeface="Times New Roman"/>
              </a:rPr>
              <a:t>Approach 2:</a:t>
            </a:r>
            <a:endParaRPr b="1" i="1"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000000"/>
                </a:solidFill>
                <a:latin typeface="Times New Roman"/>
                <a:ea typeface="Times New Roman"/>
                <a:cs typeface="Times New Roman"/>
                <a:sym typeface="Times New Roman"/>
              </a:rPr>
              <a:t>1.   Make a new array ans_array.</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000000"/>
                </a:solidFill>
                <a:latin typeface="Times New Roman"/>
                <a:ea typeface="Times New Roman"/>
                <a:cs typeface="Times New Roman"/>
                <a:sym typeface="Times New Roman"/>
              </a:rPr>
              <a:t>2. Traverse over array A and check for each  element x is present in ans_array or not. If its present then continue, else insert it in ans_array.</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000000"/>
                </a:solidFill>
                <a:latin typeface="Times New Roman"/>
                <a:ea typeface="Times New Roman"/>
                <a:cs typeface="Times New Roman"/>
                <a:sym typeface="Times New Roman"/>
              </a:rPr>
              <a:t>3. Insertion here will be based on binary search technique(divide and conquer). We take mid element of ans_array and check whether its greater or smaller than x. If greater,then lower r to be mid-1, else increase l to be mid+1. If we get a position mid such that there exist no element greater smaller than x then we insert x in ans_array at position mid+1.</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000000"/>
                </a:solidFill>
                <a:latin typeface="Times New Roman"/>
                <a:ea typeface="Times New Roman"/>
                <a:cs typeface="Times New Roman"/>
                <a:sym typeface="Times New Roman"/>
              </a:rPr>
              <a:t>4. We do the same thing for array B.</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000000"/>
                </a:solidFill>
                <a:latin typeface="Times New Roman"/>
                <a:ea typeface="Times New Roman"/>
                <a:cs typeface="Times New Roman"/>
                <a:sym typeface="Times New Roman"/>
              </a:rPr>
              <a:t>5. Finally we are left with the ans in ans_array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964050"/>
            <a:ext cx="7505700" cy="3351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b="1" i="1" lang="en" sz="1517">
                <a:solidFill>
                  <a:srgbClr val="000000"/>
                </a:solidFill>
                <a:latin typeface="Times New Roman"/>
                <a:ea typeface="Times New Roman"/>
                <a:cs typeface="Times New Roman"/>
                <a:sym typeface="Times New Roman"/>
              </a:rPr>
              <a:t>Algorithm 2:</a:t>
            </a:r>
            <a:endParaRPr b="1" i="1"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for(i : 1→n)</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	int l =1, r= n, pos=-1;</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	while(l&lt;=r)</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	{</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	 int mid = (l+r)/2;</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	   if(A[mid]==x)break;</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	   else if(A[mid]&lt;x)pos=mid,l=mid+1;</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	   else r = mid-1;</a:t>
            </a:r>
            <a:endParaRPr sz="1517">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a:t>
            </a:r>
            <a:endParaRPr sz="1517">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Insert x in pos if pos!=-1;</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a:t>
            </a:r>
            <a:endParaRPr sz="1517">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1018"/>
              <a:buNone/>
            </a:pPr>
            <a:r>
              <a:rPr lang="en" sz="1517">
                <a:solidFill>
                  <a:srgbClr val="000000"/>
                </a:solidFill>
                <a:latin typeface="Times New Roman"/>
                <a:ea typeface="Times New Roman"/>
                <a:cs typeface="Times New Roman"/>
                <a:sym typeface="Times New Roman"/>
              </a:rPr>
              <a:t>Same in B[].</a:t>
            </a:r>
            <a:endParaRPr sz="1517">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1018"/>
              <a:buNone/>
            </a:pPr>
            <a:r>
              <a:t/>
            </a:r>
            <a:endParaRPr sz="17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ALGORITHM DESIGN</a:t>
            </a:r>
            <a:endParaRPr/>
          </a:p>
        </p:txBody>
      </p:sp>
      <p:sp>
        <p:nvSpPr>
          <p:cNvPr id="169" name="Google Shape;169;p20"/>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i="1" lang="en" sz="1200">
                <a:solidFill>
                  <a:srgbClr val="000000"/>
                </a:solidFill>
                <a:latin typeface="Times New Roman"/>
                <a:ea typeface="Times New Roman"/>
                <a:cs typeface="Times New Roman"/>
                <a:sym typeface="Times New Roman"/>
              </a:rPr>
              <a:t>Approach 3:</a:t>
            </a:r>
            <a:endParaRPr i="1" sz="12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sz="1200">
                <a:solidFill>
                  <a:srgbClr val="000000"/>
                </a:solidFill>
                <a:latin typeface="Times New Roman"/>
                <a:ea typeface="Times New Roman"/>
                <a:cs typeface="Times New Roman"/>
                <a:sym typeface="Times New Roman"/>
              </a:rPr>
              <a:t>1. Sort both the arrays A and B individually.</a:t>
            </a:r>
            <a:endParaRPr sz="12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sz="1200">
                <a:solidFill>
                  <a:srgbClr val="000000"/>
                </a:solidFill>
                <a:latin typeface="Times New Roman"/>
                <a:ea typeface="Times New Roman"/>
                <a:cs typeface="Times New Roman"/>
                <a:sym typeface="Times New Roman"/>
              </a:rPr>
              <a:t>2. Make a new array ans_array.</a:t>
            </a:r>
            <a:endParaRPr sz="12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sz="1200">
                <a:solidFill>
                  <a:srgbClr val="000000"/>
                </a:solidFill>
                <a:latin typeface="Times New Roman"/>
                <a:ea typeface="Times New Roman"/>
                <a:cs typeface="Times New Roman"/>
                <a:sym typeface="Times New Roman"/>
              </a:rPr>
              <a:t>3. Take 2 pointers(pa,pb) one for each array, pointing at the first element of A and B respectively.</a:t>
            </a:r>
            <a:endParaRPr sz="12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sz="1200">
                <a:solidFill>
                  <a:srgbClr val="000000"/>
                </a:solidFill>
                <a:latin typeface="Times New Roman"/>
                <a:ea typeface="Times New Roman"/>
                <a:cs typeface="Times New Roman"/>
                <a:sym typeface="Times New Roman"/>
              </a:rPr>
              <a:t>4. Check if A[pa]&gt;B[pb] then check if B[pb] is present in ans_array or not. If not then insert B[pb] into ans_array. Increment pb to pb+1</a:t>
            </a:r>
            <a:endParaRPr sz="12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sz="1200">
                <a:solidFill>
                  <a:srgbClr val="000000"/>
                </a:solidFill>
                <a:latin typeface="Times New Roman"/>
                <a:ea typeface="Times New Roman"/>
                <a:cs typeface="Times New Roman"/>
                <a:sym typeface="Times New Roman"/>
              </a:rPr>
              <a:t>5. If A[pa]&lt;B[pb] then check if A[pa] is present in ans_array or not. If not then insert A[pa] into ans_array. Increment pa to pa+1</a:t>
            </a:r>
            <a:endParaRPr sz="12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sz="1200">
                <a:solidFill>
                  <a:srgbClr val="000000"/>
                </a:solidFill>
                <a:latin typeface="Times New Roman"/>
                <a:ea typeface="Times New Roman"/>
                <a:cs typeface="Times New Roman"/>
                <a:sym typeface="Times New Roman"/>
              </a:rPr>
              <a:t>6. If A[pa]=B[pb] then check if A[pa] is present in ans_array or not. If not then insert A[pa] into ans_array. Increment pa to pa+1 and pb to pb+1</a:t>
            </a:r>
            <a:endParaRPr sz="12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0"/>
              </a:spcAft>
              <a:buNone/>
            </a:pPr>
            <a:r>
              <a:rPr lang="en" sz="1200">
                <a:solidFill>
                  <a:srgbClr val="000000"/>
                </a:solidFill>
                <a:latin typeface="Times New Roman"/>
                <a:ea typeface="Times New Roman"/>
                <a:cs typeface="Times New Roman"/>
                <a:sym typeface="Times New Roman"/>
              </a:rPr>
              <a:t>7. Finally print ans_array.</a:t>
            </a:r>
            <a:endParaRPr sz="12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819150" y="467550"/>
            <a:ext cx="7505700" cy="4208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b="1" i="1" lang="en" sz="970">
                <a:solidFill>
                  <a:srgbClr val="000000"/>
                </a:solidFill>
                <a:latin typeface="Times New Roman"/>
                <a:ea typeface="Times New Roman"/>
                <a:cs typeface="Times New Roman"/>
                <a:sym typeface="Times New Roman"/>
              </a:rPr>
              <a:t>Algorithm 3:</a:t>
            </a:r>
            <a:endParaRPr b="1" i="1"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int p1=0,p2=0; </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while(p1&lt;n  and   p2&lt;m)</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if(A[p1]&lt;B[p2])</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if(Search in ans_arr(A[p1]))</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continue;</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else </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Insert A[p1] in ans_array</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p1++;</a:t>
            </a:r>
            <a:endParaRPr sz="97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a:t>
            </a:r>
            <a:endParaRPr sz="97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if(A[p1]&gt;B[p2])</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if(Search in ans_arr(B[p2]))</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continue;</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else </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Insert B[p2] in ans_array</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p2++;</a:t>
            </a:r>
            <a:endParaRPr sz="97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a:t>
            </a:r>
            <a:endParaRPr sz="97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if(A[p1]==B[p2])</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if(Search in ans_arr(A[p1]))</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continue;</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else </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Insert A[p1] in ans_array</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	    p1++; p2++;</a:t>
            </a:r>
            <a:endParaRPr sz="970">
              <a:solidFill>
                <a:srgbClr val="000000"/>
              </a:solidFill>
              <a:latin typeface="Times New Roman"/>
              <a:ea typeface="Times New Roman"/>
              <a:cs typeface="Times New Roman"/>
              <a:sym typeface="Times New Roman"/>
            </a:endParaRPr>
          </a:p>
          <a:p>
            <a:pPr indent="45720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a:t>
            </a:r>
            <a:endParaRPr sz="970">
              <a:solidFill>
                <a:srgbClr val="000000"/>
              </a:solidFill>
              <a:latin typeface="Times New Roman"/>
              <a:ea typeface="Times New Roman"/>
              <a:cs typeface="Times New Roman"/>
              <a:sym typeface="Times New Roman"/>
            </a:endParaRPr>
          </a:p>
          <a:p>
            <a:pPr indent="0" lvl="0" marL="0" rtl="0" algn="just">
              <a:lnSpc>
                <a:spcPct val="95000"/>
              </a:lnSpc>
              <a:spcBef>
                <a:spcPts val="0"/>
              </a:spcBef>
              <a:spcAft>
                <a:spcPts val="0"/>
              </a:spcAft>
              <a:buSzPts val="770"/>
              <a:buNone/>
            </a:pPr>
            <a:r>
              <a:rPr lang="en" sz="970">
                <a:solidFill>
                  <a:srgbClr val="000000"/>
                </a:solidFill>
                <a:latin typeface="Times New Roman"/>
                <a:ea typeface="Times New Roman"/>
                <a:cs typeface="Times New Roman"/>
                <a:sym typeface="Times New Roman"/>
              </a:rPr>
              <a:t>}</a:t>
            </a:r>
            <a:endParaRPr sz="97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111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