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B52FCC-A127-40AE-A265-89E29E3202F1}">
  <a:tblStyle styleId="{11B52FCC-A127-40AE-A265-89E29E3202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e7df7c09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e7df7c09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e7df7c09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e7df7c09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e7df7c09a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e7df7c09a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e7df7c09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e7df7c09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e7df7c0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e7df7c0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e7df7c09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e7df7c09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e7df7c09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e7df7c09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7df7c09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e7df7c09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7df7c09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7df7c09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e7df7c0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e7df7c0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e7df7c09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e7df7c09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e7df7c09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e7df7c09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e7df7c09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e7df7c09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e7df7c09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e7df7c09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e7df7c09a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e7df7c09a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n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Subsequence" TargetMode="External"/><Relationship Id="rId4" Type="http://schemas.openxmlformats.org/officeDocument/2006/relationships/hyperlink" Target="https://www.geeksforgeeks.org/longest-increasing-subsequence-dp-3/" TargetMode="External"/><Relationship Id="rId5" Type="http://schemas.openxmlformats.org/officeDocument/2006/relationships/hyperlink" Target="https://www.geeksforgeeks.org/longest-increasing-subsequence-dp-3/" TargetMode="External"/><Relationship Id="rId6" Type="http://schemas.openxmlformats.org/officeDocument/2006/relationships/hyperlink" Target="https://www2.cs.duke.edu/courses/spring18/compsci330/Notes/dynamic.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Sorting" TargetMode="External"/><Relationship Id="rId4" Type="http://schemas.openxmlformats.org/officeDocument/2006/relationships/hyperlink" Target="https://www.sciencedirect.com/topics/computer-science/merge-oper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12525" y="1696600"/>
            <a:ext cx="8253900" cy="1445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800">
                <a:solidFill>
                  <a:srgbClr val="000000"/>
                </a:solidFill>
                <a:latin typeface="Times New Roman"/>
                <a:ea typeface="Times New Roman"/>
                <a:cs typeface="Times New Roman"/>
                <a:sym typeface="Times New Roman"/>
              </a:rPr>
              <a:t>Implement Merge sort without using recursion</a:t>
            </a:r>
            <a:endParaRPr b="1" sz="3600">
              <a:solidFill>
                <a:srgbClr val="000000"/>
              </a:solidFill>
              <a:latin typeface="Times New Roman"/>
              <a:ea typeface="Times New Roman"/>
              <a:cs typeface="Times New Roman"/>
              <a:sym typeface="Times New Roman"/>
            </a:endParaRPr>
          </a:p>
        </p:txBody>
      </p:sp>
      <p:sp>
        <p:nvSpPr>
          <p:cNvPr id="129" name="Google Shape;129;p13"/>
          <p:cNvSpPr txBox="1"/>
          <p:nvPr>
            <p:ph idx="1" type="subTitle"/>
          </p:nvPr>
        </p:nvSpPr>
        <p:spPr>
          <a:xfrm>
            <a:off x="412525" y="2803225"/>
            <a:ext cx="8253900" cy="689400"/>
          </a:xfrm>
          <a:prstGeom prst="rect">
            <a:avLst/>
          </a:prstGeom>
        </p:spPr>
        <p:txBody>
          <a:bodyPr anchorCtr="0" anchor="t" bIns="91425" lIns="91425" spcFirstLastPara="1" rIns="91425" wrap="square" tIns="91425">
            <a:noAutofit/>
          </a:bodyPr>
          <a:lstStyle/>
          <a:p>
            <a:pPr indent="0" lvl="0" marL="0" rtl="0" algn="ctr">
              <a:lnSpc>
                <a:spcPct val="60000"/>
              </a:lnSpc>
              <a:spcBef>
                <a:spcPts val="0"/>
              </a:spcBef>
              <a:spcAft>
                <a:spcPts val="0"/>
              </a:spcAft>
              <a:buClr>
                <a:srgbClr val="000000"/>
              </a:buClr>
              <a:buSzPts val="935"/>
              <a:buFont typeface="Arial"/>
              <a:buNone/>
            </a:pPr>
            <a:r>
              <a:rPr lang="en" sz="1368">
                <a:solidFill>
                  <a:srgbClr val="BF9000"/>
                </a:solidFill>
                <a:latin typeface="Times New Roman"/>
                <a:ea typeface="Times New Roman"/>
                <a:cs typeface="Times New Roman"/>
                <a:sym typeface="Times New Roman"/>
              </a:rPr>
              <a:t>HRITIK SHARMA (IIT2019020)   SHREYANSH PATIDAR (IIT2019018)   BISWAJEET DAS (IIT2019019)</a:t>
            </a:r>
            <a:endParaRPr sz="1368">
              <a:solidFill>
                <a:srgbClr val="BF9000"/>
              </a:solidFill>
              <a:latin typeface="Times New Roman"/>
              <a:ea typeface="Times New Roman"/>
              <a:cs typeface="Times New Roman"/>
              <a:sym typeface="Times New Roman"/>
            </a:endParaRPr>
          </a:p>
          <a:p>
            <a:pPr indent="0" lvl="0" marL="0" rtl="0" algn="ctr">
              <a:lnSpc>
                <a:spcPct val="60000"/>
              </a:lnSpc>
              <a:spcBef>
                <a:spcPts val="0"/>
              </a:spcBef>
              <a:spcAft>
                <a:spcPts val="0"/>
              </a:spcAft>
              <a:buClr>
                <a:srgbClr val="000000"/>
              </a:buClr>
              <a:buSzPts val="935"/>
              <a:buFont typeface="Arial"/>
              <a:buNone/>
            </a:pPr>
            <a:r>
              <a:t/>
            </a:r>
            <a:endParaRPr sz="1368">
              <a:solidFill>
                <a:srgbClr val="BF9000"/>
              </a:solidFill>
              <a:latin typeface="Times New Roman"/>
              <a:ea typeface="Times New Roman"/>
              <a:cs typeface="Times New Roman"/>
              <a:sym typeface="Times New Roman"/>
            </a:endParaRPr>
          </a:p>
          <a:p>
            <a:pPr indent="0" lvl="0" marL="0" rtl="0" algn="ctr">
              <a:lnSpc>
                <a:spcPct val="60000"/>
              </a:lnSpc>
              <a:spcBef>
                <a:spcPts val="0"/>
              </a:spcBef>
              <a:spcAft>
                <a:spcPts val="0"/>
              </a:spcAft>
              <a:buClr>
                <a:srgbClr val="000000"/>
              </a:buClr>
              <a:buSzPts val="935"/>
              <a:buFont typeface="Arial"/>
              <a:buNone/>
            </a:pPr>
            <a:r>
              <a:t/>
            </a:r>
            <a:endParaRPr sz="1577">
              <a:solidFill>
                <a:srgbClr val="BF9000"/>
              </a:solidFill>
            </a:endParaRPr>
          </a:p>
          <a:p>
            <a:pPr indent="0" lvl="0" marL="0" rtl="0" algn="ctr">
              <a:lnSpc>
                <a:spcPct val="80000"/>
              </a:lnSpc>
              <a:spcBef>
                <a:spcPts val="0"/>
              </a:spcBef>
              <a:spcAft>
                <a:spcPts val="0"/>
              </a:spcAft>
              <a:buSzPts val="935"/>
              <a:buNone/>
            </a:pPr>
            <a:r>
              <a:t/>
            </a:r>
            <a:endParaRPr sz="15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1" type="body"/>
          </p:nvPr>
        </p:nvSpPr>
        <p:spPr>
          <a:xfrm>
            <a:off x="758875" y="276300"/>
            <a:ext cx="7505700" cy="4590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t/>
            </a:r>
            <a:endParaRPr b="1" i="1" sz="1617">
              <a:solidFill>
                <a:srgbClr val="000000"/>
              </a:solidFill>
              <a:latin typeface="Roboto Mono"/>
              <a:ea typeface="Roboto Mono"/>
              <a:cs typeface="Roboto Mono"/>
              <a:sym typeface="Roboto Mono"/>
            </a:endParaRPr>
          </a:p>
          <a:p>
            <a:pPr indent="0" lvl="0" marL="0" rtl="0" algn="just">
              <a:lnSpc>
                <a:spcPct val="95000"/>
              </a:lnSpc>
              <a:spcBef>
                <a:spcPts val="0"/>
              </a:spcBef>
              <a:spcAft>
                <a:spcPts val="0"/>
              </a:spcAft>
              <a:buSzPts val="1018"/>
              <a:buNone/>
            </a:pPr>
            <a:r>
              <a:rPr b="1" i="1" lang="en" sz="1617">
                <a:solidFill>
                  <a:srgbClr val="000000"/>
                </a:solidFill>
                <a:latin typeface="Roboto Mono"/>
                <a:ea typeface="Roboto Mono"/>
                <a:cs typeface="Roboto Mono"/>
                <a:sym typeface="Roboto Mono"/>
              </a:rPr>
              <a:t>Algorithm 3:</a:t>
            </a:r>
            <a:endParaRPr b="1" i="1" sz="1617">
              <a:solidFill>
                <a:srgbClr val="000000"/>
              </a:solidFill>
              <a:latin typeface="Roboto Mono"/>
              <a:ea typeface="Roboto Mono"/>
              <a:cs typeface="Roboto Mono"/>
              <a:sym typeface="Roboto Mono"/>
            </a:endParaRPr>
          </a:p>
          <a:p>
            <a:pPr indent="0" lvl="0" marL="0" rtl="0" algn="just">
              <a:lnSpc>
                <a:spcPct val="95000"/>
              </a:lnSpc>
              <a:spcBef>
                <a:spcPts val="0"/>
              </a:spcBef>
              <a:spcAft>
                <a:spcPts val="0"/>
              </a:spcAft>
              <a:buSzPts val="1018"/>
              <a:buNone/>
            </a:pPr>
            <a:r>
              <a:t/>
            </a:r>
            <a:endParaRPr sz="1100">
              <a:solidFill>
                <a:srgbClr val="000000"/>
              </a:solidFill>
              <a:latin typeface="Roboto Mono"/>
              <a:ea typeface="Roboto Mono"/>
              <a:cs typeface="Roboto Mono"/>
              <a:sym typeface="Roboto Mono"/>
            </a:endParaRPr>
          </a:p>
          <a:p>
            <a:pPr indent="0" lvl="0" marL="0" rtl="0" algn="l">
              <a:lnSpc>
                <a:spcPct val="135000"/>
              </a:lnSpc>
              <a:spcBef>
                <a:spcPts val="0"/>
              </a:spcBef>
              <a:spcAft>
                <a:spcPts val="0"/>
              </a:spcAft>
              <a:buNone/>
            </a:pPr>
            <a:r>
              <a:rPr lang="en" sz="1200">
                <a:solidFill>
                  <a:srgbClr val="000000"/>
                </a:solidFill>
                <a:highlight>
                  <a:srgbClr val="FFFFFF"/>
                </a:highlight>
                <a:latin typeface="Courier New"/>
                <a:ea typeface="Courier New"/>
                <a:cs typeface="Courier New"/>
                <a:sym typeface="Courier New"/>
              </a:rPr>
              <a:t>    </a:t>
            </a:r>
            <a:r>
              <a:rPr lang="en" sz="1200">
                <a:solidFill>
                  <a:srgbClr val="000000"/>
                </a:solidFill>
                <a:highlight>
                  <a:srgbClr val="FFFFFF"/>
                </a:highlight>
                <a:latin typeface="Courier New"/>
                <a:ea typeface="Courier New"/>
                <a:cs typeface="Courier New"/>
                <a:sym typeface="Courier New"/>
              </a:rPr>
              <a:t>i</a:t>
            </a:r>
            <a:r>
              <a:rPr lang="en" sz="1200">
                <a:solidFill>
                  <a:srgbClr val="000000"/>
                </a:solidFill>
                <a:highlight>
                  <a:srgbClr val="FFFFFF"/>
                </a:highlight>
                <a:latin typeface="Courier New"/>
                <a:ea typeface="Courier New"/>
                <a:cs typeface="Courier New"/>
                <a:sym typeface="Courier New"/>
              </a:rPr>
              <a:t>nt maxA,maxB,maxAll;</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for(i in 0 to nA)</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maxA= max(maxA,A[i]);</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for(i in 0 to nB)</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maxB= max(maxB,B[i]);</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maxAll = max(maxA,maxB);</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for(i in 1 to maxAll)</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if(i in A[] or B[])</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			Insert i in ans_Array;</a:t>
            </a:r>
            <a:endParaRPr sz="1200">
              <a:solidFill>
                <a:srgbClr val="000000"/>
              </a:solidFill>
              <a:highlight>
                <a:schemeClr val="dk1"/>
              </a:highlight>
              <a:latin typeface="Courier New"/>
              <a:ea typeface="Courier New"/>
              <a:cs typeface="Courier New"/>
              <a:sym typeface="Courier New"/>
            </a:endParaRPr>
          </a:p>
          <a:p>
            <a:pPr indent="457200" lvl="0" marL="0" rtl="0" algn="l">
              <a:lnSpc>
                <a:spcPct val="135000"/>
              </a:lnSpc>
              <a:spcBef>
                <a:spcPts val="0"/>
              </a:spcBef>
              <a:spcAft>
                <a:spcPts val="0"/>
              </a:spcAft>
              <a:buNone/>
            </a:pPr>
            <a:r>
              <a:rPr lang="en" sz="1200">
                <a:solidFill>
                  <a:srgbClr val="000000"/>
                </a:solidFill>
                <a:highlight>
                  <a:schemeClr val="dk1"/>
                </a:highlight>
                <a:latin typeface="Courier New"/>
                <a:ea typeface="Courier New"/>
                <a:cs typeface="Courier New"/>
                <a:sym typeface="Courier New"/>
              </a:rPr>
              <a:t>}</a:t>
            </a:r>
            <a:endParaRPr sz="1200">
              <a:solidFill>
                <a:srgbClr val="000000"/>
              </a:solidFill>
              <a:highlight>
                <a:schemeClr val="dk1"/>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000000"/>
                </a:solidFill>
                <a:highlight>
                  <a:srgbClr val="FFFFFF"/>
                </a:highlight>
                <a:latin typeface="Courier New"/>
                <a:ea typeface="Courier New"/>
                <a:cs typeface="Courier New"/>
                <a:sym typeface="Courier New"/>
              </a:rPr>
              <a:t>    </a:t>
            </a:r>
            <a:endParaRPr sz="12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200">
              <a:solidFill>
                <a:srgbClr val="000000"/>
              </a:solidFill>
              <a:highlight>
                <a:srgbClr val="FFFFFF"/>
              </a:highlight>
              <a:latin typeface="Courier New"/>
              <a:ea typeface="Courier New"/>
              <a:cs typeface="Courier New"/>
              <a:sym typeface="Courier New"/>
            </a:endParaRPr>
          </a:p>
          <a:p>
            <a:pPr indent="0" lvl="0" marL="18710" rtl="0" algn="l">
              <a:lnSpc>
                <a:spcPct val="100000"/>
              </a:lnSpc>
              <a:spcBef>
                <a:spcPts val="142"/>
              </a:spcBef>
              <a:spcAft>
                <a:spcPts val="0"/>
              </a:spcAft>
              <a:buNone/>
            </a:pPr>
            <a:r>
              <a:t/>
            </a:r>
            <a:endParaRPr sz="1100">
              <a:solidFill>
                <a:srgbClr val="000000"/>
              </a:solidFill>
              <a:latin typeface="Roboto Mono"/>
              <a:ea typeface="Roboto Mono"/>
              <a:cs typeface="Roboto Mono"/>
              <a:sym typeface="Roboto Mono"/>
            </a:endParaRPr>
          </a:p>
          <a:p>
            <a:pPr indent="0" lvl="0" marL="18710" rtl="0" algn="l">
              <a:lnSpc>
                <a:spcPct val="100000"/>
              </a:lnSpc>
              <a:spcBef>
                <a:spcPts val="142"/>
              </a:spcBef>
              <a:spcAft>
                <a:spcPts val="0"/>
              </a:spcAft>
              <a:buNone/>
            </a:pPr>
            <a:r>
              <a:t/>
            </a:r>
            <a:endParaRPr sz="1199">
              <a:solidFill>
                <a:srgbClr val="000000"/>
              </a:solidFill>
              <a:latin typeface="Roboto Mono"/>
              <a:ea typeface="Roboto Mono"/>
              <a:cs typeface="Roboto Mono"/>
              <a:sym typeface="Roboto Mono"/>
            </a:endParaRPr>
          </a:p>
          <a:p>
            <a:pPr indent="0" lvl="0" marL="177460" rtl="0" algn="l">
              <a:lnSpc>
                <a:spcPct val="100000"/>
              </a:lnSpc>
              <a:spcBef>
                <a:spcPts val="0"/>
              </a:spcBef>
              <a:spcAft>
                <a:spcPts val="0"/>
              </a:spcAft>
              <a:buNone/>
            </a:pPr>
            <a:r>
              <a:t/>
            </a:r>
            <a:endParaRPr sz="1100">
              <a:solidFill>
                <a:srgbClr val="000000"/>
              </a:solidFill>
              <a:latin typeface="Roboto Mono"/>
              <a:ea typeface="Roboto Mono"/>
              <a:cs typeface="Roboto Mono"/>
              <a:sym typeface="Roboto Mono"/>
            </a:endParaRPr>
          </a:p>
          <a:p>
            <a:pPr indent="0" lvl="0" marL="0" rtl="0" algn="l">
              <a:lnSpc>
                <a:spcPct val="95000"/>
              </a:lnSpc>
              <a:spcBef>
                <a:spcPts val="0"/>
              </a:spcBef>
              <a:spcAft>
                <a:spcPts val="1200"/>
              </a:spcAft>
              <a:buSzPts val="1018"/>
              <a:buNone/>
            </a:pPr>
            <a:r>
              <a:t/>
            </a:r>
            <a:endParaRPr sz="1802">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469500"/>
            <a:ext cx="7505700" cy="846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a:t>ALGORITHM ANALYSIS</a:t>
            </a:r>
            <a:endParaRPr b="1"/>
          </a:p>
        </p:txBody>
      </p:sp>
      <p:sp>
        <p:nvSpPr>
          <p:cNvPr id="186" name="Google Shape;186;p23"/>
          <p:cNvSpPr txBox="1"/>
          <p:nvPr>
            <p:ph idx="1" type="body"/>
          </p:nvPr>
        </p:nvSpPr>
        <p:spPr>
          <a:xfrm>
            <a:off x="819150" y="1238475"/>
            <a:ext cx="7800300" cy="35835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1400">
                <a:solidFill>
                  <a:srgbClr val="000000"/>
                </a:solidFill>
                <a:latin typeface="Times New Roman"/>
                <a:ea typeface="Times New Roman"/>
                <a:cs typeface="Times New Roman"/>
                <a:sym typeface="Times New Roman"/>
              </a:rPr>
              <a:t>Algorithm </a:t>
            </a:r>
            <a:r>
              <a:rPr b="1" lang="en" sz="1400">
                <a:solidFill>
                  <a:srgbClr val="000000"/>
                </a:solidFill>
                <a:latin typeface="Times New Roman"/>
                <a:ea typeface="Times New Roman"/>
                <a:cs typeface="Times New Roman"/>
                <a:sym typeface="Times New Roman"/>
              </a:rPr>
              <a:t>1:</a:t>
            </a:r>
            <a:endParaRPr b="1" sz="1400">
              <a:solidFill>
                <a:srgbClr val="000000"/>
              </a:solidFill>
              <a:latin typeface="Times New Roman"/>
              <a:ea typeface="Times New Roman"/>
              <a:cs typeface="Times New Roman"/>
              <a:sym typeface="Times New Roman"/>
            </a:endParaRPr>
          </a:p>
          <a:p>
            <a:pPr indent="3072" lvl="0" marL="158478" marR="21979" rtl="0" algn="l">
              <a:lnSpc>
                <a:spcPct val="107960"/>
              </a:lnSpc>
              <a:spcBef>
                <a:spcPts val="36"/>
              </a:spcBef>
              <a:spcAft>
                <a:spcPts val="0"/>
              </a:spcAft>
              <a:buNone/>
            </a:pPr>
            <a:r>
              <a:rPr lang="en" sz="1350">
                <a:solidFill>
                  <a:srgbClr val="000000"/>
                </a:solidFill>
              </a:rPr>
              <a:t>The above described algorithm to divide the array into smaller components takes O(log(n)) complexity in both the best and worst cases.</a:t>
            </a:r>
            <a:endParaRPr sz="1399">
              <a:solidFill>
                <a:srgbClr val="000000"/>
              </a:solidFill>
            </a:endParaRPr>
          </a:p>
          <a:p>
            <a:pPr indent="0" lvl="0" marL="155406" rtl="0" algn="l">
              <a:lnSpc>
                <a:spcPct val="100000"/>
              </a:lnSpc>
              <a:spcBef>
                <a:spcPts val="54"/>
              </a:spcBef>
              <a:spcAft>
                <a:spcPts val="0"/>
              </a:spcAft>
              <a:buNone/>
            </a:pPr>
            <a:r>
              <a:rPr b="1" lang="en" sz="1399">
                <a:solidFill>
                  <a:srgbClr val="000000"/>
                </a:solidFill>
                <a:latin typeface="Times New Roman"/>
                <a:ea typeface="Times New Roman"/>
                <a:cs typeface="Times New Roman"/>
                <a:sym typeface="Times New Roman"/>
              </a:rPr>
              <a:t>t</a:t>
            </a:r>
            <a:r>
              <a:rPr b="1" baseline="-25000" lang="en" sz="1400">
                <a:solidFill>
                  <a:srgbClr val="000000"/>
                </a:solidFill>
                <a:latin typeface="Times New Roman"/>
                <a:ea typeface="Times New Roman"/>
                <a:cs typeface="Times New Roman"/>
                <a:sym typeface="Times New Roman"/>
              </a:rPr>
              <a:t>best</a:t>
            </a:r>
            <a:r>
              <a:rPr b="1" lang="en" sz="1399">
                <a:solidFill>
                  <a:srgbClr val="000000"/>
                </a:solidFill>
                <a:latin typeface="Times New Roman"/>
                <a:ea typeface="Times New Roman"/>
                <a:cs typeface="Times New Roman"/>
                <a:sym typeface="Times New Roman"/>
              </a:rPr>
              <a:t>: </a:t>
            </a:r>
            <a:r>
              <a:rPr lang="en" sz="1399">
                <a:solidFill>
                  <a:srgbClr val="000000"/>
                </a:solidFill>
                <a:latin typeface="Times New Roman"/>
                <a:ea typeface="Times New Roman"/>
                <a:cs typeface="Times New Roman"/>
                <a:sym typeface="Times New Roman"/>
              </a:rPr>
              <a:t>when n=0, = O(0) = 0 ms </a:t>
            </a:r>
            <a:endParaRPr sz="1399">
              <a:solidFill>
                <a:srgbClr val="000000"/>
              </a:solidFill>
              <a:latin typeface="Times New Roman"/>
              <a:ea typeface="Times New Roman"/>
              <a:cs typeface="Times New Roman"/>
              <a:sym typeface="Times New Roman"/>
            </a:endParaRPr>
          </a:p>
          <a:p>
            <a:pPr indent="1536" lvl="0" marL="153869" marR="22360" rtl="0" algn="l">
              <a:lnSpc>
                <a:spcPct val="84192"/>
              </a:lnSpc>
              <a:spcBef>
                <a:spcPts val="0"/>
              </a:spcBef>
              <a:spcAft>
                <a:spcPts val="0"/>
              </a:spcAft>
              <a:buNone/>
            </a:pPr>
            <a:r>
              <a:rPr b="1" lang="en" sz="1399">
                <a:solidFill>
                  <a:srgbClr val="000000"/>
                </a:solidFill>
                <a:latin typeface="Times New Roman"/>
                <a:ea typeface="Times New Roman"/>
                <a:cs typeface="Times New Roman"/>
                <a:sym typeface="Times New Roman"/>
              </a:rPr>
              <a:t>t</a:t>
            </a:r>
            <a:r>
              <a:rPr b="1" baseline="-25000" lang="en" sz="1400">
                <a:solidFill>
                  <a:srgbClr val="000000"/>
                </a:solidFill>
                <a:latin typeface="Times New Roman"/>
                <a:ea typeface="Times New Roman"/>
                <a:cs typeface="Times New Roman"/>
                <a:sym typeface="Times New Roman"/>
              </a:rPr>
              <a:t>worst</a:t>
            </a:r>
            <a:r>
              <a:rPr b="1" lang="en" sz="1399">
                <a:solidFill>
                  <a:srgbClr val="000000"/>
                </a:solidFill>
                <a:latin typeface="Times New Roman"/>
                <a:ea typeface="Times New Roman"/>
                <a:cs typeface="Times New Roman"/>
                <a:sym typeface="Times New Roman"/>
              </a:rPr>
              <a:t>: </a:t>
            </a:r>
            <a:r>
              <a:rPr lang="en" sz="1399">
                <a:solidFill>
                  <a:srgbClr val="000000"/>
                </a:solidFill>
                <a:latin typeface="Times New Roman"/>
                <a:ea typeface="Times New Roman"/>
                <a:cs typeface="Times New Roman"/>
                <a:sym typeface="Times New Roman"/>
              </a:rPr>
              <a:t>when n=100 , t</a:t>
            </a:r>
            <a:r>
              <a:rPr baseline="-25000" lang="en" sz="1399">
                <a:solidFill>
                  <a:srgbClr val="000000"/>
                </a:solidFill>
                <a:latin typeface="Times New Roman"/>
                <a:ea typeface="Times New Roman"/>
                <a:cs typeface="Times New Roman"/>
                <a:sym typeface="Times New Roman"/>
              </a:rPr>
              <a:t>worst </a:t>
            </a:r>
            <a:r>
              <a:rPr lang="en" sz="1399">
                <a:solidFill>
                  <a:srgbClr val="000000"/>
                </a:solidFill>
                <a:latin typeface="Times New Roman"/>
                <a:ea typeface="Times New Roman"/>
                <a:cs typeface="Times New Roman"/>
                <a:sym typeface="Times New Roman"/>
              </a:rPr>
              <a:t> = O(2.03 * (2)) </a:t>
            </a:r>
            <a:endParaRPr sz="16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600"/>
          </a:p>
          <a:p>
            <a:pPr indent="0" lvl="0" marL="0" rtl="0" algn="just">
              <a:lnSpc>
                <a:spcPct val="105000"/>
              </a:lnSpc>
              <a:spcBef>
                <a:spcPts val="1200"/>
              </a:spcBef>
              <a:spcAft>
                <a:spcPts val="0"/>
              </a:spcAft>
              <a:buNone/>
            </a:pPr>
            <a:r>
              <a:rPr b="1" lang="en" sz="1400">
                <a:solidFill>
                  <a:srgbClr val="000000"/>
                </a:solidFill>
                <a:latin typeface="Times New Roman"/>
                <a:ea typeface="Times New Roman"/>
                <a:cs typeface="Times New Roman"/>
                <a:sym typeface="Times New Roman"/>
              </a:rPr>
              <a:t>Algorithm </a:t>
            </a:r>
            <a:r>
              <a:rPr b="1" lang="en" sz="1400">
                <a:solidFill>
                  <a:srgbClr val="000000"/>
                </a:solidFill>
                <a:latin typeface="Times New Roman"/>
                <a:ea typeface="Times New Roman"/>
                <a:cs typeface="Times New Roman"/>
                <a:sym typeface="Times New Roman"/>
              </a:rPr>
              <a:t>2:</a:t>
            </a:r>
            <a:endParaRPr b="1" sz="1400">
              <a:solidFill>
                <a:srgbClr val="000000"/>
              </a:solidFill>
              <a:latin typeface="Times New Roman"/>
              <a:ea typeface="Times New Roman"/>
              <a:cs typeface="Times New Roman"/>
              <a:sym typeface="Times New Roman"/>
            </a:endParaRPr>
          </a:p>
          <a:p>
            <a:pPr indent="0" lvl="0" marL="161550" rtl="0" algn="l">
              <a:lnSpc>
                <a:spcPct val="100000"/>
              </a:lnSpc>
              <a:spcBef>
                <a:spcPts val="23"/>
              </a:spcBef>
              <a:spcAft>
                <a:spcPts val="0"/>
              </a:spcAft>
              <a:buNone/>
            </a:pPr>
            <a:r>
              <a:rPr lang="en" sz="1350">
                <a:solidFill>
                  <a:srgbClr val="000000"/>
                </a:solidFill>
              </a:rPr>
              <a:t>merges 2 sorted arrays into 1 using 2-pointer technique takes O(n) for each merge operation therefore for k Sorted Components a total of k−1 merge operations would be required. So, this algorithm takes O(log(n)∗k) complexity where n is the size of input array.</a:t>
            </a:r>
            <a:r>
              <a:rPr lang="en" sz="1399">
                <a:solidFill>
                  <a:srgbClr val="000000"/>
                </a:solidFill>
              </a:rPr>
              <a:t> </a:t>
            </a:r>
            <a:endParaRPr sz="1399">
              <a:solidFill>
                <a:srgbClr val="000000"/>
              </a:solidFill>
            </a:endParaRPr>
          </a:p>
          <a:p>
            <a:pPr indent="0" lvl="0" marL="155406" rtl="0" algn="l">
              <a:lnSpc>
                <a:spcPct val="100000"/>
              </a:lnSpc>
              <a:spcBef>
                <a:spcPts val="142"/>
              </a:spcBef>
              <a:spcAft>
                <a:spcPts val="0"/>
              </a:spcAft>
              <a:buNone/>
            </a:pPr>
            <a:r>
              <a:rPr b="1" lang="en" sz="1399">
                <a:solidFill>
                  <a:srgbClr val="000000"/>
                </a:solidFill>
                <a:latin typeface="Times New Roman"/>
                <a:ea typeface="Times New Roman"/>
                <a:cs typeface="Times New Roman"/>
                <a:sym typeface="Times New Roman"/>
              </a:rPr>
              <a:t>t</a:t>
            </a:r>
            <a:r>
              <a:rPr b="1" baseline="-25000" lang="en" sz="1400">
                <a:solidFill>
                  <a:srgbClr val="000000"/>
                </a:solidFill>
                <a:latin typeface="Times New Roman"/>
                <a:ea typeface="Times New Roman"/>
                <a:cs typeface="Times New Roman"/>
                <a:sym typeface="Times New Roman"/>
              </a:rPr>
              <a:t>best</a:t>
            </a:r>
            <a:r>
              <a:rPr b="1" lang="en" sz="1399">
                <a:solidFill>
                  <a:srgbClr val="000000"/>
                </a:solidFill>
                <a:latin typeface="Times New Roman"/>
                <a:ea typeface="Times New Roman"/>
                <a:cs typeface="Times New Roman"/>
                <a:sym typeface="Times New Roman"/>
              </a:rPr>
              <a:t>: </a:t>
            </a:r>
            <a:r>
              <a:rPr lang="en" sz="1399">
                <a:solidFill>
                  <a:srgbClr val="000000"/>
                </a:solidFill>
                <a:latin typeface="Times New Roman"/>
                <a:ea typeface="Times New Roman"/>
                <a:cs typeface="Times New Roman"/>
                <a:sym typeface="Times New Roman"/>
              </a:rPr>
              <a:t>when n=0, = O(0) = 0 ms</a:t>
            </a:r>
            <a:endParaRPr sz="1399">
              <a:solidFill>
                <a:srgbClr val="000000"/>
              </a:solidFill>
              <a:latin typeface="Times New Roman"/>
              <a:ea typeface="Times New Roman"/>
              <a:cs typeface="Times New Roman"/>
              <a:sym typeface="Times New Roman"/>
            </a:endParaRPr>
          </a:p>
          <a:p>
            <a:pPr indent="0" lvl="0" marL="155406" rtl="0" algn="l">
              <a:lnSpc>
                <a:spcPct val="100000"/>
              </a:lnSpc>
              <a:spcBef>
                <a:spcPts val="142"/>
              </a:spcBef>
              <a:spcAft>
                <a:spcPts val="0"/>
              </a:spcAft>
              <a:buNone/>
            </a:pPr>
            <a:r>
              <a:rPr b="1" lang="en" sz="1399">
                <a:solidFill>
                  <a:srgbClr val="000000"/>
                </a:solidFill>
                <a:latin typeface="Times New Roman"/>
                <a:ea typeface="Times New Roman"/>
                <a:cs typeface="Times New Roman"/>
                <a:sym typeface="Times New Roman"/>
              </a:rPr>
              <a:t>t</a:t>
            </a:r>
            <a:r>
              <a:rPr b="1" baseline="-25000" lang="en" sz="1399">
                <a:solidFill>
                  <a:srgbClr val="000000"/>
                </a:solidFill>
                <a:latin typeface="Times New Roman"/>
                <a:ea typeface="Times New Roman"/>
                <a:cs typeface="Times New Roman"/>
                <a:sym typeface="Times New Roman"/>
              </a:rPr>
              <a:t>worst</a:t>
            </a:r>
            <a:r>
              <a:rPr b="1" lang="en" sz="1399">
                <a:solidFill>
                  <a:srgbClr val="000000"/>
                </a:solidFill>
                <a:latin typeface="Times New Roman"/>
                <a:ea typeface="Times New Roman"/>
                <a:cs typeface="Times New Roman"/>
                <a:sym typeface="Times New Roman"/>
              </a:rPr>
              <a:t> : </a:t>
            </a:r>
            <a:r>
              <a:rPr lang="en" sz="1399">
                <a:solidFill>
                  <a:srgbClr val="000000"/>
                </a:solidFill>
                <a:latin typeface="Times New Roman"/>
                <a:ea typeface="Times New Roman"/>
                <a:cs typeface="Times New Roman"/>
                <a:sym typeface="Times New Roman"/>
              </a:rPr>
              <a:t>when n=100 ,=O(2*10</a:t>
            </a:r>
            <a:r>
              <a:rPr baseline="30000" lang="en" sz="1399">
                <a:solidFill>
                  <a:srgbClr val="000000"/>
                </a:solidFill>
                <a:latin typeface="Times New Roman"/>
                <a:ea typeface="Times New Roman"/>
                <a:cs typeface="Times New Roman"/>
                <a:sym typeface="Times New Roman"/>
              </a:rPr>
              <a:t>4</a:t>
            </a:r>
            <a:r>
              <a:rPr lang="en" sz="1399">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469500"/>
            <a:ext cx="7505700" cy="846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a:t>ALGORITHM ANALYSIS</a:t>
            </a:r>
            <a:endParaRPr b="1"/>
          </a:p>
        </p:txBody>
      </p:sp>
      <p:sp>
        <p:nvSpPr>
          <p:cNvPr id="192" name="Google Shape;192;p24"/>
          <p:cNvSpPr txBox="1"/>
          <p:nvPr>
            <p:ph idx="1" type="body"/>
          </p:nvPr>
        </p:nvSpPr>
        <p:spPr>
          <a:xfrm>
            <a:off x="819150" y="1238475"/>
            <a:ext cx="7800300" cy="35835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1400">
                <a:solidFill>
                  <a:srgbClr val="000000"/>
                </a:solidFill>
                <a:latin typeface="Times New Roman"/>
                <a:ea typeface="Times New Roman"/>
                <a:cs typeface="Times New Roman"/>
                <a:sym typeface="Times New Roman"/>
              </a:rPr>
              <a:t>Algorithm 3:</a:t>
            </a:r>
            <a:endParaRPr b="1" sz="1400">
              <a:solidFill>
                <a:srgbClr val="000000"/>
              </a:solidFill>
              <a:latin typeface="Times New Roman"/>
              <a:ea typeface="Times New Roman"/>
              <a:cs typeface="Times New Roman"/>
              <a:sym typeface="Times New Roman"/>
            </a:endParaRPr>
          </a:p>
          <a:p>
            <a:pPr indent="3072" lvl="0" marL="158478" marR="21979" rtl="0" algn="l">
              <a:lnSpc>
                <a:spcPct val="107960"/>
              </a:lnSpc>
              <a:spcBef>
                <a:spcPts val="36"/>
              </a:spcBef>
              <a:spcAft>
                <a:spcPts val="0"/>
              </a:spcAft>
              <a:buNone/>
            </a:pPr>
            <a:r>
              <a:t/>
            </a:r>
            <a:endParaRPr sz="1500">
              <a:solidFill>
                <a:srgbClr val="000000"/>
              </a:solidFill>
            </a:endParaRPr>
          </a:p>
          <a:p>
            <a:pPr indent="3072" lvl="0" marL="158478" marR="21979" rtl="0" algn="l">
              <a:lnSpc>
                <a:spcPct val="107960"/>
              </a:lnSpc>
              <a:spcBef>
                <a:spcPts val="36"/>
              </a:spcBef>
              <a:spcAft>
                <a:spcPts val="0"/>
              </a:spcAft>
              <a:buNone/>
            </a:pPr>
            <a:r>
              <a:rPr lang="en" sz="1500">
                <a:solidFill>
                  <a:srgbClr val="000000"/>
                </a:solidFill>
              </a:rPr>
              <a:t>Since it is bruteforce and each num is accessed , the total time complexity comes out to be O(log(n)∗maxALL∗(nA+nB)) where nA,nB are the sizes of array A and array B. So, we can conclude that,</a:t>
            </a:r>
            <a:endParaRPr sz="1500">
              <a:solidFill>
                <a:srgbClr val="000000"/>
              </a:solidFill>
            </a:endParaRPr>
          </a:p>
          <a:p>
            <a:pPr indent="3072" lvl="0" marL="158478" marR="21979" rtl="0" algn="l">
              <a:lnSpc>
                <a:spcPct val="107960"/>
              </a:lnSpc>
              <a:spcBef>
                <a:spcPts val="36"/>
              </a:spcBef>
              <a:spcAft>
                <a:spcPts val="0"/>
              </a:spcAft>
              <a:buNone/>
            </a:pPr>
            <a:r>
              <a:t/>
            </a:r>
            <a:endParaRPr sz="1500">
              <a:solidFill>
                <a:srgbClr val="000000"/>
              </a:solidFill>
            </a:endParaRPr>
          </a:p>
          <a:p>
            <a:pPr indent="1536" lvl="0" marL="153869" marR="22360" rtl="0" algn="l">
              <a:lnSpc>
                <a:spcPct val="84192"/>
              </a:lnSpc>
              <a:spcBef>
                <a:spcPts val="0"/>
              </a:spcBef>
              <a:spcAft>
                <a:spcPts val="0"/>
              </a:spcAft>
              <a:buNone/>
            </a:pPr>
            <a:r>
              <a:rPr b="1" lang="en" sz="1500">
                <a:solidFill>
                  <a:srgbClr val="000000"/>
                </a:solidFill>
              </a:rPr>
              <a:t>T</a:t>
            </a:r>
            <a:r>
              <a:rPr b="1" lang="en" sz="1500">
                <a:solidFill>
                  <a:srgbClr val="000000"/>
                </a:solidFill>
              </a:rPr>
              <a:t>avg </a:t>
            </a:r>
            <a:r>
              <a:rPr lang="en" sz="1500">
                <a:solidFill>
                  <a:srgbClr val="000000"/>
                </a:solidFill>
              </a:rPr>
              <a:t>= O(log(n)∗maxALL∗(nA+nB))</a:t>
            </a:r>
            <a:endParaRPr sz="1500">
              <a:solidFill>
                <a:srgbClr val="000000"/>
              </a:solidFill>
            </a:endParaRPr>
          </a:p>
          <a:p>
            <a:pPr indent="1536" lvl="0" marL="153869" marR="22360" rtl="0" algn="l">
              <a:lnSpc>
                <a:spcPct val="84192"/>
              </a:lnSpc>
              <a:spcBef>
                <a:spcPts val="0"/>
              </a:spcBef>
              <a:spcAft>
                <a:spcPts val="0"/>
              </a:spcAft>
              <a:buNone/>
            </a:pPr>
            <a:r>
              <a:rPr b="1" lang="en" sz="1500">
                <a:solidFill>
                  <a:srgbClr val="000000"/>
                </a:solidFill>
              </a:rPr>
              <a:t>Tworst </a:t>
            </a:r>
            <a:r>
              <a:rPr lang="en" sz="1500">
                <a:solidFill>
                  <a:srgbClr val="000000"/>
                </a:solidFill>
              </a:rPr>
              <a:t>= O((log(n)∗maxALL∗(k)))</a:t>
            </a:r>
            <a:endParaRPr sz="1500">
              <a:solidFill>
                <a:srgbClr val="000000"/>
              </a:solidFill>
            </a:endParaRPr>
          </a:p>
          <a:p>
            <a:pPr indent="1536" lvl="0" marL="153869" marR="22360" rtl="0" algn="l">
              <a:lnSpc>
                <a:spcPct val="84192"/>
              </a:lnSpc>
              <a:spcBef>
                <a:spcPts val="0"/>
              </a:spcBef>
              <a:spcAft>
                <a:spcPts val="0"/>
              </a:spcAft>
              <a:buNone/>
            </a:pPr>
            <a:r>
              <a:rPr b="1" lang="en" sz="1500">
                <a:solidFill>
                  <a:srgbClr val="000000"/>
                </a:solidFill>
              </a:rPr>
              <a:t>Tbest </a:t>
            </a:r>
            <a:r>
              <a:rPr lang="en" sz="1500">
                <a:solidFill>
                  <a:srgbClr val="000000"/>
                </a:solidFill>
              </a:rPr>
              <a:t>= O(0)</a:t>
            </a:r>
            <a:endParaRPr sz="1500">
              <a:solidFill>
                <a:srgbClr val="000000"/>
              </a:solidFill>
            </a:endParaRPr>
          </a:p>
          <a:p>
            <a:pPr indent="0" lvl="0" marL="0" rtl="0" algn="l">
              <a:lnSpc>
                <a:spcPct val="105000"/>
              </a:lnSpc>
              <a:spcBef>
                <a:spcPts val="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19150" y="540650"/>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a:t>VALUES OF O(N) FOR BOTH ALGORITHMS</a:t>
            </a:r>
            <a:endParaRPr b="1"/>
          </a:p>
        </p:txBody>
      </p:sp>
      <p:graphicFrame>
        <p:nvGraphicFramePr>
          <p:cNvPr id="198" name="Google Shape;198;p25"/>
          <p:cNvGraphicFramePr/>
          <p:nvPr/>
        </p:nvGraphicFramePr>
        <p:xfrm>
          <a:off x="1987225" y="1404850"/>
          <a:ext cx="3000000" cy="3000000"/>
        </p:xfrm>
        <a:graphic>
          <a:graphicData uri="http://schemas.openxmlformats.org/drawingml/2006/table">
            <a:tbl>
              <a:tblPr>
                <a:noFill/>
                <a:tableStyleId>{11B52FCC-A127-40AE-A265-89E29E3202F1}</a:tableStyleId>
              </a:tblPr>
              <a:tblGrid>
                <a:gridCol w="1206500"/>
                <a:gridCol w="1206500"/>
                <a:gridCol w="1206500"/>
                <a:gridCol w="1206500"/>
              </a:tblGrid>
              <a:tr h="381000">
                <a:tc>
                  <a:txBody>
                    <a:bodyPr/>
                    <a:lstStyle/>
                    <a:p>
                      <a:pPr indent="0" lvl="0" marL="0" rtl="0" algn="ctr">
                        <a:lnSpc>
                          <a:spcPct val="115000"/>
                        </a:lnSpc>
                        <a:spcBef>
                          <a:spcPts val="0"/>
                        </a:spcBef>
                        <a:spcAft>
                          <a:spcPts val="0"/>
                        </a:spcAft>
                        <a:buNone/>
                      </a:pPr>
                      <a:r>
                        <a:rPr lang="en" sz="1000" u="sng">
                          <a:solidFill>
                            <a:schemeClr val="hlink"/>
                          </a:solidFill>
                          <a:hlinkClick r:id="rId3"/>
                        </a:rPr>
                        <a:t>S.No</a:t>
                      </a:r>
                      <a:endParaRPr sz="1000" u="sng">
                        <a:solidFill>
                          <a:schemeClr val="hlink"/>
                        </a:solidFill>
                      </a:endParaRPr>
                    </a:p>
                  </a:txBody>
                  <a:tcPr marT="19050" marB="19050" marR="28575" marL="28575" anchor="b">
                    <a:solidFill>
                      <a:srgbClr val="FF9900"/>
                    </a:solidFill>
                  </a:tcPr>
                </a:tc>
                <a:tc>
                  <a:txBody>
                    <a:bodyPr/>
                    <a:lstStyle/>
                    <a:p>
                      <a:pPr indent="0" lvl="0" marL="0" rtl="0" algn="ctr">
                        <a:lnSpc>
                          <a:spcPct val="115000"/>
                        </a:lnSpc>
                        <a:spcBef>
                          <a:spcPts val="0"/>
                        </a:spcBef>
                        <a:spcAft>
                          <a:spcPts val="0"/>
                        </a:spcAft>
                        <a:buNone/>
                      </a:pPr>
                      <a:r>
                        <a:rPr lang="en" sz="1000"/>
                        <a:t>n</a:t>
                      </a:r>
                      <a:endParaRPr sz="1000"/>
                    </a:p>
                  </a:txBody>
                  <a:tcPr marT="19050" marB="19050" marR="28575" marL="28575" anchor="b">
                    <a:solidFill>
                      <a:srgbClr val="FF9900"/>
                    </a:solidFill>
                  </a:tcPr>
                </a:tc>
                <a:tc>
                  <a:txBody>
                    <a:bodyPr/>
                    <a:lstStyle/>
                    <a:p>
                      <a:pPr indent="0" lvl="0" marL="0" rtl="0" algn="ctr">
                        <a:lnSpc>
                          <a:spcPct val="115000"/>
                        </a:lnSpc>
                        <a:spcBef>
                          <a:spcPts val="0"/>
                        </a:spcBef>
                        <a:spcAft>
                          <a:spcPts val="0"/>
                        </a:spcAft>
                        <a:buNone/>
                      </a:pPr>
                      <a:r>
                        <a:rPr lang="en" sz="1000"/>
                        <a:t>Approach 1</a:t>
                      </a:r>
                      <a:endParaRPr sz="1000"/>
                    </a:p>
                  </a:txBody>
                  <a:tcPr marT="19050" marB="19050" marR="28575" marL="28575" anchor="b">
                    <a:solidFill>
                      <a:srgbClr val="FF9900"/>
                    </a:solidFill>
                  </a:tcPr>
                </a:tc>
                <a:tc>
                  <a:txBody>
                    <a:bodyPr/>
                    <a:lstStyle/>
                    <a:p>
                      <a:pPr indent="0" lvl="0" marL="0" rtl="0" algn="ctr">
                        <a:lnSpc>
                          <a:spcPct val="115000"/>
                        </a:lnSpc>
                        <a:spcBef>
                          <a:spcPts val="0"/>
                        </a:spcBef>
                        <a:spcAft>
                          <a:spcPts val="0"/>
                        </a:spcAft>
                        <a:buNone/>
                      </a:pPr>
                      <a:r>
                        <a:rPr lang="en" sz="1000"/>
                        <a:t>Approach 2</a:t>
                      </a:r>
                      <a:endParaRPr sz="1000"/>
                    </a:p>
                  </a:txBody>
                  <a:tcPr marT="19050" marB="19050" marR="28575" marL="28575" anchor="b">
                    <a:solidFill>
                      <a:srgbClr val="FF9900"/>
                    </a:solidFill>
                  </a:tcPr>
                </a:tc>
              </a:tr>
              <a:tr h="381000">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23.18229029</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23182.29029</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50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196.9300791</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196930.0791</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463.6458057</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463645.8057</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1000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6954.687086</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6954687.086</a:t>
                      </a:r>
                      <a:endParaRPr sz="1000"/>
                    </a:p>
                  </a:txBody>
                  <a:tcPr marT="19050" marB="19050" marR="28575" marL="28575" anchor="b"/>
                </a:tc>
              </a:tr>
              <a:tr h="381000">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solidFill>
                      <a:srgbClr val="FFFF00"/>
                    </a:solidFill>
                  </a:tcPr>
                </a:tc>
                <a:tc>
                  <a:txBody>
                    <a:bodyPr/>
                    <a:lstStyle/>
                    <a:p>
                      <a:pPr indent="0" lvl="0" marL="0" rtl="0" algn="ctr">
                        <a:lnSpc>
                          <a:spcPct val="115000"/>
                        </a:lnSpc>
                        <a:spcBef>
                          <a:spcPts val="0"/>
                        </a:spcBef>
                        <a:spcAft>
                          <a:spcPts val="0"/>
                        </a:spcAft>
                        <a:buNone/>
                      </a:pPr>
                      <a:r>
                        <a:rPr lang="en" sz="1000"/>
                        <a:t>10000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92729.16115</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92729161.15</a:t>
                      </a:r>
                      <a:endParaRPr sz="1000"/>
                    </a:p>
                  </a:txBody>
                  <a:tcPr marT="19050" marB="19050" marR="28575" marL="28575"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819150" y="443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COMPLEXITIES OF ALGO 1 &amp; 2</a:t>
            </a:r>
            <a:endParaRPr/>
          </a:p>
        </p:txBody>
      </p:sp>
      <p:sp>
        <p:nvSpPr>
          <p:cNvPr id="204" name="Google Shape;204;p26"/>
          <p:cNvSpPr txBox="1"/>
          <p:nvPr/>
        </p:nvSpPr>
        <p:spPr>
          <a:xfrm>
            <a:off x="1085100" y="4329775"/>
            <a:ext cx="34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Algo 1  Time Complexity</a:t>
            </a:r>
            <a:endParaRPr>
              <a:latin typeface="Calibri"/>
              <a:ea typeface="Calibri"/>
              <a:cs typeface="Calibri"/>
              <a:sym typeface="Calibri"/>
            </a:endParaRPr>
          </a:p>
        </p:txBody>
      </p:sp>
      <p:sp>
        <p:nvSpPr>
          <p:cNvPr id="205" name="Google Shape;205;p26"/>
          <p:cNvSpPr txBox="1"/>
          <p:nvPr/>
        </p:nvSpPr>
        <p:spPr>
          <a:xfrm>
            <a:off x="4872250" y="4329775"/>
            <a:ext cx="35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Algo 2 Time Complexity</a:t>
            </a:r>
            <a:endParaRPr>
              <a:latin typeface="Calibri"/>
              <a:ea typeface="Calibri"/>
              <a:cs typeface="Calibri"/>
              <a:sym typeface="Calibri"/>
            </a:endParaRPr>
          </a:p>
        </p:txBody>
      </p:sp>
      <p:pic>
        <p:nvPicPr>
          <p:cNvPr id="206" name="Google Shape;206;p26"/>
          <p:cNvPicPr preferRelativeResize="0"/>
          <p:nvPr/>
        </p:nvPicPr>
        <p:blipFill>
          <a:blip r:embed="rId3">
            <a:alphaModFix/>
          </a:blip>
          <a:stretch>
            <a:fillRect/>
          </a:stretch>
        </p:blipFill>
        <p:spPr>
          <a:xfrm>
            <a:off x="969975" y="1426051"/>
            <a:ext cx="3340425" cy="2903725"/>
          </a:xfrm>
          <a:prstGeom prst="rect">
            <a:avLst/>
          </a:prstGeom>
          <a:noFill/>
          <a:ln>
            <a:noFill/>
          </a:ln>
        </p:spPr>
      </p:pic>
      <p:pic>
        <p:nvPicPr>
          <p:cNvPr id="207" name="Google Shape;207;p26"/>
          <p:cNvPicPr preferRelativeResize="0"/>
          <p:nvPr/>
        </p:nvPicPr>
        <p:blipFill>
          <a:blip r:embed="rId4">
            <a:alphaModFix/>
          </a:blip>
          <a:stretch>
            <a:fillRect/>
          </a:stretch>
        </p:blipFill>
        <p:spPr>
          <a:xfrm>
            <a:off x="4700100" y="1398250"/>
            <a:ext cx="3435600" cy="2779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13" name="Google Shape;213;p27"/>
          <p:cNvSpPr txBox="1"/>
          <p:nvPr>
            <p:ph idx="1" type="body"/>
          </p:nvPr>
        </p:nvSpPr>
        <p:spPr>
          <a:xfrm>
            <a:off x="819150" y="17162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Finding sorted components takes same time and space in both the proposed algorithms. But for merging those sorted components, the later approach while using set data structure comes optimal with time complexity O(n∗log k), where n is size of input set/array and k is number of sorted components.So, in worst case too, time complexity would be O(n∗logn).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 </a:t>
            </a:r>
            <a:endParaRPr b="1"/>
          </a:p>
        </p:txBody>
      </p:sp>
      <p:sp>
        <p:nvSpPr>
          <p:cNvPr id="219" name="Google Shape;219;p28"/>
          <p:cNvSpPr txBox="1"/>
          <p:nvPr>
            <p:ph idx="1" type="body"/>
          </p:nvPr>
        </p:nvSpPr>
        <p:spPr>
          <a:xfrm>
            <a:off x="819150" y="17499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sz="1100" u="sng">
                <a:solidFill>
                  <a:schemeClr val="hlink"/>
                </a:solidFill>
                <a:latin typeface="Arial"/>
                <a:ea typeface="Arial"/>
                <a:cs typeface="Arial"/>
                <a:sym typeface="Arial"/>
                <a:hlinkClick r:id="rId3"/>
              </a:rPr>
              <a:t>https://en.wikipedia.org/wiki/Subsequence</a:t>
            </a:r>
            <a:endParaRPr/>
          </a:p>
          <a:p>
            <a:pPr indent="0" lvl="0" marL="0" rtl="0" algn="l">
              <a:spcBef>
                <a:spcPts val="1200"/>
              </a:spcBef>
              <a:spcAft>
                <a:spcPts val="0"/>
              </a:spcAft>
              <a:buNone/>
            </a:pPr>
            <a:r>
              <a:rPr lang="en" sz="1100">
                <a:solidFill>
                  <a:srgbClr val="000000"/>
                </a:solidFill>
                <a:latin typeface="Arial"/>
                <a:ea typeface="Arial"/>
                <a:cs typeface="Arial"/>
                <a:sym typeface="Arial"/>
              </a:rPr>
              <a:t>[2]​</a:t>
            </a:r>
            <a:r>
              <a:rPr lang="en" sz="1100">
                <a:solidFill>
                  <a:srgbClr val="000000"/>
                </a:solidFill>
                <a:uFill>
                  <a:noFill/>
                </a:uFill>
                <a:latin typeface="Arial"/>
                <a:ea typeface="Arial"/>
                <a:cs typeface="Arial"/>
                <a:sym typeface="Arial"/>
                <a:hlinkClick r:id="rId4">
                  <a:extLst>
                    <a:ext uri="{A12FA001-AC4F-418D-AE19-62706E023703}">
                      <ahyp:hlinkClr val="tx"/>
                    </a:ext>
                  </a:extLst>
                </a:hlinkClick>
              </a:rPr>
              <a:t> </a:t>
            </a:r>
            <a:r>
              <a:rPr lang="en" sz="1100" u="sng">
                <a:solidFill>
                  <a:schemeClr val="hlink"/>
                </a:solidFill>
                <a:latin typeface="Arial"/>
                <a:ea typeface="Arial"/>
                <a:cs typeface="Arial"/>
                <a:sym typeface="Arial"/>
                <a:hlinkClick r:id="rId5"/>
              </a:rPr>
              <a:t>https://www.geeksforgeeks.org/longest-increasing-subsequence-dp-3/</a:t>
            </a: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[3] ​</a:t>
            </a:r>
            <a:r>
              <a:rPr lang="en" sz="1100" u="sng">
                <a:solidFill>
                  <a:schemeClr val="hlink"/>
                </a:solidFill>
                <a:latin typeface="Arial"/>
                <a:ea typeface="Arial"/>
                <a:cs typeface="Arial"/>
                <a:sym typeface="Arial"/>
                <a:hlinkClick r:id="rId6"/>
              </a:rPr>
              <a:t>https://www2.cs.duke.edu/courses/spring18/compsci330/Notes/dynamic.pdf</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78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t>Abstract</a:t>
            </a:r>
            <a:endParaRPr b="1" sz="3300"/>
          </a:p>
        </p:txBody>
      </p:sp>
      <p:sp>
        <p:nvSpPr>
          <p:cNvPr id="135" name="Google Shape;135;p14"/>
          <p:cNvSpPr txBox="1"/>
          <p:nvPr>
            <p:ph idx="1" type="body"/>
          </p:nvPr>
        </p:nvSpPr>
        <p:spPr>
          <a:xfrm>
            <a:off x="819150" y="1858575"/>
            <a:ext cx="7505700" cy="2448000"/>
          </a:xfrm>
          <a:prstGeom prst="rect">
            <a:avLst/>
          </a:prstGeom>
        </p:spPr>
        <p:txBody>
          <a:bodyPr anchorCtr="0" anchor="t" bIns="91425" lIns="91425" spcFirstLastPara="1" rIns="91425" wrap="square" tIns="91425">
            <a:normAutofit/>
          </a:bodyPr>
          <a:lstStyle/>
          <a:p>
            <a:pPr indent="-1536" lvl="0" marL="9356" marR="146729" rtl="0" algn="just">
              <a:lnSpc>
                <a:spcPct val="109381"/>
              </a:lnSpc>
              <a:spcBef>
                <a:spcPts val="1642"/>
              </a:spcBef>
              <a:spcAft>
                <a:spcPts val="0"/>
              </a:spcAft>
              <a:buNone/>
            </a:pPr>
            <a:r>
              <a:rPr lang="en" sz="1800">
                <a:solidFill>
                  <a:srgbClr val="000000"/>
                </a:solidFill>
              </a:rPr>
              <a:t>This Paper contains the algorithm to implement merge sort without using recursion. Two approaches have been taken and we will see the difference in complexity between both.</a:t>
            </a:r>
            <a:endParaRPr sz="1800">
              <a:solidFill>
                <a:srgbClr val="000000"/>
              </a:solidFill>
            </a:endParaRPr>
          </a:p>
          <a:p>
            <a:pPr indent="-1536" lvl="0" marL="9356" marR="146729" rtl="0" algn="just">
              <a:lnSpc>
                <a:spcPct val="109381"/>
              </a:lnSpc>
              <a:spcBef>
                <a:spcPts val="1642"/>
              </a:spcBef>
              <a:spcAft>
                <a:spcPts val="0"/>
              </a:spcAft>
              <a:buNone/>
            </a:pPr>
            <a:r>
              <a:t/>
            </a:r>
            <a:endParaRPr sz="1899">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906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Contents</a:t>
            </a:r>
            <a:endParaRPr b="1"/>
          </a:p>
        </p:txBody>
      </p:sp>
      <p:sp>
        <p:nvSpPr>
          <p:cNvPr id="141" name="Google Shape;141;p15"/>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Introduction</a:t>
            </a:r>
            <a:endParaRPr sz="1800"/>
          </a:p>
          <a:p>
            <a:pPr indent="-342900" lvl="0" marL="457200" rtl="0" algn="l">
              <a:spcBef>
                <a:spcPts val="0"/>
              </a:spcBef>
              <a:spcAft>
                <a:spcPts val="0"/>
              </a:spcAft>
              <a:buSzPts val="1800"/>
              <a:buChar char="●"/>
            </a:pPr>
            <a:r>
              <a:rPr lang="en" sz="1800"/>
              <a:t>Algorithm Design</a:t>
            </a:r>
            <a:endParaRPr sz="1800"/>
          </a:p>
          <a:p>
            <a:pPr indent="-342900" lvl="0" marL="457200" rtl="0" algn="l">
              <a:spcBef>
                <a:spcPts val="0"/>
              </a:spcBef>
              <a:spcAft>
                <a:spcPts val="0"/>
              </a:spcAft>
              <a:buSzPts val="1800"/>
              <a:buChar char="●"/>
            </a:pPr>
            <a:r>
              <a:rPr lang="en" sz="1800"/>
              <a:t>Algorithm Analysis</a:t>
            </a:r>
            <a:endParaRPr sz="1800"/>
          </a:p>
          <a:p>
            <a:pPr indent="-342900" lvl="0" marL="457200" rtl="0" algn="l">
              <a:spcBef>
                <a:spcPts val="0"/>
              </a:spcBef>
              <a:spcAft>
                <a:spcPts val="0"/>
              </a:spcAft>
              <a:buSzPts val="1800"/>
              <a:buChar char="●"/>
            </a:pPr>
            <a:r>
              <a:rPr lang="en" sz="1800"/>
              <a:t>Values of O(n) for all approaches</a:t>
            </a:r>
            <a:endParaRPr sz="1800"/>
          </a:p>
          <a:p>
            <a:pPr indent="-342900" lvl="0" marL="457200" rtl="0" algn="l">
              <a:spcBef>
                <a:spcPts val="0"/>
              </a:spcBef>
              <a:spcAft>
                <a:spcPts val="0"/>
              </a:spcAft>
              <a:buSzPts val="1800"/>
              <a:buChar char="●"/>
            </a:pPr>
            <a:r>
              <a:rPr lang="en" sz="1800"/>
              <a:t>Time complexities of all algorithms and comparison b/w all</a:t>
            </a:r>
            <a:endParaRPr sz="1800"/>
          </a:p>
          <a:p>
            <a:pPr indent="-342900" lvl="0" marL="457200" rtl="0" algn="l">
              <a:spcBef>
                <a:spcPts val="0"/>
              </a:spcBef>
              <a:spcAft>
                <a:spcPts val="0"/>
              </a:spcAft>
              <a:buSzPts val="1800"/>
              <a:buChar char="●"/>
            </a:pPr>
            <a:r>
              <a:rPr lang="en" sz="1800"/>
              <a:t>Conclusion</a:t>
            </a:r>
            <a:endParaRPr sz="1800"/>
          </a:p>
          <a:p>
            <a:pPr indent="-342900" lvl="0" marL="457200" rtl="0" algn="l">
              <a:spcBef>
                <a:spcPts val="0"/>
              </a:spcBef>
              <a:spcAft>
                <a:spcPts val="0"/>
              </a:spcAft>
              <a:buSzPts val="1800"/>
              <a:buChar char="●"/>
            </a:pPr>
            <a:r>
              <a:rPr lang="en" sz="1800"/>
              <a:t>References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7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47" name="Google Shape;147;p16"/>
          <p:cNvSpPr txBox="1"/>
          <p:nvPr>
            <p:ph idx="1" type="body"/>
          </p:nvPr>
        </p:nvSpPr>
        <p:spPr>
          <a:xfrm>
            <a:off x="819150" y="1573975"/>
            <a:ext cx="7505700" cy="2843700"/>
          </a:xfrm>
          <a:prstGeom prst="rect">
            <a:avLst/>
          </a:prstGeom>
        </p:spPr>
        <p:txBody>
          <a:bodyPr anchorCtr="0" anchor="t" bIns="91425" lIns="91425" spcFirstLastPara="1" rIns="91425" wrap="square" tIns="91425">
            <a:noAutofit/>
          </a:bodyPr>
          <a:lstStyle/>
          <a:p>
            <a:pPr indent="-697" lvl="0" marL="7400" marR="160926" rtl="0" algn="just">
              <a:lnSpc>
                <a:spcPct val="110233"/>
              </a:lnSpc>
              <a:spcBef>
                <a:spcPts val="217"/>
              </a:spcBef>
              <a:spcAft>
                <a:spcPts val="0"/>
              </a:spcAft>
              <a:buNone/>
            </a:pPr>
            <a:r>
              <a:rPr lang="en" sz="1400">
                <a:solidFill>
                  <a:srgbClr val="000000"/>
                </a:solidFill>
              </a:rPr>
              <a:t>Sorting</a:t>
            </a:r>
            <a:r>
              <a:rPr baseline="30000" lang="en" sz="1400" u="sng">
                <a:solidFill>
                  <a:schemeClr val="hlink"/>
                </a:solidFill>
                <a:hlinkClick r:id="rId3"/>
              </a:rPr>
              <a:t>[1]</a:t>
            </a:r>
            <a:r>
              <a:rPr lang="en" sz="1400">
                <a:solidFill>
                  <a:srgbClr val="000000"/>
                </a:solidFill>
              </a:rPr>
              <a:t> refers to arranging data in a particular format. Sorting algorithm specifies the way to arrange data in a particular order. Most common orders are in numerical or lexicographical order.</a:t>
            </a:r>
            <a:endParaRPr sz="1400">
              <a:solidFill>
                <a:srgbClr val="000000"/>
              </a:solidFill>
            </a:endParaRPr>
          </a:p>
          <a:p>
            <a:pPr indent="-697" lvl="0" marL="7400" marR="160926" rtl="0" algn="just">
              <a:lnSpc>
                <a:spcPct val="110233"/>
              </a:lnSpc>
              <a:spcBef>
                <a:spcPts val="217"/>
              </a:spcBef>
              <a:spcAft>
                <a:spcPts val="0"/>
              </a:spcAft>
              <a:buNone/>
            </a:pPr>
            <a:r>
              <a:rPr lang="en" sz="1400">
                <a:solidFill>
                  <a:srgbClr val="000000"/>
                </a:solidFill>
              </a:rPr>
              <a:t>Merge</a:t>
            </a:r>
            <a:r>
              <a:rPr baseline="30000" lang="en" sz="1400" u="sng">
                <a:solidFill>
                  <a:schemeClr val="hlink"/>
                </a:solidFill>
                <a:hlinkClick r:id="rId4"/>
              </a:rPr>
              <a:t>[2]</a:t>
            </a:r>
            <a:r>
              <a:rPr lang="en" sz="1400">
                <a:solidFill>
                  <a:srgbClr val="000000"/>
                </a:solidFill>
              </a:rPr>
              <a:t> algorithms are a family of algorithms that take multiple sorted lists as input and produce a single list as output, containing all the elements of the inputs lists in sorted order.</a:t>
            </a:r>
            <a:endParaRPr sz="1400">
              <a:solidFill>
                <a:srgbClr val="000000"/>
              </a:solidFill>
            </a:endParaRPr>
          </a:p>
          <a:p>
            <a:pPr indent="0" lvl="0" marL="0" rtl="0" algn="just">
              <a:lnSpc>
                <a:spcPct val="95000"/>
              </a:lnSpc>
              <a:spcBef>
                <a:spcPts val="0"/>
              </a:spcBef>
              <a:spcAft>
                <a:spcPts val="0"/>
              </a:spcAft>
              <a:buNone/>
            </a:pPr>
            <a:r>
              <a:t/>
            </a:r>
            <a:endParaRPr sz="1400">
              <a:solidFill>
                <a:srgbClr val="000000"/>
              </a:solidFill>
            </a:endParaRPr>
          </a:p>
          <a:p>
            <a:pPr indent="0" lvl="0" marL="0" rtl="0" algn="just">
              <a:lnSpc>
                <a:spcPct val="95000"/>
              </a:lnSpc>
              <a:spcBef>
                <a:spcPts val="0"/>
              </a:spcBef>
              <a:spcAft>
                <a:spcPts val="0"/>
              </a:spcAft>
              <a:buNone/>
            </a:pPr>
            <a:r>
              <a:rPr lang="en" sz="1400">
                <a:solidFill>
                  <a:srgbClr val="000000"/>
                </a:solidFill>
              </a:rPr>
              <a:t>This report further contains -</a:t>
            </a:r>
            <a:endParaRPr sz="1400">
              <a:solidFill>
                <a:srgbClr val="000000"/>
              </a:solidFill>
            </a:endParaRPr>
          </a:p>
          <a:p>
            <a:pPr indent="0" lvl="0" marL="0" rtl="0" algn="just">
              <a:lnSpc>
                <a:spcPct val="95000"/>
              </a:lnSpc>
              <a:spcBef>
                <a:spcPts val="0"/>
              </a:spcBef>
              <a:spcAft>
                <a:spcPts val="0"/>
              </a:spcAft>
              <a:buNone/>
            </a:pPr>
            <a:r>
              <a:t/>
            </a:r>
            <a:endParaRPr sz="1400">
              <a:solidFill>
                <a:srgbClr val="000000"/>
              </a:solidFill>
            </a:endParaRPr>
          </a:p>
          <a:p>
            <a:pPr indent="0" lvl="0" marL="457200" rtl="0" algn="just">
              <a:lnSpc>
                <a:spcPct val="95000"/>
              </a:lnSpc>
              <a:spcBef>
                <a:spcPts val="0"/>
              </a:spcBef>
              <a:spcAft>
                <a:spcPts val="0"/>
              </a:spcAft>
              <a:buNone/>
            </a:pPr>
            <a:r>
              <a:rPr lang="en" sz="1400">
                <a:solidFill>
                  <a:srgbClr val="000000"/>
                </a:solidFill>
              </a:rPr>
              <a:t>II.  Algorithm Design</a:t>
            </a:r>
            <a:endParaRPr sz="1400">
              <a:solidFill>
                <a:srgbClr val="000000"/>
              </a:solidFill>
            </a:endParaRPr>
          </a:p>
          <a:p>
            <a:pPr indent="0" lvl="0" marL="457200" rtl="0" algn="just">
              <a:lnSpc>
                <a:spcPct val="95000"/>
              </a:lnSpc>
              <a:spcBef>
                <a:spcPts val="0"/>
              </a:spcBef>
              <a:spcAft>
                <a:spcPts val="0"/>
              </a:spcAft>
              <a:buNone/>
            </a:pPr>
            <a:r>
              <a:rPr lang="en" sz="1400">
                <a:solidFill>
                  <a:srgbClr val="000000"/>
                </a:solidFill>
              </a:rPr>
              <a:t>III. Algorithm Analysis</a:t>
            </a:r>
            <a:endParaRPr sz="1400">
              <a:solidFill>
                <a:srgbClr val="000000"/>
              </a:solidFill>
            </a:endParaRPr>
          </a:p>
          <a:p>
            <a:pPr indent="0" lvl="0" marL="457200" rtl="0" algn="just">
              <a:lnSpc>
                <a:spcPct val="95000"/>
              </a:lnSpc>
              <a:spcBef>
                <a:spcPts val="0"/>
              </a:spcBef>
              <a:spcAft>
                <a:spcPts val="0"/>
              </a:spcAft>
              <a:buNone/>
            </a:pPr>
            <a:r>
              <a:rPr lang="en" sz="1400">
                <a:solidFill>
                  <a:srgbClr val="000000"/>
                </a:solidFill>
              </a:rPr>
              <a:t>IV. Result</a:t>
            </a:r>
            <a:endParaRPr sz="1400">
              <a:solidFill>
                <a:srgbClr val="000000"/>
              </a:solidFill>
            </a:endParaRPr>
          </a:p>
          <a:p>
            <a:pPr indent="0" lvl="0" marL="457200" rtl="0" algn="just">
              <a:lnSpc>
                <a:spcPct val="95000"/>
              </a:lnSpc>
              <a:spcBef>
                <a:spcPts val="0"/>
              </a:spcBef>
              <a:spcAft>
                <a:spcPts val="0"/>
              </a:spcAft>
              <a:buNone/>
            </a:pPr>
            <a:r>
              <a:rPr lang="en" sz="1400">
                <a:solidFill>
                  <a:srgbClr val="000000"/>
                </a:solidFill>
              </a:rPr>
              <a:t>V. Conclusion</a:t>
            </a:r>
            <a:endParaRPr sz="1400">
              <a:solidFill>
                <a:srgbClr val="000000"/>
              </a:solidFill>
            </a:endParaRPr>
          </a:p>
          <a:p>
            <a:pPr indent="0" lvl="0" marL="457200" rtl="0" algn="just">
              <a:lnSpc>
                <a:spcPct val="95000"/>
              </a:lnSpc>
              <a:spcBef>
                <a:spcPts val="0"/>
              </a:spcBef>
              <a:spcAft>
                <a:spcPts val="0"/>
              </a:spcAft>
              <a:buNone/>
            </a:pPr>
            <a:r>
              <a:rPr lang="en" sz="1400">
                <a:solidFill>
                  <a:srgbClr val="000000"/>
                </a:solidFill>
              </a:rPr>
              <a:t>VI. Result</a:t>
            </a:r>
            <a:endParaRPr sz="1400">
              <a:solidFill>
                <a:srgbClr val="000000"/>
              </a:solidFill>
            </a:endParaRPr>
          </a:p>
          <a:p>
            <a:pPr indent="0" lvl="0" marL="0" rtl="0" algn="l">
              <a:lnSpc>
                <a:spcPct val="95000"/>
              </a:lnSpc>
              <a:spcBef>
                <a:spcPts val="0"/>
              </a:spcBef>
              <a:spcAft>
                <a:spcPts val="0"/>
              </a:spcAft>
              <a:buNone/>
            </a:pPr>
            <a:r>
              <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32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ALGORITHM DESIGN</a:t>
            </a:r>
            <a:endParaRPr b="1" sz="3100"/>
          </a:p>
        </p:txBody>
      </p:sp>
      <p:sp>
        <p:nvSpPr>
          <p:cNvPr id="153" name="Google Shape;153;p17"/>
          <p:cNvSpPr txBox="1"/>
          <p:nvPr>
            <p:ph idx="1" type="body"/>
          </p:nvPr>
        </p:nvSpPr>
        <p:spPr>
          <a:xfrm>
            <a:off x="819150" y="14926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en" sz="1400">
                <a:solidFill>
                  <a:srgbClr val="000000"/>
                </a:solidFill>
                <a:latin typeface="Times New Roman"/>
                <a:ea typeface="Times New Roman"/>
                <a:cs typeface="Times New Roman"/>
                <a:sym typeface="Times New Roman"/>
              </a:rPr>
              <a:t>Part A (</a:t>
            </a:r>
            <a:r>
              <a:rPr b="1" i="1" lang="en" sz="1350">
                <a:solidFill>
                  <a:srgbClr val="000000"/>
                </a:solidFill>
                <a:latin typeface="Times New Roman"/>
                <a:ea typeface="Times New Roman"/>
                <a:cs typeface="Times New Roman"/>
                <a:sym typeface="Times New Roman"/>
              </a:rPr>
              <a:t>Algorithm used for dividing array into smaller parts</a:t>
            </a:r>
            <a:r>
              <a:rPr b="1" i="1" lang="en" sz="1400">
                <a:solidFill>
                  <a:srgbClr val="000000"/>
                </a:solidFill>
                <a:latin typeface="Times New Roman"/>
                <a:ea typeface="Times New Roman"/>
                <a:cs typeface="Times New Roman"/>
                <a:sym typeface="Times New Roman"/>
              </a:rPr>
              <a:t>):</a:t>
            </a:r>
            <a:endParaRPr b="1" i="1"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sz="1400">
              <a:solidFill>
                <a:srgbClr val="000000"/>
              </a:solidFill>
              <a:latin typeface="Times New Roman"/>
              <a:ea typeface="Times New Roman"/>
              <a:cs typeface="Times New Roman"/>
              <a:sym typeface="Times New Roman"/>
            </a:endParaRPr>
          </a:p>
          <a:p>
            <a:pPr indent="-323850" lvl="0" marL="457200" marR="162399" rtl="0" algn="just">
              <a:lnSpc>
                <a:spcPct val="110801"/>
              </a:lnSpc>
              <a:spcBef>
                <a:spcPts val="142"/>
              </a:spcBef>
              <a:spcAft>
                <a:spcPts val="0"/>
              </a:spcAft>
              <a:buClr>
                <a:srgbClr val="000000"/>
              </a:buClr>
              <a:buSzPts val="1500"/>
              <a:buAutoNum type="arabicPeriod"/>
            </a:pPr>
            <a:r>
              <a:rPr lang="en" sz="1500">
                <a:solidFill>
                  <a:srgbClr val="000000"/>
                </a:solidFill>
              </a:rPr>
              <a:t>Takes an array,Arr of n elements as input.</a:t>
            </a:r>
            <a:endParaRPr sz="1500">
              <a:solidFill>
                <a:srgbClr val="000000"/>
              </a:solidFill>
            </a:endParaRPr>
          </a:p>
          <a:p>
            <a:pPr indent="-323850" lvl="0" marL="457200" marR="162399" rtl="0" algn="just">
              <a:lnSpc>
                <a:spcPct val="110801"/>
              </a:lnSpc>
              <a:spcBef>
                <a:spcPts val="0"/>
              </a:spcBef>
              <a:spcAft>
                <a:spcPts val="0"/>
              </a:spcAft>
              <a:buClr>
                <a:srgbClr val="000000"/>
              </a:buClr>
              <a:buSzPts val="1500"/>
              <a:buAutoNum type="arabicPeriod"/>
            </a:pPr>
            <a:r>
              <a:rPr lang="en" sz="1500">
                <a:solidFill>
                  <a:srgbClr val="000000"/>
                </a:solidFill>
              </a:rPr>
              <a:t>Keep on dividing the array into smaller components in iterative way. </a:t>
            </a:r>
            <a:endParaRPr sz="1500">
              <a:solidFill>
                <a:srgbClr val="000000"/>
              </a:solidFill>
            </a:endParaRPr>
          </a:p>
          <a:p>
            <a:pPr indent="-323850" lvl="0" marL="457200" marR="162399" rtl="0" algn="just">
              <a:lnSpc>
                <a:spcPct val="110801"/>
              </a:lnSpc>
              <a:spcBef>
                <a:spcPts val="0"/>
              </a:spcBef>
              <a:spcAft>
                <a:spcPts val="0"/>
              </a:spcAft>
              <a:buClr>
                <a:srgbClr val="000000"/>
              </a:buClr>
              <a:buSzPts val="1500"/>
              <a:buAutoNum type="arabicPeriod"/>
            </a:pPr>
            <a:r>
              <a:rPr lang="en" sz="1500">
                <a:solidFill>
                  <a:srgbClr val="000000"/>
                </a:solidFill>
              </a:rPr>
              <a:t>As we breakdown we also keep merging the broken arrays in the order of their sizes in power of 2 in sorted fashion.</a:t>
            </a:r>
            <a:endParaRPr sz="1500">
              <a:solidFill>
                <a:srgbClr val="000000"/>
              </a:solidFill>
            </a:endParaRPr>
          </a:p>
          <a:p>
            <a:pPr indent="-323850" lvl="0" marL="457200" marR="162399" rtl="0" algn="just">
              <a:lnSpc>
                <a:spcPct val="110801"/>
              </a:lnSpc>
              <a:spcBef>
                <a:spcPts val="0"/>
              </a:spcBef>
              <a:spcAft>
                <a:spcPts val="0"/>
              </a:spcAft>
              <a:buClr>
                <a:srgbClr val="000000"/>
              </a:buClr>
              <a:buSzPts val="1500"/>
              <a:buAutoNum type="arabicPeriod"/>
            </a:pPr>
            <a:r>
              <a:rPr lang="en" sz="1500">
                <a:solidFill>
                  <a:srgbClr val="000000"/>
                </a:solidFill>
              </a:rPr>
              <a:t>Thereby the final merge will result in overall the sorted array.</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819150" y="628650"/>
            <a:ext cx="7505700" cy="38016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None/>
            </a:pPr>
            <a:r>
              <a:rPr b="1" i="1" lang="en" sz="1500">
                <a:solidFill>
                  <a:srgbClr val="434343"/>
                </a:solidFill>
                <a:latin typeface="Times New Roman"/>
                <a:ea typeface="Times New Roman"/>
                <a:cs typeface="Times New Roman"/>
                <a:sym typeface="Times New Roman"/>
              </a:rPr>
              <a:t>Algorithm 1:</a:t>
            </a:r>
            <a:endParaRPr b="1" i="1" sz="1500">
              <a:solidFill>
                <a:srgbClr val="434343"/>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t/>
            </a:r>
            <a:endParaRPr b="1" i="1" sz="1600">
              <a:solidFill>
                <a:srgbClr val="434343"/>
              </a:solidFill>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void mergeSort(int arr[], int n)</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int curr_size;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int left_start;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for (curr_size=1; curr_size&lt;=n-1; curr_size = 2*curr_size)</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for (left_start=0; left_start&lt;n-1; left_start += 2*curr_size)</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int mid = min(left_start + curr_size - 1, n-1);</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int right_end = min(left_start + 2*curr_size - 1, n-1);</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merge(arr, left_start, mid, right_end);</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434343"/>
                </a:solidFill>
                <a:highlight>
                  <a:srgbClr val="FFFFFF"/>
                </a:highlight>
                <a:latin typeface="Courier New"/>
                <a:ea typeface="Courier New"/>
                <a:cs typeface="Courier New"/>
                <a:sym typeface="Courier New"/>
              </a:rPr>
              <a:t>}</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100">
              <a:solidFill>
                <a:srgbClr val="434343"/>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000">
              <a:solidFill>
                <a:srgbClr val="434343"/>
              </a:solidFill>
              <a:highlight>
                <a:srgbClr val="FFFFFF"/>
              </a:highlight>
              <a:latin typeface="Courier New"/>
              <a:ea typeface="Courier New"/>
              <a:cs typeface="Courier New"/>
              <a:sym typeface="Courier New"/>
            </a:endParaRPr>
          </a:p>
          <a:p>
            <a:pPr indent="0" lvl="0" marL="165173" rtl="0" algn="l">
              <a:lnSpc>
                <a:spcPct val="100000"/>
              </a:lnSpc>
              <a:spcBef>
                <a:spcPts val="1267"/>
              </a:spcBef>
              <a:spcAft>
                <a:spcPts val="0"/>
              </a:spcAft>
              <a:buNone/>
            </a:pPr>
            <a:r>
              <a:t/>
            </a:r>
            <a:endParaRPr sz="1099">
              <a:solidFill>
                <a:srgbClr val="434343"/>
              </a:solidFill>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sz="17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819150" y="1111350"/>
            <a:ext cx="75057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i="1" lang="en">
                <a:solidFill>
                  <a:srgbClr val="000000"/>
                </a:solidFill>
                <a:latin typeface="Times New Roman"/>
                <a:ea typeface="Times New Roman"/>
                <a:cs typeface="Times New Roman"/>
                <a:sym typeface="Times New Roman"/>
              </a:rPr>
              <a:t>Part B (</a:t>
            </a:r>
            <a:r>
              <a:rPr b="1" i="1" lang="en" sz="1250">
                <a:solidFill>
                  <a:srgbClr val="000000"/>
                </a:solidFill>
                <a:latin typeface="Times New Roman"/>
                <a:ea typeface="Times New Roman"/>
                <a:cs typeface="Times New Roman"/>
                <a:sym typeface="Times New Roman"/>
              </a:rPr>
              <a:t>Algorithm used for merging Sorted Components</a:t>
            </a:r>
            <a:r>
              <a:rPr b="1" i="1" lang="en">
                <a:solidFill>
                  <a:srgbClr val="000000"/>
                </a:solidFill>
                <a:latin typeface="Times New Roman"/>
                <a:ea typeface="Times New Roman"/>
                <a:cs typeface="Times New Roman"/>
                <a:sym typeface="Times New Roman"/>
              </a:rPr>
              <a:t>):</a:t>
            </a:r>
            <a:endParaRPr b="1" i="1">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i="1" lang="en">
                <a:solidFill>
                  <a:srgbClr val="000000"/>
                </a:solidFill>
                <a:latin typeface="Times New Roman"/>
                <a:ea typeface="Times New Roman"/>
                <a:cs typeface="Times New Roman"/>
                <a:sym typeface="Times New Roman"/>
              </a:rPr>
              <a:t>Approach 1:</a:t>
            </a:r>
            <a:endParaRPr b="1" i="1">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AutoNum type="arabicPeriod"/>
            </a:pPr>
            <a:r>
              <a:rPr lang="en"/>
              <a:t>K</a:t>
            </a:r>
            <a:r>
              <a:rPr lang="en" sz="1400"/>
              <a:t>eep merging 2 Sorted Components into 1 using the merge operation of the merge sort algorithm until we end up with 1 single Sorted Component. </a:t>
            </a:r>
            <a:endParaRPr sz="1400"/>
          </a:p>
          <a:p>
            <a:pPr indent="-317500" lvl="0" marL="457200" rtl="0" algn="l">
              <a:spcBef>
                <a:spcPts val="0"/>
              </a:spcBef>
              <a:spcAft>
                <a:spcPts val="0"/>
              </a:spcAft>
              <a:buSzPts val="1400"/>
              <a:buAutoNum type="arabicPeriod"/>
            </a:pPr>
            <a:r>
              <a:rPr lang="en" sz="1400"/>
              <a:t>Merge Operation for merging 2 Sorted Components using 2 pointer method. </a:t>
            </a:r>
            <a:endParaRPr sz="1400"/>
          </a:p>
          <a:p>
            <a:pPr indent="-317500" lvl="0" marL="457200" rtl="0" algn="l">
              <a:spcBef>
                <a:spcPts val="0"/>
              </a:spcBef>
              <a:spcAft>
                <a:spcPts val="0"/>
              </a:spcAft>
              <a:buSzPts val="1400"/>
              <a:buAutoNum type="arabicPeriod"/>
            </a:pPr>
            <a:r>
              <a:rPr lang="en" sz="1400"/>
              <a:t>First pointer points to the current element of first array Arr1[l] and Second pointer points to the current element of second array Arr2[r]. </a:t>
            </a:r>
            <a:endParaRPr sz="1400"/>
          </a:p>
          <a:p>
            <a:pPr indent="-317500" lvl="0" marL="457200" rtl="0" algn="l">
              <a:spcBef>
                <a:spcPts val="0"/>
              </a:spcBef>
              <a:spcAft>
                <a:spcPts val="0"/>
              </a:spcAft>
              <a:buSzPts val="1400"/>
              <a:buAutoNum type="arabicPeriod"/>
            </a:pPr>
            <a:r>
              <a:rPr lang="en" sz="1400"/>
              <a:t>While l does not point to end of first array or r does not point to the end of second array , we have 2 possible cases :</a:t>
            </a:r>
            <a:endParaRPr sz="1400"/>
          </a:p>
          <a:p>
            <a:pPr indent="-317500" lvl="0" marL="457200" rtl="0" algn="l">
              <a:spcBef>
                <a:spcPts val="0"/>
              </a:spcBef>
              <a:spcAft>
                <a:spcPts val="0"/>
              </a:spcAft>
              <a:buSzPts val="1400"/>
              <a:buChar char="●"/>
            </a:pPr>
            <a:r>
              <a:rPr lang="en" sz="1400"/>
              <a:t>If r points to the end of second array or Arr1[l]≤Arr2[r] we append Arr1[l] to Answer array and increment l by 1.</a:t>
            </a:r>
            <a:endParaRPr sz="1400"/>
          </a:p>
          <a:p>
            <a:pPr indent="-311150" lvl="0" marL="457200" rtl="0" algn="l">
              <a:spcBef>
                <a:spcPts val="0"/>
              </a:spcBef>
              <a:spcAft>
                <a:spcPts val="0"/>
              </a:spcAft>
              <a:buSzPts val="1300"/>
              <a:buChar char="●"/>
            </a:pPr>
            <a:r>
              <a:rPr lang="en" sz="1400"/>
              <a:t>Else we append Arr2[r] to Answ</a:t>
            </a:r>
            <a:r>
              <a:rPr lang="en" sz="1400">
                <a:solidFill>
                  <a:srgbClr val="000000"/>
                </a:solidFill>
              </a:rPr>
              <a:t>er array and increment r by 1</a:t>
            </a:r>
            <a:r>
              <a:rPr lang="en" sz="1250">
                <a:solidFill>
                  <a:srgbClr val="000000"/>
                </a:solidFill>
                <a:latin typeface="Arial"/>
                <a:ea typeface="Arial"/>
                <a:cs typeface="Arial"/>
                <a:sym typeface="Arial"/>
              </a:rPr>
              <a:t>.</a:t>
            </a:r>
            <a:endParaRPr sz="1250">
              <a:solidFill>
                <a:srgbClr val="000000"/>
              </a:solidFill>
              <a:latin typeface="Arial"/>
              <a:ea typeface="Arial"/>
              <a:cs typeface="Arial"/>
              <a:sym typeface="Arial"/>
            </a:endParaRPr>
          </a:p>
        </p:txBody>
      </p:sp>
      <p:sp>
        <p:nvSpPr>
          <p:cNvPr id="164" name="Google Shape;164;p19"/>
          <p:cNvSpPr txBox="1"/>
          <p:nvPr>
            <p:ph type="title"/>
          </p:nvPr>
        </p:nvSpPr>
        <p:spPr>
          <a:xfrm>
            <a:off x="819150" y="380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ALGORITHM DESIGN</a:t>
            </a:r>
            <a:endParaRPr b="1" sz="3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758875" y="276300"/>
            <a:ext cx="7505700" cy="4590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t/>
            </a:r>
            <a:endParaRPr b="1" i="1" sz="1517">
              <a:solidFill>
                <a:srgbClr val="000000"/>
              </a:solidFill>
              <a:latin typeface="Roboto Mono"/>
              <a:ea typeface="Roboto Mono"/>
              <a:cs typeface="Roboto Mono"/>
              <a:sym typeface="Roboto Mono"/>
            </a:endParaRPr>
          </a:p>
          <a:p>
            <a:pPr indent="0" lvl="0" marL="0" rtl="0" algn="just">
              <a:lnSpc>
                <a:spcPct val="95000"/>
              </a:lnSpc>
              <a:spcBef>
                <a:spcPts val="0"/>
              </a:spcBef>
              <a:spcAft>
                <a:spcPts val="0"/>
              </a:spcAft>
              <a:buSzPts val="1018"/>
              <a:buNone/>
            </a:pPr>
            <a:r>
              <a:rPr b="1" i="1" lang="en" sz="1517">
                <a:solidFill>
                  <a:srgbClr val="000000"/>
                </a:solidFill>
                <a:latin typeface="Roboto Mono"/>
                <a:ea typeface="Roboto Mono"/>
                <a:cs typeface="Roboto Mono"/>
                <a:sym typeface="Roboto Mono"/>
              </a:rPr>
              <a:t>Algorithm 2:</a:t>
            </a:r>
            <a:endParaRPr b="1" i="1" sz="1517">
              <a:solidFill>
                <a:srgbClr val="000000"/>
              </a:solidFill>
              <a:latin typeface="Roboto Mono"/>
              <a:ea typeface="Roboto Mono"/>
              <a:cs typeface="Roboto Mono"/>
              <a:sym typeface="Roboto Mono"/>
            </a:endParaRPr>
          </a:p>
          <a:p>
            <a:pPr indent="0" lvl="0" marL="0" rtl="0" algn="just">
              <a:lnSpc>
                <a:spcPct val="95000"/>
              </a:lnSpc>
              <a:spcBef>
                <a:spcPts val="0"/>
              </a:spcBef>
              <a:spcAft>
                <a:spcPts val="0"/>
              </a:spcAft>
              <a:buSzPts val="1018"/>
              <a:buNone/>
            </a:pPr>
            <a:r>
              <a:t/>
            </a:r>
            <a:endParaRPr sz="1000">
              <a:solidFill>
                <a:srgbClr val="000000"/>
              </a:solidFill>
              <a:latin typeface="Roboto Mono"/>
              <a:ea typeface="Roboto Mono"/>
              <a:cs typeface="Roboto Mono"/>
              <a:sym typeface="Roboto Mono"/>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i = 0;  j = 0;  k = l;</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while (i &lt; n1 &amp;&amp; j &lt; n2)</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if (L[i] &lt;= R[j])</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arr[k] = L[i];      i++;</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else</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arr[k] = R[j];       j++;</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k++;</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while (i &lt; n1)arr[k] = L[i],i++,k++;</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while (j &lt; n2)arr[k] = R[j],j++,k++;</a:t>
            </a:r>
            <a:endParaRPr sz="1100">
              <a:solidFill>
                <a:srgbClr val="000000"/>
              </a:solidFill>
              <a:highlight>
                <a:srgbClr val="FFFFFF"/>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100">
              <a:solidFill>
                <a:srgbClr val="000000"/>
              </a:solidFill>
              <a:highlight>
                <a:srgbClr val="FFFFFF"/>
              </a:highlight>
              <a:latin typeface="Courier New"/>
              <a:ea typeface="Courier New"/>
              <a:cs typeface="Courier New"/>
              <a:sym typeface="Courier New"/>
            </a:endParaRPr>
          </a:p>
          <a:p>
            <a:pPr indent="0" lvl="0" marL="18710" rtl="0" algn="l">
              <a:lnSpc>
                <a:spcPct val="100000"/>
              </a:lnSpc>
              <a:spcBef>
                <a:spcPts val="142"/>
              </a:spcBef>
              <a:spcAft>
                <a:spcPts val="0"/>
              </a:spcAft>
              <a:buNone/>
            </a:pPr>
            <a:r>
              <a:t/>
            </a:r>
            <a:endParaRPr sz="1000">
              <a:solidFill>
                <a:srgbClr val="000000"/>
              </a:solidFill>
              <a:latin typeface="Roboto Mono"/>
              <a:ea typeface="Roboto Mono"/>
              <a:cs typeface="Roboto Mono"/>
              <a:sym typeface="Roboto Mono"/>
            </a:endParaRPr>
          </a:p>
          <a:p>
            <a:pPr indent="0" lvl="0" marL="18710" rtl="0" algn="l">
              <a:lnSpc>
                <a:spcPct val="100000"/>
              </a:lnSpc>
              <a:spcBef>
                <a:spcPts val="142"/>
              </a:spcBef>
              <a:spcAft>
                <a:spcPts val="0"/>
              </a:spcAft>
              <a:buNone/>
            </a:pPr>
            <a:r>
              <a:t/>
            </a:r>
            <a:endParaRPr sz="1099">
              <a:solidFill>
                <a:srgbClr val="000000"/>
              </a:solidFill>
              <a:latin typeface="Roboto Mono"/>
              <a:ea typeface="Roboto Mono"/>
              <a:cs typeface="Roboto Mono"/>
              <a:sym typeface="Roboto Mono"/>
            </a:endParaRPr>
          </a:p>
          <a:p>
            <a:pPr indent="0" lvl="0" marL="177460" rtl="0" algn="l">
              <a:lnSpc>
                <a:spcPct val="100000"/>
              </a:lnSpc>
              <a:spcBef>
                <a:spcPts val="0"/>
              </a:spcBef>
              <a:spcAft>
                <a:spcPts val="0"/>
              </a:spcAft>
              <a:buNone/>
            </a:pPr>
            <a:r>
              <a:t/>
            </a:r>
            <a:endParaRPr sz="1000">
              <a:solidFill>
                <a:srgbClr val="000000"/>
              </a:solidFill>
              <a:latin typeface="Roboto Mono"/>
              <a:ea typeface="Roboto Mono"/>
              <a:cs typeface="Roboto Mono"/>
              <a:sym typeface="Roboto Mono"/>
            </a:endParaRPr>
          </a:p>
          <a:p>
            <a:pPr indent="0" lvl="0" marL="0" rtl="0" algn="l">
              <a:lnSpc>
                <a:spcPct val="95000"/>
              </a:lnSpc>
              <a:spcBef>
                <a:spcPts val="0"/>
              </a:spcBef>
              <a:spcAft>
                <a:spcPts val="1200"/>
              </a:spcAft>
              <a:buSzPts val="1018"/>
              <a:buNone/>
            </a:pPr>
            <a:r>
              <a:t/>
            </a:r>
            <a:endParaRPr sz="1702">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819150" y="1111350"/>
            <a:ext cx="75057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en" sz="1400">
                <a:solidFill>
                  <a:srgbClr val="000000"/>
                </a:solidFill>
                <a:latin typeface="Times New Roman"/>
                <a:ea typeface="Times New Roman"/>
                <a:cs typeface="Times New Roman"/>
                <a:sym typeface="Times New Roman"/>
              </a:rPr>
              <a:t>Part B (</a:t>
            </a:r>
            <a:r>
              <a:rPr b="1" i="1" lang="en" sz="1350">
                <a:solidFill>
                  <a:srgbClr val="000000"/>
                </a:solidFill>
                <a:latin typeface="Times New Roman"/>
                <a:ea typeface="Times New Roman"/>
                <a:cs typeface="Times New Roman"/>
                <a:sym typeface="Times New Roman"/>
              </a:rPr>
              <a:t>Algorithm used for merging SortedComponents</a:t>
            </a:r>
            <a:r>
              <a:rPr b="1" i="1" lang="en" sz="1400">
                <a:solidFill>
                  <a:srgbClr val="000000"/>
                </a:solidFill>
                <a:latin typeface="Times New Roman"/>
                <a:ea typeface="Times New Roman"/>
                <a:cs typeface="Times New Roman"/>
                <a:sym typeface="Times New Roman"/>
              </a:rPr>
              <a:t>):</a:t>
            </a:r>
            <a:endParaRPr b="1" i="1"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i="1" lang="en" sz="1400">
                <a:solidFill>
                  <a:srgbClr val="000000"/>
                </a:solidFill>
                <a:latin typeface="Times New Roman"/>
                <a:ea typeface="Times New Roman"/>
                <a:cs typeface="Times New Roman"/>
                <a:sym typeface="Times New Roman"/>
              </a:rPr>
              <a:t>Approach 2:</a:t>
            </a:r>
            <a:endParaRPr b="1" i="1"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i="1" sz="14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SzPts val="1500"/>
              <a:buChar char="●"/>
            </a:pPr>
            <a:r>
              <a:rPr lang="en" sz="1500">
                <a:solidFill>
                  <a:srgbClr val="000000"/>
                </a:solidFill>
              </a:rPr>
              <a:t>Here first we calculate the maximum element of both the arrays to be maxA and maxB. </a:t>
            </a:r>
            <a:endParaRPr sz="1500">
              <a:solidFill>
                <a:srgbClr val="000000"/>
              </a:solidFill>
            </a:endParaRPr>
          </a:p>
          <a:p>
            <a:pPr indent="-323850" lvl="0" marL="457200" rtl="0" algn="l">
              <a:spcBef>
                <a:spcPts val="0"/>
              </a:spcBef>
              <a:spcAft>
                <a:spcPts val="0"/>
              </a:spcAft>
              <a:buSzPts val="1500"/>
              <a:buChar char="●"/>
            </a:pPr>
            <a:r>
              <a:rPr lang="en" sz="1500">
                <a:solidFill>
                  <a:srgbClr val="000000"/>
                </a:solidFill>
              </a:rPr>
              <a:t>Then we find maxALL = maxmaxA, maxB.</a:t>
            </a:r>
            <a:endParaRPr sz="1500">
              <a:solidFill>
                <a:srgbClr val="000000"/>
              </a:solidFill>
            </a:endParaRPr>
          </a:p>
          <a:p>
            <a:pPr indent="-323850" lvl="0" marL="457200" rtl="0" algn="l">
              <a:spcBef>
                <a:spcPts val="0"/>
              </a:spcBef>
              <a:spcAft>
                <a:spcPts val="0"/>
              </a:spcAft>
              <a:buSzPts val="1500"/>
              <a:buChar char="●"/>
            </a:pPr>
            <a:r>
              <a:rPr lang="en" sz="1500">
                <a:solidFill>
                  <a:srgbClr val="000000"/>
                </a:solidFill>
              </a:rPr>
              <a:t>Next, we traverse in a for loop from 1 to maxALL and check if current num is present in A or B. </a:t>
            </a:r>
            <a:endParaRPr sz="1500">
              <a:solidFill>
                <a:srgbClr val="000000"/>
              </a:solidFill>
            </a:endParaRPr>
          </a:p>
          <a:p>
            <a:pPr indent="-323850" lvl="0" marL="457200" rtl="0" algn="l">
              <a:spcBef>
                <a:spcPts val="0"/>
              </a:spcBef>
              <a:spcAft>
                <a:spcPts val="0"/>
              </a:spcAft>
              <a:buSzPts val="1500"/>
              <a:buChar char="●"/>
            </a:pPr>
            <a:r>
              <a:rPr lang="en" sz="1500">
                <a:solidFill>
                  <a:srgbClr val="000000"/>
                </a:solidFill>
              </a:rPr>
              <a:t>If present then insert it in the merged array as many times as found.</a:t>
            </a:r>
            <a:endParaRPr sz="1500">
              <a:solidFill>
                <a:srgbClr val="000000"/>
              </a:solidFill>
            </a:endParaRPr>
          </a:p>
        </p:txBody>
      </p:sp>
      <p:sp>
        <p:nvSpPr>
          <p:cNvPr id="175" name="Google Shape;175;p21"/>
          <p:cNvSpPr txBox="1"/>
          <p:nvPr>
            <p:ph type="title"/>
          </p:nvPr>
        </p:nvSpPr>
        <p:spPr>
          <a:xfrm>
            <a:off x="819150" y="380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ALGORITHM DESIGN</a:t>
            </a:r>
            <a:endParaRPr b="1" sz="31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