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F589FE-5DA5-4585-8600-8ABCBC70166B}">
  <a:tblStyle styleId="{B3F589FE-5DA5-4585-8600-8ABCBC7016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add5f150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add5f150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add5f150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add5f150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962eb119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962eb119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ad91f50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ad91f50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62eb11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62eb11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962eb11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962eb11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962eb11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962eb11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962eb11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962eb11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962eb11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962eb11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9d20c3c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9d20c3c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62eb11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62eb11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d20c3c9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d20c3c9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62eb11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62eb11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62eb11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62eb11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dd5f15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add5f15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dd5f150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dd5f150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962eb119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962eb119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962eb11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962eb11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Subsequ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35550" y="1591825"/>
            <a:ext cx="72729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51102" marR="156894" rtl="0" algn="ctr">
              <a:lnSpc>
                <a:spcPct val="9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matrix of size </a:t>
            </a: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50x50</a:t>
            </a: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numbers ranging from 0 to 9 and find the length of the largest sorted component reversed horizontally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38500" y="3316225"/>
            <a:ext cx="8067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75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HRITIK SHARMA (IIT 2019020)   SHREYANSH PATIDAR (IIT 2019018)   </a:t>
            </a:r>
            <a:r>
              <a:rPr lang="en" sz="1375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BISWAJEET DAS (</a:t>
            </a:r>
            <a:r>
              <a:rPr lang="en" sz="1375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IIT 2019019</a:t>
            </a:r>
            <a:r>
              <a:rPr lang="en" sz="1375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75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75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2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0" y="215987"/>
            <a:ext cx="6022375" cy="47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75" y="462125"/>
            <a:ext cx="6952600" cy="29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758875" y="276300"/>
            <a:ext cx="7505700" cy="4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i="1" sz="15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i="1" sz="15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i="1" lang="en" sz="15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2:</a:t>
            </a:r>
            <a:endParaRPr b="1" i="1" sz="15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 = -1;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(low &lt;= high) {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 mid = low + (high - low + 1) / 2;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t/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</a:t>
            </a: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arr[mid]</a:t>
            </a: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key)   low = mid + 1;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 if (</a:t>
            </a: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arr[mid]</a:t>
            </a: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key) {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ans = mid;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high = mid - 1;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 if (</a:t>
            </a: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arr[mid]</a:t>
            </a: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key)  low = mid +1;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ans;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10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t/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19150" y="381750"/>
            <a:ext cx="75057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69501" rtl="0" algn="l">
              <a:lnSpc>
                <a:spcPct val="100000"/>
              </a:lnSpc>
              <a:spcBef>
                <a:spcPts val="1267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a[n][n] , arr[n] , row_wise_max[n],pntr;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for(i: 0→n-1 ){          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pntr=0,arr[0] = a[i][n-1];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t/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for( j: n-2→0 ){ 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If (a[i][j] &lt; ans_arr[0])  ans_arr[0]=a[i][j];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t/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else if (a[i][j] &gt;= ans_arr[pntr]) ans_arr[++pntr] = a[i][j];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t/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else {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index = search(ans_arr,0,pntr,a[i][j]);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ans_arr[index] = a[i][j];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t/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Row_wise_max[i] = pntr + 1;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 = maximum(row_wise_max[n]);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73" rtl="0" algn="l">
              <a:lnSpc>
                <a:spcPct val="100000"/>
              </a:lnSpc>
              <a:spcBef>
                <a:spcPts val="1267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print(Ans);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819150" y="469500"/>
            <a:ext cx="75057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 ANALYSIS</a:t>
            </a:r>
            <a:endParaRPr b="1"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819150" y="1238475"/>
            <a:ext cx="78003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1: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869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None/>
            </a:pP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row, the DP approach for LIS takes time </a:t>
            </a:r>
            <a:r>
              <a:rPr lang="en" sz="12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∝ n</a:t>
            </a:r>
            <a:r>
              <a:rPr baseline="30000" lang="en" sz="12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2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 , we need extra time ∝ n to calculate the maximum element in LIS.</a:t>
            </a:r>
            <a:endParaRPr baseline="30000" sz="12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47622" lvl="0" marL="2602749" marR="29102" rtl="0" algn="l">
              <a:lnSpc>
                <a:spcPct val="93186"/>
              </a:lnSpc>
              <a:spcBef>
                <a:spcPts val="217"/>
              </a:spcBef>
              <a:spcAft>
                <a:spcPts val="0"/>
              </a:spcAft>
              <a:buNone/>
            </a:pP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maximum value of n=100</a:t>
            </a:r>
            <a:endParaRPr sz="12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072" lvl="0" marL="158478" marR="21979" rtl="0" algn="l">
              <a:lnSpc>
                <a:spcPct val="107960"/>
              </a:lnSpc>
              <a:spcBef>
                <a:spcPts val="36"/>
              </a:spcBef>
              <a:spcAft>
                <a:spcPts val="0"/>
              </a:spcAft>
              <a:buNone/>
            </a:pP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time complexity will be O(n(n + 2*n*(n+1)/2 + n ) ) = O(3*n</a:t>
            </a:r>
            <a:r>
              <a:rPr baseline="30000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n</a:t>
            </a:r>
            <a:r>
              <a:rPr baseline="30000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5406" rtl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rPr b="1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b="1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n=0, = O(0) = 0ms </a:t>
            </a:r>
            <a:endParaRPr sz="12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36" lvl="0" marL="153869" marR="22360" rtl="0" algn="l">
              <a:lnSpc>
                <a:spcPct val="84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b="1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n=100 , t</a:t>
            </a:r>
            <a:r>
              <a:rPr baseline="-25000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O(2.03 * (10</a:t>
            </a:r>
            <a:r>
              <a:rPr baseline="30000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2: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35" lvl="0" marL="153591" marR="12245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traversing over each row with size n will take time </a:t>
            </a:r>
            <a:r>
              <a:rPr lang="en" sz="12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∝ 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. Finding pos for each element will take maximum log(n) time. And insertion operation will take time </a:t>
            </a:r>
            <a:r>
              <a:rPr lang="en" sz="12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∝ 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 </a:t>
            </a:r>
            <a:endParaRPr sz="12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1550" rtl="0" algn="l">
              <a:lnSpc>
                <a:spcPct val="100000"/>
              </a:lnSpc>
              <a:spcBef>
                <a:spcPts val="23"/>
              </a:spcBef>
              <a:spcAft>
                <a:spcPts val="0"/>
              </a:spcAft>
              <a:buNone/>
            </a:pP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time complexity will be O(n*n*log(n)). </a:t>
            </a:r>
            <a:endParaRPr sz="12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5406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b="1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b="1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n=0, = O(0) = 0ms</a:t>
            </a:r>
            <a:endParaRPr sz="12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5406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b="1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b="1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n=100 ,=O(2*10</a:t>
            </a:r>
            <a:r>
              <a:rPr baseline="30000"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19150" y="54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VALUES OF O(N) FOR BOTH ALGORITHMS</a:t>
            </a:r>
            <a:endParaRPr b="1"/>
          </a:p>
        </p:txBody>
      </p:sp>
      <p:graphicFrame>
        <p:nvGraphicFramePr>
          <p:cNvPr id="208" name="Google Shape;208;p27"/>
          <p:cNvGraphicFramePr/>
          <p:nvPr/>
        </p:nvGraphicFramePr>
        <p:xfrm>
          <a:off x="1987225" y="14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{B3F589FE-5DA5-4585-8600-8ABCBC70166B}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r>
                        <a:rPr lang="en" sz="800" u="sng">
                          <a:solidFill>
                            <a:srgbClr val="1155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 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23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 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23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23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0454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454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1300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22" lvl="0" marL="32230" marR="40581" rtl="0" algn="l">
                        <a:lnSpc>
                          <a:spcPct val="1093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0707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0707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9200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7818" lvl="0" marL="32636" marR="40581" rtl="0" algn="l">
                        <a:lnSpc>
                          <a:spcPct val="1093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520.41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273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 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73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29700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03" lvl="0" marL="32941" marR="40581" rtl="0" algn="l">
                        <a:lnSpc>
                          <a:spcPct val="1093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1329.409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01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 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01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68800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005" lvl="0" marL="40454" marR="40581" rtl="0" algn="l">
                        <a:lnSpc>
                          <a:spcPct val="1093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2563.435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44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344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632500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12" lvl="0" marL="33449" marR="40581" rtl="0" algn="l">
                        <a:lnSpc>
                          <a:spcPct val="1093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99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4247.425</a:t>
                      </a:r>
                      <a:endParaRPr sz="799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COMPLEXITIES OF ALGO 1 &amp; 2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50" y="1800200"/>
            <a:ext cx="3926225" cy="2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675" y="1858500"/>
            <a:ext cx="4267800" cy="2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542475" y="4299650"/>
            <a:ext cx="34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Algo 1  Time Complexity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872250" y="4329775"/>
            <a:ext cx="35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Algo 2 Time Complexity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205825" y="422075"/>
            <a:ext cx="8823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TIME COMPLEXITY OVERALL COMPARISON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25" y="1064975"/>
            <a:ext cx="5394650" cy="31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1848450" y="4369950"/>
            <a:ext cx="46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 Complexity Comparison between Algo 1 and Algo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2832950" y="1617400"/>
            <a:ext cx="3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5354475" y="1928825"/>
            <a:ext cx="3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819150" y="1716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56" lvl="0" marL="6563" marR="3148572" rtl="0" algn="just">
              <a:lnSpc>
                <a:spcPct val="109854"/>
              </a:lnSpc>
              <a:spcBef>
                <a:spcPts val="217"/>
              </a:spcBef>
              <a:spcAft>
                <a:spcPts val="0"/>
              </a:spcAft>
              <a:buNone/>
            </a:pPr>
            <a:r>
              <a:rPr lang="en" sz="1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two methods have different time complexities and meet to fulfill the problem statement. The order in which they are good can be listed as: </a:t>
            </a:r>
            <a:endParaRPr sz="14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93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None/>
            </a:pPr>
            <a:r>
              <a:rPr lang="en" sz="1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Approach 2 </a:t>
            </a:r>
            <a:endParaRPr sz="14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93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Approach 1 </a:t>
            </a:r>
            <a:endParaRPr sz="14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76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None/>
            </a:pPr>
            <a:r>
              <a:rPr lang="en" sz="1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time complexities.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 </a:t>
            </a:r>
            <a:endParaRPr b="1"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https://en.wikipedia.org/wiki/Subsequence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8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Abstract</a:t>
            </a:r>
            <a:endParaRPr b="1" sz="33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58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36" lvl="0" marL="9356" marR="146729" rtl="0" algn="just">
              <a:lnSpc>
                <a:spcPct val="109381"/>
              </a:lnSpc>
              <a:spcBef>
                <a:spcPts val="1642"/>
              </a:spcBef>
              <a:spcAft>
                <a:spcPts val="0"/>
              </a:spcAft>
              <a:buNone/>
            </a:pPr>
            <a:r>
              <a:rPr b="1" lang="en" sz="1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contains the algorithm to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matrix of size 50x50 of numbers ranging from 0 to 9 and to find the length of the largest sorted component reversed horizontally. </a:t>
            </a:r>
            <a:r>
              <a:rPr b="1" lang="en" sz="1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approaches have been taken and we will see the difference in complexity between both</a:t>
            </a:r>
            <a:r>
              <a:rPr lang="en" sz="1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906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Values of O(n) for all approaches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complexities of all algorithms and comparison b/w 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73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97" lvl="0" marL="7400" marR="160926" rtl="0" algn="l">
              <a:lnSpc>
                <a:spcPct val="110233"/>
              </a:lnSpc>
              <a:spcBef>
                <a:spcPts val="217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subsequence is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sequence contained in or forming part of another sequence.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is the process of arranging the elements of a set in a fashionable order i.e either in ascending or descending order of the elements of the set.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report further contains -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 Algorithm Design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Algorithm Analysis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Result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Conclusion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VI. Result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32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ALGORITHM DESIGN</a:t>
            </a:r>
            <a:endParaRPr b="1" sz="31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92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1:</a:t>
            </a:r>
            <a:endParaRPr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170" lvl="0" marL="11869" marR="162399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Assign values to a 2 D array of desired length using random function (n=50 in problem)</a:t>
            </a:r>
            <a:endParaRPr sz="1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16" lvl="0" marL="10751" marR="156058" rtl="0" algn="l">
              <a:lnSpc>
                <a:spcPct val="10796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Iterate over a loop through the entire 2D array row wise.  </a:t>
            </a:r>
            <a:endParaRPr sz="1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16" lvl="0" marL="10751" marR="156058" rtl="0" algn="l">
              <a:lnSpc>
                <a:spcPct val="10796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 each row , use a dynamic programming approach to obtain its largest sorted sequence length.</a:t>
            </a:r>
            <a:endParaRPr sz="1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16" lvl="0" marL="10751" marR="156058" rtl="0" algn="l">
              <a:lnSpc>
                <a:spcPct val="10796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4.Compute optimized LIS values in bottom up manner for each row.</a:t>
            </a:r>
            <a:endParaRPr sz="1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16" lvl="0" marL="13544" marR="165083" rtl="0" algn="l">
              <a:lnSpc>
                <a:spcPct val="113642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rPr lang="en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For each row , store the value of its longest sorted sequence in an array row_wise_max[n].</a:t>
            </a:r>
            <a:endParaRPr sz="1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6.print the maximum of all numbers in row_wise_max[n] array.</a:t>
            </a:r>
            <a:endParaRPr sz="1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5" y="219050"/>
            <a:ext cx="3639800" cy="4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550" y="204963"/>
            <a:ext cx="4248150" cy="47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5" y="251150"/>
            <a:ext cx="3589475" cy="46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875" y="878013"/>
            <a:ext cx="43053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964050"/>
            <a:ext cx="75057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 b="1" i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67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a[n][n] , LIS[n],row_wise_max[n];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67"/>
              </a:spcBef>
              <a:spcAft>
                <a:spcPts val="0"/>
              </a:spcAft>
              <a:buNone/>
            </a:pPr>
            <a:r>
              <a:t/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for(i: 0→n-1 ){           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LIS[n] = {1};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for( j: n-2→0 ){   // reverse iteration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for(k: n-1→j-1)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{     if(a[i][j] &gt;= a[i][k] &amp;&amp; LIS[j] &lt; LIS[k]+1)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LIS[j]=LIS[k]+1;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329" lvl="0" marL="166569" marR="308510" rtl="0" algn="just">
              <a:lnSpc>
                <a:spcPct val="110801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}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Row_wise_max[i] = maximum(LIS[n]);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 = maximum(row_wise_max[n]);</a:t>
            </a:r>
            <a:endParaRPr sz="10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73" rtl="0" algn="l">
              <a:lnSpc>
                <a:spcPct val="100000"/>
              </a:lnSpc>
              <a:spcBef>
                <a:spcPts val="1267"/>
              </a:spcBef>
              <a:spcAft>
                <a:spcPts val="0"/>
              </a:spcAft>
              <a:buNone/>
            </a:pPr>
            <a:r>
              <a:rPr lang="en" sz="1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print(Ans);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642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ALGORITHM DESIGN</a:t>
            </a:r>
            <a:endParaRPr b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553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2:</a:t>
            </a:r>
            <a:endParaRPr b="1"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179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1.Traverse 2D array row-wise.</a:t>
            </a:r>
            <a:endParaRPr sz="11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211" lvl="0" marL="165173" marR="213" rtl="0" algn="l">
              <a:lnSpc>
                <a:spcPct val="110233"/>
              </a:lnSpc>
              <a:spcBef>
                <a:spcPts val="217"/>
              </a:spcBef>
              <a:spcAft>
                <a:spcPts val="0"/>
              </a:spcAft>
              <a:buNone/>
            </a:pPr>
            <a:r>
              <a:rPr lang="en" sz="1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Make a new arr[] array and assign value a[i][n-1] to arr[0] for each row i . Now using pointer to arr[] elements iterate remaining array a[0][j] row wise , if the next element in a[0][j] is greater than or equal to the last element of arr[] then insert this element into arr[] else replace this element in place of element in a[0][j] which is just greater than that element.</a:t>
            </a:r>
            <a:endParaRPr sz="11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211" lvl="0" marL="165173" marR="213" rtl="0" algn="l">
              <a:lnSpc>
                <a:spcPct val="110233"/>
              </a:lnSpc>
              <a:spcBef>
                <a:spcPts val="217"/>
              </a:spcBef>
              <a:spcAft>
                <a:spcPts val="0"/>
              </a:spcAft>
              <a:buNone/>
            </a:pPr>
            <a:r>
              <a:rPr lang="en" sz="1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Insertion here will be based on binary search technique(divide and conquer) and simple comparison.</a:t>
            </a:r>
            <a:endParaRPr sz="11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211" lvl="0" marL="165173" marR="213" rtl="0" algn="l">
              <a:lnSpc>
                <a:spcPct val="110233"/>
              </a:lnSpc>
              <a:spcBef>
                <a:spcPts val="217"/>
              </a:spcBef>
              <a:spcAft>
                <a:spcPts val="0"/>
              </a:spcAft>
              <a:buNone/>
            </a:pPr>
            <a:r>
              <a:rPr lang="en" sz="1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Store the length of the longest sorted sequence of each row in the row_wise_max[] array.</a:t>
            </a:r>
            <a:endParaRPr sz="11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7686" rtl="0" algn="l">
              <a:lnSpc>
                <a:spcPct val="100000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" sz="1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We will follow the same steps for each row in the 2D array.</a:t>
            </a:r>
            <a:endParaRPr sz="11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2154" rtl="0" algn="l">
              <a:lnSpc>
                <a:spcPct val="100000"/>
              </a:lnSpc>
              <a:spcBef>
                <a:spcPts val="142"/>
              </a:spcBef>
              <a:spcAft>
                <a:spcPts val="0"/>
              </a:spcAft>
              <a:buNone/>
            </a:pPr>
            <a:r>
              <a:rPr lang="en" sz="1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The maximum of all elements in the row_wise_max[] array would be the answer.</a:t>
            </a:r>
            <a:endParaRPr sz="11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