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852ED6-DF89-4FFC-A14E-FEBDF8325C35}">
  <a:tblStyle styleId="{DE852ED6-DF89-4FFC-A14E-FEBDF8325C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RobotoMon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e7df7c09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e7df7c09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e7df7c0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e7df7c0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7df7c09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7df7c09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e7df7c09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e7df7c09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7df7c09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7df7c09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7df7c09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7df7c09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e7df7c0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e7df7c0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e7df7c09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e7df7c09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e7df7c09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e7df7c09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e7df7c09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e7df7c09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e7df7c09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e7df7c09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e7df7c09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e7df7c09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Subsequence" TargetMode="External"/><Relationship Id="rId4" Type="http://schemas.openxmlformats.org/officeDocument/2006/relationships/hyperlink" Target="https://www.geeksforgeeks.org/longest-increasing-subsequence-dp-3/" TargetMode="External"/><Relationship Id="rId5" Type="http://schemas.openxmlformats.org/officeDocument/2006/relationships/hyperlink" Target="https://www.geeksforgeeks.org/longest-increasing-subsequence-dp-3/" TargetMode="External"/><Relationship Id="rId6" Type="http://schemas.openxmlformats.org/officeDocument/2006/relationships/hyperlink" Target="https://www2.cs.duke.edu/courses/spring18/compsci330/Notes/dynamic.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12525" y="1696600"/>
            <a:ext cx="8253900" cy="144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800">
                <a:solidFill>
                  <a:srgbClr val="000000"/>
                </a:solidFill>
                <a:latin typeface="Times New Roman"/>
                <a:ea typeface="Times New Roman"/>
                <a:cs typeface="Times New Roman"/>
                <a:sym typeface="Times New Roman"/>
              </a:rPr>
              <a:t>Implement Strassen’s Matrix Algorithm</a:t>
            </a:r>
            <a:endParaRPr b="1" sz="3600">
              <a:solidFill>
                <a:srgbClr val="000000"/>
              </a:solidFill>
              <a:latin typeface="Times New Roman"/>
              <a:ea typeface="Times New Roman"/>
              <a:cs typeface="Times New Roman"/>
              <a:sym typeface="Times New Roman"/>
            </a:endParaRPr>
          </a:p>
        </p:txBody>
      </p:sp>
      <p:sp>
        <p:nvSpPr>
          <p:cNvPr id="129" name="Google Shape;129;p13"/>
          <p:cNvSpPr txBox="1"/>
          <p:nvPr>
            <p:ph idx="1" type="subTitle"/>
          </p:nvPr>
        </p:nvSpPr>
        <p:spPr>
          <a:xfrm>
            <a:off x="412525" y="2803225"/>
            <a:ext cx="8253900" cy="689400"/>
          </a:xfrm>
          <a:prstGeom prst="rect">
            <a:avLst/>
          </a:prstGeom>
        </p:spPr>
        <p:txBody>
          <a:bodyPr anchorCtr="0" anchor="t" bIns="91425" lIns="91425" spcFirstLastPara="1" rIns="91425" wrap="square" tIns="91425">
            <a:noAutofit/>
          </a:bodyPr>
          <a:lstStyle/>
          <a:p>
            <a:pPr indent="0" lvl="0" marL="0" rtl="0" algn="ctr">
              <a:lnSpc>
                <a:spcPct val="60000"/>
              </a:lnSpc>
              <a:spcBef>
                <a:spcPts val="0"/>
              </a:spcBef>
              <a:spcAft>
                <a:spcPts val="0"/>
              </a:spcAft>
              <a:buClr>
                <a:srgbClr val="000000"/>
              </a:buClr>
              <a:buSzPts val="935"/>
              <a:buFont typeface="Arial"/>
              <a:buNone/>
            </a:pPr>
            <a:r>
              <a:rPr lang="en" sz="1368">
                <a:solidFill>
                  <a:srgbClr val="BF9000"/>
                </a:solidFill>
                <a:latin typeface="Times New Roman"/>
                <a:ea typeface="Times New Roman"/>
                <a:cs typeface="Times New Roman"/>
                <a:sym typeface="Times New Roman"/>
              </a:rPr>
              <a:t>HRITIK SHARMA (IIT2019020)   SHREYANSH PATIDAR (IIT2019018)   BISWAJEET DAS (IIT2019019)</a:t>
            </a:r>
            <a:endParaRPr sz="1368">
              <a:solidFill>
                <a:srgbClr val="BF9000"/>
              </a:solidFill>
              <a:latin typeface="Times New Roman"/>
              <a:ea typeface="Times New Roman"/>
              <a:cs typeface="Times New Roman"/>
              <a:sym typeface="Times New Roman"/>
            </a:endParaRPr>
          </a:p>
          <a:p>
            <a:pPr indent="0" lvl="0" marL="0" rtl="0" algn="ctr">
              <a:lnSpc>
                <a:spcPct val="60000"/>
              </a:lnSpc>
              <a:spcBef>
                <a:spcPts val="0"/>
              </a:spcBef>
              <a:spcAft>
                <a:spcPts val="0"/>
              </a:spcAft>
              <a:buClr>
                <a:srgbClr val="000000"/>
              </a:buClr>
              <a:buSzPts val="935"/>
              <a:buFont typeface="Arial"/>
              <a:buNone/>
            </a:pPr>
            <a:r>
              <a:t/>
            </a:r>
            <a:endParaRPr sz="1368">
              <a:solidFill>
                <a:srgbClr val="BF9000"/>
              </a:solidFill>
              <a:latin typeface="Times New Roman"/>
              <a:ea typeface="Times New Roman"/>
              <a:cs typeface="Times New Roman"/>
              <a:sym typeface="Times New Roman"/>
            </a:endParaRPr>
          </a:p>
          <a:p>
            <a:pPr indent="0" lvl="0" marL="0" rtl="0" algn="ctr">
              <a:lnSpc>
                <a:spcPct val="60000"/>
              </a:lnSpc>
              <a:spcBef>
                <a:spcPts val="0"/>
              </a:spcBef>
              <a:spcAft>
                <a:spcPts val="0"/>
              </a:spcAft>
              <a:buClr>
                <a:srgbClr val="000000"/>
              </a:buClr>
              <a:buSzPts val="935"/>
              <a:buFont typeface="Arial"/>
              <a:buNone/>
            </a:pPr>
            <a:r>
              <a:t/>
            </a:r>
            <a:endParaRPr sz="1577">
              <a:solidFill>
                <a:srgbClr val="BF9000"/>
              </a:solidFill>
            </a:endParaRPr>
          </a:p>
          <a:p>
            <a:pPr indent="0" lvl="0" marL="0" rtl="0" algn="ctr">
              <a:lnSpc>
                <a:spcPct val="80000"/>
              </a:lnSpc>
              <a:spcBef>
                <a:spcPts val="0"/>
              </a:spcBef>
              <a:spcAft>
                <a:spcPts val="0"/>
              </a:spcAft>
              <a:buSzPts val="935"/>
              <a:buNone/>
            </a:pPr>
            <a:r>
              <a:t/>
            </a:r>
            <a:endParaRPr sz="15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54065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a:t>VALUES OF O(N) FOR BOTH ALGORITHMS</a:t>
            </a:r>
            <a:endParaRPr b="1"/>
          </a:p>
        </p:txBody>
      </p:sp>
      <p:graphicFrame>
        <p:nvGraphicFramePr>
          <p:cNvPr id="183" name="Google Shape;183;p22"/>
          <p:cNvGraphicFramePr/>
          <p:nvPr/>
        </p:nvGraphicFramePr>
        <p:xfrm>
          <a:off x="1987225" y="1404850"/>
          <a:ext cx="3000000" cy="3000000"/>
        </p:xfrm>
        <a:graphic>
          <a:graphicData uri="http://schemas.openxmlformats.org/drawingml/2006/table">
            <a:tbl>
              <a:tblPr>
                <a:noFill/>
                <a:tableStyleId>{DE852ED6-DF89-4FFC-A14E-FEBDF8325C35}</a:tableStyleId>
              </a:tblPr>
              <a:tblGrid>
                <a:gridCol w="1206500"/>
                <a:gridCol w="1206500"/>
                <a:gridCol w="1206500"/>
                <a:gridCol w="1206500"/>
              </a:tblGrid>
              <a:tr h="381000">
                <a:tc>
                  <a:txBody>
                    <a:bodyPr/>
                    <a:lstStyle/>
                    <a:p>
                      <a:pPr indent="0" lvl="0" marL="0" rtl="0" algn="ctr">
                        <a:lnSpc>
                          <a:spcPct val="115000"/>
                        </a:lnSpc>
                        <a:spcBef>
                          <a:spcPts val="0"/>
                        </a:spcBef>
                        <a:spcAft>
                          <a:spcPts val="0"/>
                        </a:spcAft>
                        <a:buNone/>
                      </a:pPr>
                      <a:r>
                        <a:rPr lang="en" sz="1000" u="sng">
                          <a:solidFill>
                            <a:schemeClr val="hlink"/>
                          </a:solidFill>
                          <a:hlinkClick r:id="rId3"/>
                        </a:rPr>
                        <a:t>S.No</a:t>
                      </a:r>
                      <a:endParaRPr sz="1000" u="sng">
                        <a:solidFill>
                          <a:schemeClr val="hlink"/>
                        </a:solidFill>
                      </a:endParaRPr>
                    </a:p>
                  </a:txBody>
                  <a:tcPr marT="19050" marB="19050" marR="28575" marL="28575" anchor="b">
                    <a:solidFill>
                      <a:srgbClr val="FF9900"/>
                    </a:solidFill>
                  </a:tcPr>
                </a:tc>
                <a:tc>
                  <a:txBody>
                    <a:bodyPr/>
                    <a:lstStyle/>
                    <a:p>
                      <a:pPr indent="0" lvl="0" marL="0" rtl="0" algn="ctr">
                        <a:lnSpc>
                          <a:spcPct val="115000"/>
                        </a:lnSpc>
                        <a:spcBef>
                          <a:spcPts val="0"/>
                        </a:spcBef>
                        <a:spcAft>
                          <a:spcPts val="0"/>
                        </a:spcAft>
                        <a:buNone/>
                      </a:pPr>
                      <a:r>
                        <a:rPr lang="en" sz="1000"/>
                        <a:t>n</a:t>
                      </a:r>
                      <a:endParaRPr sz="1000"/>
                    </a:p>
                  </a:txBody>
                  <a:tcPr marT="19050" marB="19050" marR="28575" marL="28575" anchor="b">
                    <a:solidFill>
                      <a:srgbClr val="FF9900"/>
                    </a:solidFill>
                  </a:tcPr>
                </a:tc>
                <a:tc>
                  <a:txBody>
                    <a:bodyPr/>
                    <a:lstStyle/>
                    <a:p>
                      <a:pPr indent="0" lvl="0" marL="0" rtl="0" algn="ctr">
                        <a:lnSpc>
                          <a:spcPct val="115000"/>
                        </a:lnSpc>
                        <a:spcBef>
                          <a:spcPts val="0"/>
                        </a:spcBef>
                        <a:spcAft>
                          <a:spcPts val="0"/>
                        </a:spcAft>
                        <a:buNone/>
                      </a:pPr>
                      <a:r>
                        <a:rPr lang="en" sz="1000"/>
                        <a:t>Approach 1</a:t>
                      </a:r>
                      <a:endParaRPr sz="1000"/>
                    </a:p>
                  </a:txBody>
                  <a:tcPr marT="19050" marB="19050" marR="28575" marL="28575" anchor="b">
                    <a:solidFill>
                      <a:srgbClr val="FF9900"/>
                    </a:solidFill>
                  </a:tcPr>
                </a:tc>
                <a:tc>
                  <a:txBody>
                    <a:bodyPr/>
                    <a:lstStyle/>
                    <a:p>
                      <a:pPr indent="0" lvl="0" marL="0" rtl="0" algn="ctr">
                        <a:lnSpc>
                          <a:spcPct val="115000"/>
                        </a:lnSpc>
                        <a:spcBef>
                          <a:spcPts val="0"/>
                        </a:spcBef>
                        <a:spcAft>
                          <a:spcPts val="0"/>
                        </a:spcAft>
                        <a:buNone/>
                      </a:pPr>
                      <a:r>
                        <a:rPr lang="en" sz="1000"/>
                        <a:t>Approach 2</a:t>
                      </a:r>
                      <a:endParaRPr sz="1000"/>
                    </a:p>
                  </a:txBody>
                  <a:tcPr marT="19050" marB="19050" marR="28575" marL="28575" anchor="b">
                    <a:solidFill>
                      <a:srgbClr val="FF9900"/>
                    </a:solidFill>
                  </a:tcPr>
                </a:tc>
              </a:tr>
              <a:tr h="381000">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88.28972194</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125000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2023.219371</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1000000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7795.075</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1000000000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688225.0043</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1000000000000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60763194.26</a:t>
                      </a:r>
                      <a:endParaRPr sz="1000"/>
                    </a:p>
                  </a:txBody>
                  <a:tcPr marT="19050" marB="19050" marR="28575" marL="2857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443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COMPLEXITIES OF ALGO 1 &amp; 2</a:t>
            </a:r>
            <a:endParaRPr/>
          </a:p>
        </p:txBody>
      </p:sp>
      <p:sp>
        <p:nvSpPr>
          <p:cNvPr id="189" name="Google Shape;189;p23"/>
          <p:cNvSpPr txBox="1"/>
          <p:nvPr/>
        </p:nvSpPr>
        <p:spPr>
          <a:xfrm>
            <a:off x="1085100" y="4329775"/>
            <a:ext cx="34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Algo 1  Time Complexity</a:t>
            </a:r>
            <a:endParaRPr>
              <a:latin typeface="Calibri"/>
              <a:ea typeface="Calibri"/>
              <a:cs typeface="Calibri"/>
              <a:sym typeface="Calibri"/>
            </a:endParaRPr>
          </a:p>
        </p:txBody>
      </p:sp>
      <p:sp>
        <p:nvSpPr>
          <p:cNvPr id="190" name="Google Shape;190;p23"/>
          <p:cNvSpPr txBox="1"/>
          <p:nvPr/>
        </p:nvSpPr>
        <p:spPr>
          <a:xfrm>
            <a:off x="4872250" y="4329775"/>
            <a:ext cx="35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Algo 2 Time Complexity</a:t>
            </a:r>
            <a:endParaRPr>
              <a:latin typeface="Calibri"/>
              <a:ea typeface="Calibri"/>
              <a:cs typeface="Calibri"/>
              <a:sym typeface="Calibri"/>
            </a:endParaRPr>
          </a:p>
        </p:txBody>
      </p:sp>
      <p:pic>
        <p:nvPicPr>
          <p:cNvPr id="191" name="Google Shape;191;p23"/>
          <p:cNvPicPr preferRelativeResize="0"/>
          <p:nvPr/>
        </p:nvPicPr>
        <p:blipFill>
          <a:blip r:embed="rId3">
            <a:alphaModFix/>
          </a:blip>
          <a:stretch>
            <a:fillRect/>
          </a:stretch>
        </p:blipFill>
        <p:spPr>
          <a:xfrm>
            <a:off x="819146" y="1270097"/>
            <a:ext cx="3516000" cy="3035440"/>
          </a:xfrm>
          <a:prstGeom prst="rect">
            <a:avLst/>
          </a:prstGeom>
          <a:noFill/>
          <a:ln>
            <a:noFill/>
          </a:ln>
        </p:spPr>
      </p:pic>
      <p:pic>
        <p:nvPicPr>
          <p:cNvPr id="192" name="Google Shape;192;p23"/>
          <p:cNvPicPr preferRelativeResize="0"/>
          <p:nvPr/>
        </p:nvPicPr>
        <p:blipFill>
          <a:blip r:embed="rId4">
            <a:alphaModFix/>
          </a:blip>
          <a:stretch>
            <a:fillRect/>
          </a:stretch>
        </p:blipFill>
        <p:spPr>
          <a:xfrm>
            <a:off x="4487550" y="1270100"/>
            <a:ext cx="3817216" cy="3059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98" name="Google Shape;198;p24"/>
          <p:cNvSpPr txBox="1"/>
          <p:nvPr>
            <p:ph idx="1" type="body"/>
          </p:nvPr>
        </p:nvSpPr>
        <p:spPr>
          <a:xfrm>
            <a:off x="819150" y="17162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Implementation of Strassen's algorithm for matrix multiplication is several times faster than the naïve method for matrix multiplication, if applied on large enough matrices.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 </a:t>
            </a:r>
            <a:endParaRPr b="1"/>
          </a:p>
        </p:txBody>
      </p:sp>
      <p:sp>
        <p:nvSpPr>
          <p:cNvPr id="204" name="Google Shape;204;p25"/>
          <p:cNvSpPr txBox="1"/>
          <p:nvPr>
            <p:ph idx="1" type="body"/>
          </p:nvPr>
        </p:nvSpPr>
        <p:spPr>
          <a:xfrm>
            <a:off x="819150" y="17499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sz="1100" u="sng">
                <a:solidFill>
                  <a:schemeClr val="hlink"/>
                </a:solidFill>
                <a:latin typeface="Arial"/>
                <a:ea typeface="Arial"/>
                <a:cs typeface="Arial"/>
                <a:sym typeface="Arial"/>
                <a:hlinkClick r:id="rId3"/>
              </a:rPr>
              <a:t>https://en.wikipedia.org/wiki/Subsequence</a:t>
            </a:r>
            <a:endParaRPr/>
          </a:p>
          <a:p>
            <a:pPr indent="0" lvl="0" marL="0" rtl="0" algn="l">
              <a:spcBef>
                <a:spcPts val="1200"/>
              </a:spcBef>
              <a:spcAft>
                <a:spcPts val="0"/>
              </a:spcAft>
              <a:buNone/>
            </a:pPr>
            <a:r>
              <a:rPr lang="en" sz="1100">
                <a:solidFill>
                  <a:srgbClr val="000000"/>
                </a:solidFill>
                <a:latin typeface="Arial"/>
                <a:ea typeface="Arial"/>
                <a:cs typeface="Arial"/>
                <a:sym typeface="Arial"/>
              </a:rPr>
              <a:t>[2]​</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 </a:t>
            </a:r>
            <a:r>
              <a:rPr lang="en" sz="1100" u="sng">
                <a:solidFill>
                  <a:schemeClr val="hlink"/>
                </a:solidFill>
                <a:latin typeface="Arial"/>
                <a:ea typeface="Arial"/>
                <a:cs typeface="Arial"/>
                <a:sym typeface="Arial"/>
                <a:hlinkClick r:id="rId5"/>
              </a:rPr>
              <a:t>https://www.geeksforgeeks.org/longest-increasing-subsequence-dp-3/</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[3] ​</a:t>
            </a:r>
            <a:r>
              <a:rPr lang="en" sz="1100" u="sng">
                <a:solidFill>
                  <a:schemeClr val="hlink"/>
                </a:solidFill>
                <a:latin typeface="Arial"/>
                <a:ea typeface="Arial"/>
                <a:cs typeface="Arial"/>
                <a:sym typeface="Arial"/>
                <a:hlinkClick r:id="rId6"/>
              </a:rPr>
              <a:t>https://www2.cs.duke.edu/courses/spring18/compsci330/Notes/dynamic.pdf</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8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Abstract</a:t>
            </a:r>
            <a:endParaRPr b="1" sz="3300"/>
          </a:p>
        </p:txBody>
      </p:sp>
      <p:sp>
        <p:nvSpPr>
          <p:cNvPr id="135" name="Google Shape;135;p14"/>
          <p:cNvSpPr txBox="1"/>
          <p:nvPr>
            <p:ph idx="1" type="body"/>
          </p:nvPr>
        </p:nvSpPr>
        <p:spPr>
          <a:xfrm>
            <a:off x="819150" y="1858575"/>
            <a:ext cx="7505700" cy="2448000"/>
          </a:xfrm>
          <a:prstGeom prst="rect">
            <a:avLst/>
          </a:prstGeom>
        </p:spPr>
        <p:txBody>
          <a:bodyPr anchorCtr="0" anchor="t" bIns="91425" lIns="91425" spcFirstLastPara="1" rIns="91425" wrap="square" tIns="91425">
            <a:normAutofit/>
          </a:bodyPr>
          <a:lstStyle/>
          <a:p>
            <a:pPr indent="-1536" lvl="0" marL="9356" marR="146729" rtl="0" algn="just">
              <a:lnSpc>
                <a:spcPct val="109381"/>
              </a:lnSpc>
              <a:spcBef>
                <a:spcPts val="1642"/>
              </a:spcBef>
              <a:spcAft>
                <a:spcPts val="0"/>
              </a:spcAft>
              <a:buNone/>
            </a:pPr>
            <a:r>
              <a:rPr lang="en" sz="1800">
                <a:solidFill>
                  <a:srgbClr val="000000"/>
                </a:solidFill>
              </a:rPr>
              <a:t>This Paper contains the algorithm to implement merge sort without using recursion. Two approaches have been taken and we will see the difference in complexity between both.</a:t>
            </a:r>
            <a:endParaRPr sz="1800">
              <a:solidFill>
                <a:srgbClr val="000000"/>
              </a:solidFill>
            </a:endParaRPr>
          </a:p>
          <a:p>
            <a:pPr indent="-1536" lvl="0" marL="9356" marR="146729" rtl="0" algn="just">
              <a:lnSpc>
                <a:spcPct val="109381"/>
              </a:lnSpc>
              <a:spcBef>
                <a:spcPts val="1642"/>
              </a:spcBef>
              <a:spcAft>
                <a:spcPts val="0"/>
              </a:spcAft>
              <a:buNone/>
            </a:pPr>
            <a:r>
              <a:t/>
            </a:r>
            <a:endParaRPr sz="1899">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906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Contents</a:t>
            </a:r>
            <a:endParaRPr b="1"/>
          </a:p>
        </p:txBody>
      </p:sp>
      <p:sp>
        <p:nvSpPr>
          <p:cNvPr id="141" name="Google Shape;141;p15"/>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Algorithm Design</a:t>
            </a:r>
            <a:endParaRPr sz="1800"/>
          </a:p>
          <a:p>
            <a:pPr indent="-342900" lvl="0" marL="457200" rtl="0" algn="l">
              <a:spcBef>
                <a:spcPts val="0"/>
              </a:spcBef>
              <a:spcAft>
                <a:spcPts val="0"/>
              </a:spcAft>
              <a:buSzPts val="1800"/>
              <a:buChar char="●"/>
            </a:pPr>
            <a:r>
              <a:rPr lang="en" sz="1800"/>
              <a:t>Algorithm Analysis</a:t>
            </a:r>
            <a:endParaRPr sz="1800"/>
          </a:p>
          <a:p>
            <a:pPr indent="-342900" lvl="0" marL="457200" rtl="0" algn="l">
              <a:spcBef>
                <a:spcPts val="0"/>
              </a:spcBef>
              <a:spcAft>
                <a:spcPts val="0"/>
              </a:spcAft>
              <a:buSzPts val="1800"/>
              <a:buChar char="●"/>
            </a:pPr>
            <a:r>
              <a:rPr lang="en" sz="1800"/>
              <a:t>Values of O(n) for all approaches</a:t>
            </a:r>
            <a:endParaRPr sz="1800"/>
          </a:p>
          <a:p>
            <a:pPr indent="-342900" lvl="0" marL="457200" rtl="0" algn="l">
              <a:spcBef>
                <a:spcPts val="0"/>
              </a:spcBef>
              <a:spcAft>
                <a:spcPts val="0"/>
              </a:spcAft>
              <a:buSzPts val="1800"/>
              <a:buChar char="●"/>
            </a:pPr>
            <a:r>
              <a:rPr lang="en" sz="1800"/>
              <a:t>Time complexities of all algorithms and comparison b/w all</a:t>
            </a:r>
            <a:endParaRPr sz="1800"/>
          </a:p>
          <a:p>
            <a:pPr indent="-342900" lvl="0" marL="457200" rtl="0" algn="l">
              <a:spcBef>
                <a:spcPts val="0"/>
              </a:spcBef>
              <a:spcAft>
                <a:spcPts val="0"/>
              </a:spcAft>
              <a:buSzPts val="1800"/>
              <a:buChar char="●"/>
            </a:pPr>
            <a:r>
              <a:rPr lang="en" sz="1800"/>
              <a:t>Conclusion</a:t>
            </a:r>
            <a:endParaRPr sz="1800"/>
          </a:p>
          <a:p>
            <a:pPr indent="-342900" lvl="0" marL="457200" rtl="0" algn="l">
              <a:spcBef>
                <a:spcPts val="0"/>
              </a:spcBef>
              <a:spcAft>
                <a:spcPts val="0"/>
              </a:spcAft>
              <a:buSzPts val="1800"/>
              <a:buChar char="●"/>
            </a:pPr>
            <a:r>
              <a:rPr lang="en" sz="1800"/>
              <a:t>References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7" name="Google Shape;147;p16"/>
          <p:cNvSpPr txBox="1"/>
          <p:nvPr>
            <p:ph idx="1" type="body"/>
          </p:nvPr>
        </p:nvSpPr>
        <p:spPr>
          <a:xfrm>
            <a:off x="819150" y="1574000"/>
            <a:ext cx="7505700" cy="284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In this report, we are going to discuss strassen matrix multiplication,formula of matrix multiplication and algorithms for strassen matrix multiplication.</a:t>
            </a:r>
            <a:endParaRPr sz="1400"/>
          </a:p>
          <a:p>
            <a:pPr indent="0" lvl="0" marL="0" rtl="0" algn="l">
              <a:lnSpc>
                <a:spcPct val="95000"/>
              </a:lnSpc>
              <a:spcBef>
                <a:spcPts val="1200"/>
              </a:spcBef>
              <a:spcAft>
                <a:spcPts val="0"/>
              </a:spcAft>
              <a:buNone/>
            </a:pPr>
            <a:r>
              <a:rPr lang="en" sz="1400"/>
              <a:t>Let us consider two matrices X and Y. We want to calculate the resultant matrix Z by multiplying X and Y. Matrix multiplication is a {binary operation} that produces a{matrix} from two matrices. </a:t>
            </a:r>
            <a:endParaRPr sz="1400"/>
          </a:p>
          <a:p>
            <a:pPr indent="0" lvl="0" marL="0" rtl="0" algn="l">
              <a:lnSpc>
                <a:spcPct val="95000"/>
              </a:lnSpc>
              <a:spcBef>
                <a:spcPts val="1200"/>
              </a:spcBef>
              <a:spcAft>
                <a:spcPts val="0"/>
              </a:spcAft>
              <a:buNone/>
            </a:pPr>
            <a:r>
              <a:rPr lang="en" sz="1400"/>
              <a:t>For matrix multiplication, the number of columns in the first matrix must be equal to the number of rows in the second matrix. The resulting matrix, known as the matrix product, has the number of rows of the first and the number of columns of the second matrix.</a:t>
            </a:r>
            <a:endParaRPr sz="1400"/>
          </a:p>
          <a:p>
            <a:pPr indent="0" lvl="0" marL="0" rtl="0" algn="l">
              <a:lnSpc>
                <a:spcPct val="95000"/>
              </a:lnSpc>
              <a:spcBef>
                <a:spcPts val="1200"/>
              </a:spcBef>
              <a:spcAft>
                <a:spcPts val="1200"/>
              </a:spcAft>
              <a:buNone/>
            </a:pPr>
            <a:r>
              <a:rPr lang="en" sz="1400"/>
              <a:t>Thus the product XY is defined if and only if the number of columns in X equals the number of rows in Y.The utility of Strassen's formula is shown by its asymptotic superiority when order n of matrix reaches infinity.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32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ALGORITHM DESIGN</a:t>
            </a:r>
            <a:endParaRPr b="1" sz="3100"/>
          </a:p>
        </p:txBody>
      </p:sp>
      <p:sp>
        <p:nvSpPr>
          <p:cNvPr id="153" name="Google Shape;153;p17"/>
          <p:cNvSpPr txBox="1"/>
          <p:nvPr>
            <p:ph idx="1" type="body"/>
          </p:nvPr>
        </p:nvSpPr>
        <p:spPr>
          <a:xfrm>
            <a:off x="819150" y="1492625"/>
            <a:ext cx="7505700" cy="3291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sz="1400">
                <a:solidFill>
                  <a:srgbClr val="000000"/>
                </a:solidFill>
                <a:latin typeface="Times New Roman"/>
                <a:ea typeface="Times New Roman"/>
                <a:cs typeface="Times New Roman"/>
                <a:sym typeface="Times New Roman"/>
              </a:rPr>
              <a:t>Approach 1 (Dividing each matrix into 4 smaller matrices and performing multiplication):</a:t>
            </a:r>
            <a:endParaRPr b="1" i="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400">
              <a:solidFill>
                <a:srgbClr val="000000"/>
              </a:solidFill>
              <a:latin typeface="Times New Roman"/>
              <a:ea typeface="Times New Roman"/>
              <a:cs typeface="Times New Roman"/>
              <a:sym typeface="Times New Roman"/>
            </a:endParaRPr>
          </a:p>
          <a:p>
            <a:pPr indent="-323850" lvl="0" marL="457200" marR="162399" rtl="0" algn="just">
              <a:lnSpc>
                <a:spcPct val="110801"/>
              </a:lnSpc>
              <a:spcBef>
                <a:spcPts val="142"/>
              </a:spcBef>
              <a:spcAft>
                <a:spcPts val="0"/>
              </a:spcAft>
              <a:buClr>
                <a:srgbClr val="000000"/>
              </a:buClr>
              <a:buSzPts val="1500"/>
              <a:buAutoNum type="arabicPeriod"/>
            </a:pPr>
            <a:r>
              <a:rPr lang="en" sz="1500">
                <a:solidFill>
                  <a:srgbClr val="000000"/>
                </a:solidFill>
              </a:rPr>
              <a:t>Divide matrices A and B in 4 sub-matrices of size (n/2) x (n/2)</a:t>
            </a:r>
            <a:endParaRPr sz="1500">
              <a:solidFill>
                <a:srgbClr val="000000"/>
              </a:solidFill>
            </a:endParaRPr>
          </a:p>
          <a:p>
            <a:pPr indent="-323850" lvl="0" marL="457200" marR="162399" rtl="0" algn="just">
              <a:lnSpc>
                <a:spcPct val="110801"/>
              </a:lnSpc>
              <a:spcBef>
                <a:spcPts val="0"/>
              </a:spcBef>
              <a:spcAft>
                <a:spcPts val="0"/>
              </a:spcAft>
              <a:buClr>
                <a:srgbClr val="000000"/>
              </a:buClr>
              <a:buSzPts val="1500"/>
              <a:buAutoNum type="arabicPeriod"/>
            </a:pPr>
            <a:r>
              <a:rPr lang="en" sz="1500">
                <a:solidFill>
                  <a:srgbClr val="000000"/>
                </a:solidFill>
              </a:rPr>
              <a:t>Calculate following values Recursively: </a:t>
            </a:r>
            <a:r>
              <a:rPr b="1" lang="en" sz="1500">
                <a:solidFill>
                  <a:srgbClr val="000000"/>
                </a:solidFill>
              </a:rPr>
              <a:t>ae+bg</a:t>
            </a:r>
            <a:r>
              <a:rPr lang="en" sz="1500">
                <a:solidFill>
                  <a:srgbClr val="000000"/>
                </a:solidFill>
              </a:rPr>
              <a:t> , </a:t>
            </a:r>
            <a:r>
              <a:rPr b="1" lang="en" sz="1500">
                <a:solidFill>
                  <a:srgbClr val="000000"/>
                </a:solidFill>
              </a:rPr>
              <a:t>af+bh</a:t>
            </a:r>
            <a:r>
              <a:rPr lang="en" sz="1500">
                <a:solidFill>
                  <a:srgbClr val="000000"/>
                </a:solidFill>
              </a:rPr>
              <a:t> , </a:t>
            </a:r>
            <a:r>
              <a:rPr b="1" lang="en" sz="1500">
                <a:solidFill>
                  <a:srgbClr val="000000"/>
                </a:solidFill>
              </a:rPr>
              <a:t>ce + dg</a:t>
            </a:r>
            <a:r>
              <a:rPr lang="en" sz="1500">
                <a:solidFill>
                  <a:srgbClr val="000000"/>
                </a:solidFill>
              </a:rPr>
              <a:t> and </a:t>
            </a:r>
            <a:r>
              <a:rPr b="1" lang="en" sz="1500">
                <a:solidFill>
                  <a:srgbClr val="000000"/>
                </a:solidFill>
              </a:rPr>
              <a:t>cf+dh</a:t>
            </a:r>
            <a:r>
              <a:rPr lang="en" sz="1500">
                <a:solidFill>
                  <a:srgbClr val="000000"/>
                </a:solidFill>
              </a:rPr>
              <a:t> </a:t>
            </a:r>
            <a:endParaRPr sz="1500">
              <a:solidFill>
                <a:srgbClr val="000000"/>
              </a:solidFill>
            </a:endParaRPr>
          </a:p>
          <a:p>
            <a:pPr indent="0" lvl="0" marL="0" marR="162399" rtl="0" algn="just">
              <a:lnSpc>
                <a:spcPct val="110801"/>
              </a:lnSpc>
              <a:spcBef>
                <a:spcPts val="142"/>
              </a:spcBef>
              <a:spcAft>
                <a:spcPts val="0"/>
              </a:spcAft>
              <a:buNone/>
            </a:pPr>
            <a:r>
              <a:t/>
            </a:r>
            <a:endParaRPr sz="1500">
              <a:solidFill>
                <a:srgbClr val="000000"/>
              </a:solidFill>
            </a:endParaRPr>
          </a:p>
          <a:p>
            <a:pPr indent="0" lvl="0" marL="0" marR="162399" rtl="0" algn="just">
              <a:lnSpc>
                <a:spcPct val="110801"/>
              </a:lnSpc>
              <a:spcBef>
                <a:spcPts val="142"/>
              </a:spcBef>
              <a:spcAft>
                <a:spcPts val="0"/>
              </a:spcAft>
              <a:buNone/>
            </a:pPr>
            <a:r>
              <a:t/>
            </a:r>
            <a:endParaRPr sz="1500">
              <a:solidFill>
                <a:srgbClr val="000000"/>
              </a:solidFill>
            </a:endParaRPr>
          </a:p>
          <a:p>
            <a:pPr indent="0" lvl="0" marL="0" marR="162399" rtl="0" algn="just">
              <a:lnSpc>
                <a:spcPct val="110801"/>
              </a:lnSpc>
              <a:spcBef>
                <a:spcPts val="142"/>
              </a:spcBef>
              <a:spcAft>
                <a:spcPts val="0"/>
              </a:spcAft>
              <a:buNone/>
            </a:pPr>
            <a:r>
              <a:t/>
            </a:r>
            <a:endParaRPr sz="1500">
              <a:solidFill>
                <a:srgbClr val="000000"/>
              </a:solidFill>
            </a:endParaRPr>
          </a:p>
          <a:p>
            <a:pPr indent="0" lvl="0" marL="0" marR="162399" rtl="0" algn="just">
              <a:lnSpc>
                <a:spcPct val="110801"/>
              </a:lnSpc>
              <a:spcBef>
                <a:spcPts val="142"/>
              </a:spcBef>
              <a:spcAft>
                <a:spcPts val="0"/>
              </a:spcAft>
              <a:buNone/>
            </a:pPr>
            <a:r>
              <a:t/>
            </a:r>
            <a:endParaRPr sz="1500">
              <a:solidFill>
                <a:srgbClr val="000000"/>
              </a:solidFill>
            </a:endParaRPr>
          </a:p>
          <a:p>
            <a:pPr indent="0" lvl="0" marL="0" marR="162399" rtl="0" algn="just">
              <a:lnSpc>
                <a:spcPct val="110801"/>
              </a:lnSpc>
              <a:spcBef>
                <a:spcPts val="142"/>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a:p>
        </p:txBody>
      </p:sp>
      <p:pic>
        <p:nvPicPr>
          <p:cNvPr id="154" name="Google Shape;154;p17"/>
          <p:cNvPicPr preferRelativeResize="0"/>
          <p:nvPr/>
        </p:nvPicPr>
        <p:blipFill>
          <a:blip r:embed="rId3">
            <a:alphaModFix/>
          </a:blip>
          <a:stretch>
            <a:fillRect/>
          </a:stretch>
        </p:blipFill>
        <p:spPr>
          <a:xfrm>
            <a:off x="1191113" y="2674213"/>
            <a:ext cx="4810125" cy="199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819150" y="628650"/>
            <a:ext cx="7505700" cy="39945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None/>
            </a:pPr>
            <a:r>
              <a:rPr b="1" i="1" lang="en" sz="1500">
                <a:solidFill>
                  <a:srgbClr val="434343"/>
                </a:solidFill>
                <a:latin typeface="Times New Roman"/>
                <a:ea typeface="Times New Roman"/>
                <a:cs typeface="Times New Roman"/>
                <a:sym typeface="Times New Roman"/>
              </a:rPr>
              <a:t>Algorithm 1:</a:t>
            </a:r>
            <a:endParaRPr b="1" i="1" sz="1500">
              <a:solidFill>
                <a:srgbClr val="434343"/>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b="1" i="1" sz="1600">
              <a:solidFill>
                <a:srgbClr val="43434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matrix multiply( matrix A, matrix B, int n)</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//base case</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if(n==1)return A[0][0]*B[0][0];</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//break matrix A and B into 4 quadrants</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matrix a,b,c,d //for matrix A</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matrix e,f,g,h; //for matrix B</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int k = (n/2);</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matrix C;</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matrix c1,c2,c3,c4 //4 quadrants of matrix C</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c1 = multiply(a,e,k) + multiply(b,g,k)</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c2 = multiply(a,f,k) + multiply(b,h,k)</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c3 = multiply(c,e,k) + multiply(d,g,k)</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c4 = multiply(d,f,k) + multiply(d,h,k)</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return C;</a:t>
            </a:r>
            <a:endParaRPr sz="1100">
              <a:solidFill>
                <a:srgbClr val="43434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a:t>
            </a:r>
            <a:endParaRPr sz="1100">
              <a:solidFill>
                <a:srgbClr val="434343"/>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819150" y="1111350"/>
            <a:ext cx="75057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a:solidFill>
                  <a:srgbClr val="000000"/>
                </a:solidFill>
                <a:latin typeface="Times New Roman"/>
                <a:ea typeface="Times New Roman"/>
                <a:cs typeface="Times New Roman"/>
                <a:sym typeface="Times New Roman"/>
              </a:rPr>
              <a:t>Approach 2</a:t>
            </a:r>
            <a:r>
              <a:rPr b="1" i="1" lang="en">
                <a:solidFill>
                  <a:srgbClr val="000000"/>
                </a:solidFill>
                <a:latin typeface="Times New Roman"/>
                <a:ea typeface="Times New Roman"/>
                <a:cs typeface="Times New Roman"/>
                <a:sym typeface="Times New Roman"/>
              </a:rPr>
              <a:t> (</a:t>
            </a:r>
            <a:r>
              <a:rPr b="1" i="1" lang="en" sz="1250">
                <a:solidFill>
                  <a:srgbClr val="000000"/>
                </a:solidFill>
                <a:latin typeface="Times New Roman"/>
                <a:ea typeface="Times New Roman"/>
                <a:cs typeface="Times New Roman"/>
                <a:sym typeface="Times New Roman"/>
              </a:rPr>
              <a:t>Strassens’ algorithm</a:t>
            </a:r>
            <a:r>
              <a:rPr b="1" i="1" lang="en">
                <a:solidFill>
                  <a:srgbClr val="000000"/>
                </a:solidFill>
                <a:latin typeface="Times New Roman"/>
                <a:ea typeface="Times New Roman"/>
                <a:cs typeface="Times New Roman"/>
                <a:sym typeface="Times New Roman"/>
              </a:rPr>
              <a:t>):</a:t>
            </a:r>
            <a:endParaRPr b="1" i="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000000"/>
              </a:solidFill>
              <a:latin typeface="Arial"/>
              <a:ea typeface="Arial"/>
              <a:cs typeface="Arial"/>
              <a:sym typeface="Arial"/>
            </a:endParaRPr>
          </a:p>
        </p:txBody>
      </p:sp>
      <p:sp>
        <p:nvSpPr>
          <p:cNvPr id="165" name="Google Shape;165;p19"/>
          <p:cNvSpPr txBox="1"/>
          <p:nvPr>
            <p:ph type="title"/>
          </p:nvPr>
        </p:nvSpPr>
        <p:spPr>
          <a:xfrm>
            <a:off x="819150" y="380925"/>
            <a:ext cx="7505700" cy="57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00"/>
              <a:t>ALGORITHM DESIGN</a:t>
            </a:r>
            <a:endParaRPr b="1" sz="3100"/>
          </a:p>
        </p:txBody>
      </p:sp>
      <p:pic>
        <p:nvPicPr>
          <p:cNvPr id="166" name="Google Shape;166;p19"/>
          <p:cNvPicPr preferRelativeResize="0"/>
          <p:nvPr/>
        </p:nvPicPr>
        <p:blipFill>
          <a:blip r:embed="rId3">
            <a:alphaModFix/>
          </a:blip>
          <a:stretch>
            <a:fillRect/>
          </a:stretch>
        </p:blipFill>
        <p:spPr>
          <a:xfrm>
            <a:off x="819149" y="1523899"/>
            <a:ext cx="5492825" cy="330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758875" y="276300"/>
            <a:ext cx="7505700" cy="4590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b="1" i="1" lang="en" sz="1100">
                <a:solidFill>
                  <a:srgbClr val="000000"/>
                </a:solidFill>
                <a:latin typeface="Roboto Mono"/>
                <a:ea typeface="Roboto Mono"/>
                <a:cs typeface="Roboto Mono"/>
                <a:sym typeface="Roboto Mono"/>
              </a:rPr>
              <a:t>Algorithm</a:t>
            </a:r>
            <a:endParaRPr b="1" i="1" sz="1100">
              <a:solidFill>
                <a:srgbClr val="000000"/>
              </a:solidFill>
              <a:latin typeface="Roboto Mono"/>
              <a:ea typeface="Roboto Mono"/>
              <a:cs typeface="Roboto Mono"/>
              <a:sym typeface="Roboto Mono"/>
            </a:endParaRPr>
          </a:p>
          <a:p>
            <a:pPr indent="0" lvl="0" marL="0" rtl="0" algn="just">
              <a:lnSpc>
                <a:spcPct val="95000"/>
              </a:lnSpc>
              <a:spcBef>
                <a:spcPts val="0"/>
              </a:spcBef>
              <a:spcAft>
                <a:spcPts val="0"/>
              </a:spcAft>
              <a:buSzPts val="1018"/>
              <a:buNone/>
            </a:pPr>
            <a:r>
              <a:t/>
            </a:r>
            <a:endParaRPr sz="800">
              <a:solidFill>
                <a:srgbClr val="000000"/>
              </a:solidFill>
              <a:latin typeface="Roboto Mono"/>
              <a:ea typeface="Roboto Mono"/>
              <a:cs typeface="Roboto Mono"/>
              <a:sym typeface="Roboto Mono"/>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matrix multiply( matrix A, matrix B, int n)</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//base case</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if(n==1)return A[0][0]*B[0][0];</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//break matrix A and B into 4 quadrants</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matrix a,b,c,d //for matrix A</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matrix e,f,g,h; //for matrix B</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int k = (n/2);</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matrix C;</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matrix c1,c2,c3,c4 //4 quadrants of matrix C</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matrix p1,p2,p3,p4,p5,p6,p7</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p1 = multiply(a,f-h,k), 	p2 = multiply(a+b,h,k),</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p3 = multiply(c+d,e,k), 	p4 = multiply(d,g-e,k),</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p5 = multiply(a+d,e+h,k),   p6 = multiply(b-d, g+h,k),</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p7 = multiply(a-c, e+f,k),</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c1 = p5+p4-p2+p6</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c2 = p1+p2</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c3 = p3+p4</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c4 = p1+p5-p3-p7</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8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	return C;</a:t>
            </a:r>
            <a:endParaRPr sz="800">
              <a:solidFill>
                <a:srgbClr val="000000"/>
              </a:solidFill>
              <a:highlight>
                <a:srgbClr val="FFFFFF"/>
              </a:highlight>
              <a:latin typeface="Courier New"/>
              <a:ea typeface="Courier New"/>
              <a:cs typeface="Courier New"/>
              <a:sym typeface="Courier New"/>
            </a:endParaRPr>
          </a:p>
          <a:p>
            <a:pPr indent="0" lvl="0" marL="0" rtl="0" algn="l">
              <a:lnSpc>
                <a:spcPct val="7000"/>
              </a:lnSpc>
              <a:spcBef>
                <a:spcPts val="0"/>
              </a:spcBef>
              <a:spcAft>
                <a:spcPts val="0"/>
              </a:spcAft>
              <a:buNone/>
            </a:pPr>
            <a:r>
              <a:rPr lang="en" sz="800">
                <a:solidFill>
                  <a:srgbClr val="000000"/>
                </a:solidFill>
                <a:highlight>
                  <a:srgbClr val="FFFFFF"/>
                </a:highlight>
                <a:latin typeface="Courier New"/>
                <a:ea typeface="Courier New"/>
                <a:cs typeface="Courier New"/>
                <a:sym typeface="Courier New"/>
              </a:rPr>
              <a:t>}</a:t>
            </a:r>
            <a:endParaRPr sz="800">
              <a:solidFill>
                <a:srgbClr val="000000"/>
              </a:solidFill>
              <a:highlight>
                <a:srgbClr val="FFFFFF"/>
              </a:highlight>
              <a:latin typeface="Courier New"/>
              <a:ea typeface="Courier New"/>
              <a:cs typeface="Courier New"/>
              <a:sym typeface="Courier New"/>
            </a:endParaRPr>
          </a:p>
          <a:p>
            <a:pPr indent="0" lvl="0" marL="18710" rtl="0" algn="l">
              <a:lnSpc>
                <a:spcPct val="100000"/>
              </a:lnSpc>
              <a:spcBef>
                <a:spcPts val="142"/>
              </a:spcBef>
              <a:spcAft>
                <a:spcPts val="0"/>
              </a:spcAft>
              <a:buNone/>
            </a:pPr>
            <a:r>
              <a:t/>
            </a:r>
            <a:endParaRPr sz="800">
              <a:solidFill>
                <a:srgbClr val="000000"/>
              </a:solidFill>
              <a:latin typeface="Roboto Mono"/>
              <a:ea typeface="Roboto Mono"/>
              <a:cs typeface="Roboto Mono"/>
              <a:sym typeface="Roboto Mono"/>
            </a:endParaRPr>
          </a:p>
          <a:p>
            <a:pPr indent="0" lvl="0" marL="18710" rtl="0" algn="l">
              <a:lnSpc>
                <a:spcPct val="100000"/>
              </a:lnSpc>
              <a:spcBef>
                <a:spcPts val="142"/>
              </a:spcBef>
              <a:spcAft>
                <a:spcPts val="0"/>
              </a:spcAft>
              <a:buNone/>
            </a:pPr>
            <a:r>
              <a:t/>
            </a:r>
            <a:endParaRPr sz="800">
              <a:solidFill>
                <a:srgbClr val="000000"/>
              </a:solidFill>
              <a:latin typeface="Roboto Mono"/>
              <a:ea typeface="Roboto Mono"/>
              <a:cs typeface="Roboto Mono"/>
              <a:sym typeface="Roboto Mono"/>
            </a:endParaRPr>
          </a:p>
          <a:p>
            <a:pPr indent="0" lvl="0" marL="17746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95000"/>
              </a:lnSpc>
              <a:spcBef>
                <a:spcPts val="0"/>
              </a:spcBef>
              <a:spcAft>
                <a:spcPts val="1200"/>
              </a:spcAft>
              <a:buSzPts val="1018"/>
              <a:buNone/>
            </a:pPr>
            <a:r>
              <a:t/>
            </a:r>
            <a:endParaRPr sz="8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469500"/>
            <a:ext cx="7505700" cy="846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a:t>ALGORITHM ANALYSIS</a:t>
            </a:r>
            <a:endParaRPr b="1"/>
          </a:p>
        </p:txBody>
      </p:sp>
      <p:sp>
        <p:nvSpPr>
          <p:cNvPr id="177" name="Google Shape;177;p21"/>
          <p:cNvSpPr txBox="1"/>
          <p:nvPr>
            <p:ph idx="1" type="body"/>
          </p:nvPr>
        </p:nvSpPr>
        <p:spPr>
          <a:xfrm>
            <a:off x="819150" y="1238475"/>
            <a:ext cx="7800300" cy="3583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400">
                <a:solidFill>
                  <a:srgbClr val="000000"/>
                </a:solidFill>
                <a:latin typeface="Times New Roman"/>
                <a:ea typeface="Times New Roman"/>
                <a:cs typeface="Times New Roman"/>
                <a:sym typeface="Times New Roman"/>
              </a:rPr>
              <a:t>Approach </a:t>
            </a:r>
            <a:r>
              <a:rPr b="1" lang="en" sz="1400">
                <a:solidFill>
                  <a:srgbClr val="000000"/>
                </a:solidFill>
                <a:latin typeface="Times New Roman"/>
                <a:ea typeface="Times New Roman"/>
                <a:cs typeface="Times New Roman"/>
                <a:sym typeface="Times New Roman"/>
              </a:rPr>
              <a:t>1:</a:t>
            </a:r>
            <a:endParaRPr b="1" sz="1400">
              <a:solidFill>
                <a:srgbClr val="000000"/>
              </a:solidFill>
              <a:latin typeface="Times New Roman"/>
              <a:ea typeface="Times New Roman"/>
              <a:cs typeface="Times New Roman"/>
              <a:sym typeface="Times New Roman"/>
            </a:endParaRPr>
          </a:p>
          <a:p>
            <a:pPr indent="3072" lvl="0" marL="158478" marR="21979" rtl="0" algn="l">
              <a:lnSpc>
                <a:spcPct val="107960"/>
              </a:lnSpc>
              <a:spcBef>
                <a:spcPts val="36"/>
              </a:spcBef>
              <a:spcAft>
                <a:spcPts val="0"/>
              </a:spcAft>
              <a:buNone/>
            </a:pPr>
            <a:r>
              <a:rPr lang="en" sz="1350">
                <a:solidFill>
                  <a:srgbClr val="000000"/>
                </a:solidFill>
              </a:rPr>
              <a:t>The above described algorithm to divide the array into smaller components takes </a:t>
            </a:r>
            <a:r>
              <a:rPr b="1" lang="en" sz="1350">
                <a:solidFill>
                  <a:srgbClr val="000000"/>
                </a:solidFill>
              </a:rPr>
              <a:t>O(n*n*n)</a:t>
            </a:r>
            <a:r>
              <a:rPr lang="en" sz="1350">
                <a:solidFill>
                  <a:srgbClr val="000000"/>
                </a:solidFill>
              </a:rPr>
              <a:t> </a:t>
            </a:r>
            <a:r>
              <a:rPr b="1" lang="en" sz="1350">
                <a:solidFill>
                  <a:srgbClr val="000000"/>
                </a:solidFill>
              </a:rPr>
              <a:t>time </a:t>
            </a:r>
            <a:r>
              <a:rPr lang="en" sz="1350">
                <a:solidFill>
                  <a:srgbClr val="000000"/>
                </a:solidFill>
              </a:rPr>
              <a:t>complexity in both the best and worst cases. </a:t>
            </a:r>
            <a:r>
              <a:rPr b="1" lang="en" sz="1350">
                <a:solidFill>
                  <a:srgbClr val="000000"/>
                </a:solidFill>
              </a:rPr>
              <a:t>Space </a:t>
            </a:r>
            <a:r>
              <a:rPr lang="en" sz="1350">
                <a:solidFill>
                  <a:srgbClr val="000000"/>
                </a:solidFill>
              </a:rPr>
              <a:t>complexity = </a:t>
            </a:r>
            <a:r>
              <a:rPr b="1" lang="en" sz="1350">
                <a:solidFill>
                  <a:srgbClr val="000000"/>
                </a:solidFill>
              </a:rPr>
              <a:t>O(logn*n*n)</a:t>
            </a:r>
            <a:endParaRPr b="1" sz="1399">
              <a:solidFill>
                <a:srgbClr val="000000"/>
              </a:solidFill>
            </a:endParaRPr>
          </a:p>
          <a:p>
            <a:pPr indent="0" lvl="0" marL="155406" rtl="0" algn="l">
              <a:lnSpc>
                <a:spcPct val="100000"/>
              </a:lnSpc>
              <a:spcBef>
                <a:spcPts val="54"/>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400">
                <a:solidFill>
                  <a:srgbClr val="000000"/>
                </a:solidFill>
                <a:latin typeface="Times New Roman"/>
                <a:ea typeface="Times New Roman"/>
                <a:cs typeface="Times New Roman"/>
                <a:sym typeface="Times New Roman"/>
              </a:rPr>
              <a:t>best</a:t>
            </a:r>
            <a:r>
              <a:rPr b="1" lang="en" sz="1399">
                <a:solidFill>
                  <a:srgbClr val="000000"/>
                </a:solidFill>
                <a:latin typeface="Times New Roman"/>
                <a:ea typeface="Times New Roman"/>
                <a:cs typeface="Times New Roman"/>
                <a:sym typeface="Times New Roman"/>
              </a:rPr>
              <a:t>: </a:t>
            </a:r>
            <a:r>
              <a:rPr lang="en" sz="1399">
                <a:solidFill>
                  <a:srgbClr val="000000"/>
                </a:solidFill>
                <a:latin typeface="Times New Roman"/>
                <a:ea typeface="Times New Roman"/>
                <a:cs typeface="Times New Roman"/>
                <a:sym typeface="Times New Roman"/>
              </a:rPr>
              <a:t>when n=0, = O(0) = 0 ms </a:t>
            </a:r>
            <a:endParaRPr sz="1399">
              <a:solidFill>
                <a:srgbClr val="000000"/>
              </a:solidFill>
              <a:latin typeface="Times New Roman"/>
              <a:ea typeface="Times New Roman"/>
              <a:cs typeface="Times New Roman"/>
              <a:sym typeface="Times New Roman"/>
            </a:endParaRPr>
          </a:p>
          <a:p>
            <a:pPr indent="1536" lvl="0" marL="153869" marR="22360" rtl="0" algn="l">
              <a:lnSpc>
                <a:spcPct val="84192"/>
              </a:lnSpc>
              <a:spcBef>
                <a:spcPts val="0"/>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400">
                <a:solidFill>
                  <a:srgbClr val="000000"/>
                </a:solidFill>
                <a:latin typeface="Times New Roman"/>
                <a:ea typeface="Times New Roman"/>
                <a:cs typeface="Times New Roman"/>
                <a:sym typeface="Times New Roman"/>
              </a:rPr>
              <a:t>worst</a:t>
            </a:r>
            <a:r>
              <a:rPr b="1" lang="en" sz="1399">
                <a:solidFill>
                  <a:srgbClr val="000000"/>
                </a:solidFill>
                <a:latin typeface="Times New Roman"/>
                <a:ea typeface="Times New Roman"/>
                <a:cs typeface="Times New Roman"/>
                <a:sym typeface="Times New Roman"/>
              </a:rPr>
              <a:t>: </a:t>
            </a:r>
            <a:r>
              <a:rPr lang="en" sz="1399">
                <a:solidFill>
                  <a:srgbClr val="000000"/>
                </a:solidFill>
                <a:latin typeface="Times New Roman"/>
                <a:ea typeface="Times New Roman"/>
                <a:cs typeface="Times New Roman"/>
                <a:sym typeface="Times New Roman"/>
              </a:rPr>
              <a:t>when n=50 , t</a:t>
            </a:r>
            <a:r>
              <a:rPr baseline="-25000" lang="en" sz="1399">
                <a:solidFill>
                  <a:srgbClr val="000000"/>
                </a:solidFill>
                <a:latin typeface="Times New Roman"/>
                <a:ea typeface="Times New Roman"/>
                <a:cs typeface="Times New Roman"/>
                <a:sym typeface="Times New Roman"/>
              </a:rPr>
              <a:t>worst </a:t>
            </a:r>
            <a:r>
              <a:rPr lang="en" sz="1399">
                <a:solidFill>
                  <a:srgbClr val="000000"/>
                </a:solidFill>
                <a:latin typeface="Times New Roman"/>
                <a:ea typeface="Times New Roman"/>
                <a:cs typeface="Times New Roman"/>
                <a:sym typeface="Times New Roman"/>
              </a:rPr>
              <a:t> = O(125000) </a:t>
            </a:r>
            <a:endParaRPr sz="16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600"/>
          </a:p>
          <a:p>
            <a:pPr indent="0" lvl="0" marL="0" rtl="0" algn="just">
              <a:lnSpc>
                <a:spcPct val="105000"/>
              </a:lnSpc>
              <a:spcBef>
                <a:spcPts val="1200"/>
              </a:spcBef>
              <a:spcAft>
                <a:spcPts val="0"/>
              </a:spcAft>
              <a:buNone/>
            </a:pPr>
            <a:r>
              <a:rPr b="1" lang="en" sz="1400">
                <a:solidFill>
                  <a:srgbClr val="000000"/>
                </a:solidFill>
                <a:latin typeface="Times New Roman"/>
                <a:ea typeface="Times New Roman"/>
                <a:cs typeface="Times New Roman"/>
                <a:sym typeface="Times New Roman"/>
              </a:rPr>
              <a:t>Approach </a:t>
            </a:r>
            <a:r>
              <a:rPr b="1" lang="en" sz="1400">
                <a:solidFill>
                  <a:srgbClr val="000000"/>
                </a:solidFill>
                <a:latin typeface="Times New Roman"/>
                <a:ea typeface="Times New Roman"/>
                <a:cs typeface="Times New Roman"/>
                <a:sym typeface="Times New Roman"/>
              </a:rPr>
              <a:t>2:</a:t>
            </a:r>
            <a:endParaRPr b="1" sz="1400">
              <a:solidFill>
                <a:srgbClr val="000000"/>
              </a:solidFill>
              <a:latin typeface="Times New Roman"/>
              <a:ea typeface="Times New Roman"/>
              <a:cs typeface="Times New Roman"/>
              <a:sym typeface="Times New Roman"/>
            </a:endParaRPr>
          </a:p>
          <a:p>
            <a:pPr indent="0" lvl="0" marL="161550" rtl="0" algn="l">
              <a:lnSpc>
                <a:spcPct val="100000"/>
              </a:lnSpc>
              <a:spcBef>
                <a:spcPts val="23"/>
              </a:spcBef>
              <a:spcAft>
                <a:spcPts val="0"/>
              </a:spcAft>
              <a:buNone/>
            </a:pPr>
            <a:r>
              <a:rPr lang="en" sz="1350">
                <a:solidFill>
                  <a:srgbClr val="000000"/>
                </a:solidFill>
              </a:rPr>
              <a:t>Addition and Subtraction of two matrices takes $O(N^2)$ time. So time complexity can be written as:</a:t>
            </a:r>
            <a:endParaRPr sz="1350">
              <a:solidFill>
                <a:srgbClr val="000000"/>
              </a:solidFill>
            </a:endParaRPr>
          </a:p>
          <a:p>
            <a:pPr indent="0" lvl="0" marL="161550" rtl="0" algn="l">
              <a:lnSpc>
                <a:spcPct val="100000"/>
              </a:lnSpc>
              <a:spcBef>
                <a:spcPts val="23"/>
              </a:spcBef>
              <a:spcAft>
                <a:spcPts val="0"/>
              </a:spcAft>
              <a:buNone/>
            </a:pPr>
            <a:r>
              <a:rPr lang="en" sz="1350">
                <a:solidFill>
                  <a:srgbClr val="000000"/>
                </a:solidFill>
              </a:rPr>
              <a:t>T(N) = 7T(N/2) + O(N^2)</a:t>
            </a:r>
            <a:r>
              <a:rPr lang="en" sz="1399">
                <a:solidFill>
                  <a:srgbClr val="000000"/>
                </a:solidFill>
              </a:rPr>
              <a:t>  = O(N^log7) = </a:t>
            </a:r>
            <a:r>
              <a:rPr b="1" lang="en" sz="1399">
                <a:solidFill>
                  <a:srgbClr val="000000"/>
                </a:solidFill>
              </a:rPr>
              <a:t>O(N^2.8) time.</a:t>
            </a:r>
            <a:endParaRPr b="1" sz="1399">
              <a:solidFill>
                <a:srgbClr val="000000"/>
              </a:solidFill>
            </a:endParaRPr>
          </a:p>
          <a:p>
            <a:pPr indent="0" lvl="0" marL="161550" rtl="0" algn="l">
              <a:lnSpc>
                <a:spcPct val="100000"/>
              </a:lnSpc>
              <a:spcBef>
                <a:spcPts val="23"/>
              </a:spcBef>
              <a:spcAft>
                <a:spcPts val="0"/>
              </a:spcAft>
              <a:buNone/>
            </a:pPr>
            <a:r>
              <a:rPr b="1" lang="en" sz="1399">
                <a:solidFill>
                  <a:srgbClr val="000000"/>
                </a:solidFill>
              </a:rPr>
              <a:t>Space = O(logn* n^2)</a:t>
            </a:r>
            <a:endParaRPr b="1" sz="1399">
              <a:solidFill>
                <a:srgbClr val="000000"/>
              </a:solidFill>
            </a:endParaRPr>
          </a:p>
          <a:p>
            <a:pPr indent="0" lvl="0" marL="155406" rtl="0" algn="l">
              <a:lnSpc>
                <a:spcPct val="100000"/>
              </a:lnSpc>
              <a:spcBef>
                <a:spcPts val="142"/>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400">
                <a:solidFill>
                  <a:srgbClr val="000000"/>
                </a:solidFill>
                <a:latin typeface="Times New Roman"/>
                <a:ea typeface="Times New Roman"/>
                <a:cs typeface="Times New Roman"/>
                <a:sym typeface="Times New Roman"/>
              </a:rPr>
              <a:t>best</a:t>
            </a:r>
            <a:r>
              <a:rPr b="1" lang="en" sz="1399">
                <a:solidFill>
                  <a:srgbClr val="000000"/>
                </a:solidFill>
                <a:latin typeface="Times New Roman"/>
                <a:ea typeface="Times New Roman"/>
                <a:cs typeface="Times New Roman"/>
                <a:sym typeface="Times New Roman"/>
              </a:rPr>
              <a:t>: </a:t>
            </a:r>
            <a:r>
              <a:rPr lang="en" sz="1399">
                <a:solidFill>
                  <a:srgbClr val="000000"/>
                </a:solidFill>
                <a:latin typeface="Times New Roman"/>
                <a:ea typeface="Times New Roman"/>
                <a:cs typeface="Times New Roman"/>
                <a:sym typeface="Times New Roman"/>
              </a:rPr>
              <a:t>when n=0, = O(0) = 0 ms</a:t>
            </a:r>
            <a:endParaRPr sz="1399">
              <a:solidFill>
                <a:srgbClr val="000000"/>
              </a:solidFill>
              <a:latin typeface="Times New Roman"/>
              <a:ea typeface="Times New Roman"/>
              <a:cs typeface="Times New Roman"/>
              <a:sym typeface="Times New Roman"/>
            </a:endParaRPr>
          </a:p>
          <a:p>
            <a:pPr indent="0" lvl="0" marL="155406" rtl="0" algn="l">
              <a:lnSpc>
                <a:spcPct val="100000"/>
              </a:lnSpc>
              <a:spcBef>
                <a:spcPts val="142"/>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399">
                <a:solidFill>
                  <a:srgbClr val="000000"/>
                </a:solidFill>
                <a:latin typeface="Times New Roman"/>
                <a:ea typeface="Times New Roman"/>
                <a:cs typeface="Times New Roman"/>
                <a:sym typeface="Times New Roman"/>
              </a:rPr>
              <a:t>worst</a:t>
            </a:r>
            <a:r>
              <a:rPr b="1" lang="en" sz="1399">
                <a:solidFill>
                  <a:srgbClr val="000000"/>
                </a:solidFill>
                <a:latin typeface="Times New Roman"/>
                <a:ea typeface="Times New Roman"/>
                <a:cs typeface="Times New Roman"/>
                <a:sym typeface="Times New Roman"/>
              </a:rPr>
              <a:t> : </a:t>
            </a:r>
            <a:r>
              <a:rPr lang="en" sz="1399">
                <a:solidFill>
                  <a:srgbClr val="000000"/>
                </a:solidFill>
                <a:latin typeface="Times New Roman"/>
                <a:ea typeface="Times New Roman"/>
                <a:cs typeface="Times New Roman"/>
                <a:sym typeface="Times New Roman"/>
              </a:rPr>
              <a:t>when n=50 ,</a:t>
            </a:r>
            <a:endParaRPr sz="16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