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25"/>
  </p:notesMasterIdLst>
  <p:sldIdLst>
    <p:sldId id="256" r:id="rId2"/>
    <p:sldId id="257" r:id="rId3"/>
    <p:sldId id="340" r:id="rId4"/>
    <p:sldId id="343" r:id="rId5"/>
    <p:sldId id="260" r:id="rId6"/>
    <p:sldId id="341" r:id="rId7"/>
    <p:sldId id="342" r:id="rId8"/>
    <p:sldId id="352" r:id="rId9"/>
    <p:sldId id="261" r:id="rId10"/>
    <p:sldId id="344" r:id="rId11"/>
    <p:sldId id="259" r:id="rId12"/>
    <p:sldId id="345" r:id="rId13"/>
    <p:sldId id="282" r:id="rId14"/>
    <p:sldId id="262" r:id="rId15"/>
    <p:sldId id="348" r:id="rId16"/>
    <p:sldId id="346" r:id="rId17"/>
    <p:sldId id="347" r:id="rId18"/>
    <p:sldId id="264" r:id="rId19"/>
    <p:sldId id="349" r:id="rId20"/>
    <p:sldId id="265" r:id="rId21"/>
    <p:sldId id="350" r:id="rId22"/>
    <p:sldId id="351" r:id="rId23"/>
    <p:sldId id="297" r:id="rId24"/>
  </p:sldIdLst>
  <p:sldSz cx="9144000" cy="5143500" type="screen16x9"/>
  <p:notesSz cx="6858000" cy="9144000"/>
  <p:embeddedFontLst>
    <p:embeddedFont>
      <p:font typeface="Kulim Park" panose="020B0604020202020204" charset="0"/>
      <p:regular r:id="rId26"/>
      <p:bold r:id="rId27"/>
      <p:italic r:id="rId28"/>
      <p:boldItalic r:id="rId29"/>
    </p:embeddedFont>
    <p:embeddedFont>
      <p:font typeface="Kulim Park SemiBold" panose="020B0604020202020204" charset="0"/>
      <p:regular r:id="rId30"/>
      <p:bold r:id="rId31"/>
      <p:italic r:id="rId32"/>
      <p:boldItalic r:id="rId33"/>
    </p:embeddedFont>
    <p:embeddedFont>
      <p:font typeface="Manrope" panose="020B0604020202020204" charset="0"/>
      <p:regular r:id="rId34"/>
      <p:bold r:id="rId35"/>
    </p:embeddedFont>
    <p:embeddedFont>
      <p:font typeface="Nunito Light"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8B8E"/>
    <a:srgbClr val="DDF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466E14-B28D-4BC0-939F-4BBA768ADEC5}">
  <a:tblStyle styleId="{A8466E14-B28D-4BC0-939F-4BBA768ADE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54358E9-828F-4D57-BBE8-1756519A87D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ead6129809_1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ead6129809_1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634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24dc3920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24dc3920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ead6129809_1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ead6129809_1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0095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ead6129809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ead612980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ad612980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ead612980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ad612980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ead612980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57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ad612980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ead612980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42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ead612980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ead612980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803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36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665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207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ead612980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ead612980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628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096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416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62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ead6129809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ead6129809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22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24dc3920d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24dc3920d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658862">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83"/>
        <p:cNvGrpSpPr/>
        <p:nvPr/>
      </p:nvGrpSpPr>
      <p:grpSpPr>
        <a:xfrm>
          <a:off x="0" y="0"/>
          <a:ext cx="0" cy="0"/>
          <a:chOff x="0" y="0"/>
          <a:chExt cx="0" cy="0"/>
        </a:xfrm>
      </p:grpSpPr>
      <p:sp>
        <p:nvSpPr>
          <p:cNvPr id="184" name="Google Shape;184;p20"/>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203"/>
        <p:cNvGrpSpPr/>
        <p:nvPr/>
      </p:nvGrpSpPr>
      <p:grpSpPr>
        <a:xfrm>
          <a:off x="0" y="0"/>
          <a:ext cx="0" cy="0"/>
          <a:chOff x="0" y="0"/>
          <a:chExt cx="0" cy="0"/>
        </a:xfrm>
      </p:grpSpPr>
      <p:sp>
        <p:nvSpPr>
          <p:cNvPr id="204" name="Google Shape;204;p23"/>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txBox="1">
            <a:spLocks noGrp="1"/>
          </p:cNvSpPr>
          <p:nvPr>
            <p:ph type="title"/>
          </p:nvPr>
        </p:nvSpPr>
        <p:spPr>
          <a:xfrm>
            <a:off x="1749775" y="1339400"/>
            <a:ext cx="5644500" cy="15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1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1" name="Google Shape;211;p23"/>
          <p:cNvSpPr txBox="1">
            <a:spLocks noGrp="1"/>
          </p:cNvSpPr>
          <p:nvPr>
            <p:ph type="subTitle" idx="1"/>
          </p:nvPr>
        </p:nvSpPr>
        <p:spPr>
          <a:xfrm>
            <a:off x="2153800" y="2874400"/>
            <a:ext cx="4836900" cy="9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225"/>
        <p:cNvGrpSpPr/>
        <p:nvPr/>
      </p:nvGrpSpPr>
      <p:grpSpPr>
        <a:xfrm>
          <a:off x="0" y="0"/>
          <a:ext cx="0" cy="0"/>
          <a:chOff x="0" y="0"/>
          <a:chExt cx="0" cy="0"/>
        </a:xfrm>
      </p:grpSpPr>
      <p:sp>
        <p:nvSpPr>
          <p:cNvPr id="226" name="Google Shape;226;p26"/>
          <p:cNvSpPr/>
          <p:nvPr/>
        </p:nvSpPr>
        <p:spPr>
          <a:xfrm rot="-3394465">
            <a:off x="-4398774" y="421144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flipH="1">
            <a:off x="-5015841"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rot="-3952094" flipH="1">
            <a:off x="-4776410" y="665034"/>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rot="649760">
            <a:off x="-4213998" y="5351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rot="-813319" flipH="1">
            <a:off x="4527346" y="-34147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rot="10285603" flipH="1">
            <a:off x="4806347" y="33637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rot="5626330" flipH="1">
            <a:off x="3918525" y="675664"/>
            <a:ext cx="7826010" cy="287782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txBox="1">
            <a:spLocks noGrp="1"/>
          </p:cNvSpPr>
          <p:nvPr>
            <p:ph type="body" idx="1"/>
          </p:nvPr>
        </p:nvSpPr>
        <p:spPr>
          <a:xfrm>
            <a:off x="1514900" y="1868725"/>
            <a:ext cx="3850500" cy="2352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234" name="Google Shape;234;p26"/>
          <p:cNvSpPr txBox="1">
            <a:spLocks noGrp="1"/>
          </p:cNvSpPr>
          <p:nvPr>
            <p:ph type="title"/>
          </p:nvPr>
        </p:nvSpPr>
        <p:spPr>
          <a:xfrm>
            <a:off x="1514900" y="922175"/>
            <a:ext cx="4812300" cy="900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5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77"/>
        <p:cNvGrpSpPr/>
        <p:nvPr/>
      </p:nvGrpSpPr>
      <p:grpSpPr>
        <a:xfrm>
          <a:off x="0" y="0"/>
          <a:ext cx="0" cy="0"/>
          <a:chOff x="0" y="0"/>
          <a:chExt cx="0" cy="0"/>
        </a:xfrm>
      </p:grpSpPr>
      <p:sp>
        <p:nvSpPr>
          <p:cNvPr id="378" name="Google Shape;378;p40"/>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rot="9405665">
            <a:off x="-5036390" y="19320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rot="-1478505">
            <a:off x="-435239" y="-2304911"/>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rot="9555841" flipH="1">
            <a:off x="80422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txBox="1">
            <a:spLocks noGrp="1"/>
          </p:cNvSpPr>
          <p:nvPr>
            <p:ph type="title"/>
          </p:nvPr>
        </p:nvSpPr>
        <p:spPr>
          <a:xfrm>
            <a:off x="1465625" y="1627425"/>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385" name="Google Shape;385;p40"/>
          <p:cNvSpPr txBox="1">
            <a:spLocks noGrp="1"/>
          </p:cNvSpPr>
          <p:nvPr>
            <p:ph type="subTitle" idx="1"/>
          </p:nvPr>
        </p:nvSpPr>
        <p:spPr>
          <a:xfrm>
            <a:off x="1465675" y="2087600"/>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86" name="Google Shape;386;p40"/>
          <p:cNvSpPr txBox="1">
            <a:spLocks noGrp="1"/>
          </p:cNvSpPr>
          <p:nvPr>
            <p:ph type="title" idx="2"/>
          </p:nvPr>
        </p:nvSpPr>
        <p:spPr>
          <a:xfrm>
            <a:off x="1465625" y="2665450"/>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387" name="Google Shape;387;p40"/>
          <p:cNvSpPr txBox="1">
            <a:spLocks noGrp="1"/>
          </p:cNvSpPr>
          <p:nvPr>
            <p:ph type="subTitle" idx="3"/>
          </p:nvPr>
        </p:nvSpPr>
        <p:spPr>
          <a:xfrm>
            <a:off x="1465675" y="3124625"/>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88" name="Google Shape;388;p40"/>
          <p:cNvSpPr txBox="1">
            <a:spLocks noGrp="1"/>
          </p:cNvSpPr>
          <p:nvPr>
            <p:ph type="title" idx="4"/>
          </p:nvPr>
        </p:nvSpPr>
        <p:spPr>
          <a:xfrm>
            <a:off x="1465625" y="3703475"/>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389" name="Google Shape;389;p40"/>
          <p:cNvSpPr txBox="1">
            <a:spLocks noGrp="1"/>
          </p:cNvSpPr>
          <p:nvPr>
            <p:ph type="subTitle" idx="5"/>
          </p:nvPr>
        </p:nvSpPr>
        <p:spPr>
          <a:xfrm>
            <a:off x="1465675" y="4162650"/>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90" name="Google Shape;390;p40"/>
          <p:cNvSpPr txBox="1">
            <a:spLocks noGrp="1"/>
          </p:cNvSpPr>
          <p:nvPr>
            <p:ph type="title" idx="6"/>
          </p:nvPr>
        </p:nvSpPr>
        <p:spPr>
          <a:xfrm>
            <a:off x="5348850" y="1627425"/>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391" name="Google Shape;391;p40"/>
          <p:cNvSpPr txBox="1">
            <a:spLocks noGrp="1"/>
          </p:cNvSpPr>
          <p:nvPr>
            <p:ph type="subTitle" idx="7"/>
          </p:nvPr>
        </p:nvSpPr>
        <p:spPr>
          <a:xfrm>
            <a:off x="5348900" y="2087600"/>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92" name="Google Shape;392;p40"/>
          <p:cNvSpPr txBox="1">
            <a:spLocks noGrp="1"/>
          </p:cNvSpPr>
          <p:nvPr>
            <p:ph type="title" idx="8"/>
          </p:nvPr>
        </p:nvSpPr>
        <p:spPr>
          <a:xfrm>
            <a:off x="5348850" y="2665450"/>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393" name="Google Shape;393;p40"/>
          <p:cNvSpPr txBox="1">
            <a:spLocks noGrp="1"/>
          </p:cNvSpPr>
          <p:nvPr>
            <p:ph type="subTitle" idx="9"/>
          </p:nvPr>
        </p:nvSpPr>
        <p:spPr>
          <a:xfrm>
            <a:off x="5348900" y="3124625"/>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94" name="Google Shape;394;p40"/>
          <p:cNvSpPr txBox="1">
            <a:spLocks noGrp="1"/>
          </p:cNvSpPr>
          <p:nvPr>
            <p:ph type="title" idx="13"/>
          </p:nvPr>
        </p:nvSpPr>
        <p:spPr>
          <a:xfrm>
            <a:off x="5348850" y="3703475"/>
            <a:ext cx="2746500" cy="4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395" name="Google Shape;395;p40"/>
          <p:cNvSpPr txBox="1">
            <a:spLocks noGrp="1"/>
          </p:cNvSpPr>
          <p:nvPr>
            <p:ph type="subTitle" idx="14"/>
          </p:nvPr>
        </p:nvSpPr>
        <p:spPr>
          <a:xfrm>
            <a:off x="5348900" y="4162650"/>
            <a:ext cx="2746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96" name="Google Shape;396;p40"/>
          <p:cNvSpPr txBox="1">
            <a:spLocks noGrp="1"/>
          </p:cNvSpPr>
          <p:nvPr>
            <p:ph type="title" idx="15"/>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8"/>
        <p:cNvGrpSpPr/>
        <p:nvPr/>
      </p:nvGrpSpPr>
      <p:grpSpPr>
        <a:xfrm>
          <a:off x="0" y="0"/>
          <a:ext cx="0" cy="0"/>
          <a:chOff x="0" y="0"/>
          <a:chExt cx="0" cy="0"/>
        </a:xfrm>
      </p:grpSpPr>
      <p:sp>
        <p:nvSpPr>
          <p:cNvPr id="509" name="Google Shape;509;p4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8"/>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8"/>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5"/>
        <p:cNvGrpSpPr/>
        <p:nvPr/>
      </p:nvGrpSpPr>
      <p:grpSpPr>
        <a:xfrm>
          <a:off x="0" y="0"/>
          <a:ext cx="0" cy="0"/>
          <a:chOff x="0" y="0"/>
          <a:chExt cx="0" cy="0"/>
        </a:xfrm>
      </p:grpSpPr>
      <p:sp>
        <p:nvSpPr>
          <p:cNvPr id="516" name="Google Shape;516;p49"/>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9"/>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9"/>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9"/>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9"/>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521"/>
        <p:cNvGrpSpPr/>
        <p:nvPr/>
      </p:nvGrpSpPr>
      <p:grpSpPr>
        <a:xfrm>
          <a:off x="0" y="0"/>
          <a:ext cx="0" cy="0"/>
          <a:chOff x="0" y="0"/>
          <a:chExt cx="0" cy="0"/>
        </a:xfrm>
      </p:grpSpPr>
      <p:sp>
        <p:nvSpPr>
          <p:cNvPr id="522" name="Google Shape;522;p50"/>
          <p:cNvSpPr/>
          <p:nvPr/>
        </p:nvSpPr>
        <p:spPr>
          <a:xfrm rot="813319">
            <a:off x="-1121291"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rot="-649785" flipH="1">
            <a:off x="6971064"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1620973"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8823147">
            <a:off x="-2081090"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rot="-8100000">
            <a:off x="7300672"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rot="649785">
            <a:off x="1211739"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658862">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rot="2128845">
            <a:off x="3591964"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rot="-9555807">
            <a:off x="-5772621"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530"/>
        <p:cNvGrpSpPr/>
        <p:nvPr/>
      </p:nvGrpSpPr>
      <p:grpSpPr>
        <a:xfrm>
          <a:off x="0" y="0"/>
          <a:ext cx="0" cy="0"/>
          <a:chOff x="0" y="0"/>
          <a:chExt cx="0" cy="0"/>
        </a:xfrm>
      </p:grpSpPr>
      <p:sp>
        <p:nvSpPr>
          <p:cNvPr id="531" name="Google Shape;531;p51"/>
          <p:cNvSpPr/>
          <p:nvPr/>
        </p:nvSpPr>
        <p:spPr>
          <a:xfrm rot="-7405535" flipH="1">
            <a:off x="-3234670" y="-395249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rot="10800000">
            <a:off x="-4386762" y="886054"/>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rot="-6847906">
            <a:off x="-4259206" y="2193197"/>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rot="10150240" flipH="1">
            <a:off x="-3503869" y="4261834"/>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rot="-9986681">
            <a:off x="4621400" y="2424119"/>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1"/>
          <p:cNvSpPr/>
          <p:nvPr/>
        </p:nvSpPr>
        <p:spPr>
          <a:xfrm rot="514397">
            <a:off x="5775901" y="-348575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rot="3373645">
            <a:off x="6277252" y="102828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 name="Google Shape;44;p5"/>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8823147" flipH="1">
            <a:off x="54929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flipH="1">
            <a:off x="-2254122"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658862">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244193" flipH="1">
            <a:off x="-2695083"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9555807" flipH="1">
            <a:off x="7511217"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txBox="1">
            <a:spLocks noGrp="1"/>
          </p:cNvSpPr>
          <p:nvPr>
            <p:ph type="title"/>
          </p:nvPr>
        </p:nvSpPr>
        <p:spPr>
          <a:xfrm>
            <a:off x="1796850" y="1301800"/>
            <a:ext cx="5550300" cy="2539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723300" y="1383125"/>
            <a:ext cx="4510500" cy="9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9"/>
          <p:cNvSpPr txBox="1">
            <a:spLocks noGrp="1"/>
          </p:cNvSpPr>
          <p:nvPr>
            <p:ph type="subTitle" idx="1"/>
          </p:nvPr>
        </p:nvSpPr>
        <p:spPr>
          <a:xfrm>
            <a:off x="723300" y="2328475"/>
            <a:ext cx="4359900" cy="14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CUSTOM_17">
    <p:spTree>
      <p:nvGrpSpPr>
        <p:cNvPr id="1" name="Shape 150"/>
        <p:cNvGrpSpPr/>
        <p:nvPr/>
      </p:nvGrpSpPr>
      <p:grpSpPr>
        <a:xfrm>
          <a:off x="0" y="0"/>
          <a:ext cx="0" cy="0"/>
          <a:chOff x="0" y="0"/>
          <a:chExt cx="0" cy="0"/>
        </a:xfrm>
      </p:grpSpPr>
      <p:sp>
        <p:nvSpPr>
          <p:cNvPr id="151" name="Google Shape;151;p17"/>
          <p:cNvSpPr/>
          <p:nvPr/>
        </p:nvSpPr>
        <p:spPr>
          <a:xfrm rot="-9339447">
            <a:off x="7118442" y="32165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rot="10285603" flipH="1">
            <a:off x="-6088365" y="-16178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649785" flipH="1">
            <a:off x="-1251909" y="-487200"/>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658862">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rot="-813319" flipH="1">
            <a:off x="7653159" y="-35663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rot="-9989847" flipH="1">
            <a:off x="-4910832" y="2960605"/>
            <a:ext cx="7826215" cy="287790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323977" flipH="1">
            <a:off x="6050295" y="-977077"/>
            <a:ext cx="7826148" cy="287787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txBox="1">
            <a:spLocks noGrp="1"/>
          </p:cNvSpPr>
          <p:nvPr>
            <p:ph type="title"/>
          </p:nvPr>
        </p:nvSpPr>
        <p:spPr>
          <a:xfrm>
            <a:off x="1987675" y="1412700"/>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 name="Google Shape;158;p17"/>
          <p:cNvSpPr txBox="1">
            <a:spLocks noGrp="1"/>
          </p:cNvSpPr>
          <p:nvPr>
            <p:ph type="subTitle" idx="1"/>
          </p:nvPr>
        </p:nvSpPr>
        <p:spPr>
          <a:xfrm>
            <a:off x="1987700" y="2292125"/>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9" name="Google Shape;159;p17"/>
          <p:cNvSpPr txBox="1">
            <a:spLocks noGrp="1"/>
          </p:cNvSpPr>
          <p:nvPr>
            <p:ph type="title" idx="2" hasCustomPrompt="1"/>
          </p:nvPr>
        </p:nvSpPr>
        <p:spPr>
          <a:xfrm>
            <a:off x="845800" y="18880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7"/>
          <p:cNvSpPr txBox="1">
            <a:spLocks noGrp="1"/>
          </p:cNvSpPr>
          <p:nvPr>
            <p:ph type="title" idx="3"/>
          </p:nvPr>
        </p:nvSpPr>
        <p:spPr>
          <a:xfrm>
            <a:off x="1928100" y="316274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7"/>
          <p:cNvSpPr txBox="1">
            <a:spLocks noGrp="1"/>
          </p:cNvSpPr>
          <p:nvPr>
            <p:ph type="subTitle" idx="4"/>
          </p:nvPr>
        </p:nvSpPr>
        <p:spPr>
          <a:xfrm>
            <a:off x="1928125" y="4042172"/>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2" name="Google Shape;162;p17"/>
          <p:cNvSpPr txBox="1">
            <a:spLocks noGrp="1"/>
          </p:cNvSpPr>
          <p:nvPr>
            <p:ph type="title" idx="5"/>
          </p:nvPr>
        </p:nvSpPr>
        <p:spPr>
          <a:xfrm>
            <a:off x="6000750" y="141268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7"/>
          <p:cNvSpPr txBox="1">
            <a:spLocks noGrp="1"/>
          </p:cNvSpPr>
          <p:nvPr>
            <p:ph type="subTitle" idx="6"/>
          </p:nvPr>
        </p:nvSpPr>
        <p:spPr>
          <a:xfrm>
            <a:off x="6000775" y="2292102"/>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4" name="Google Shape;164;p17"/>
          <p:cNvSpPr txBox="1">
            <a:spLocks noGrp="1"/>
          </p:cNvSpPr>
          <p:nvPr>
            <p:ph type="title" idx="7"/>
          </p:nvPr>
        </p:nvSpPr>
        <p:spPr>
          <a:xfrm>
            <a:off x="5981196" y="316273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7"/>
          <p:cNvSpPr txBox="1">
            <a:spLocks noGrp="1"/>
          </p:cNvSpPr>
          <p:nvPr>
            <p:ph type="subTitle" idx="8"/>
          </p:nvPr>
        </p:nvSpPr>
        <p:spPr>
          <a:xfrm>
            <a:off x="5981200" y="4042161"/>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17"/>
          <p:cNvSpPr txBox="1">
            <a:spLocks noGrp="1"/>
          </p:cNvSpPr>
          <p:nvPr>
            <p:ph type="title" idx="9" hasCustomPrompt="1"/>
          </p:nvPr>
        </p:nvSpPr>
        <p:spPr>
          <a:xfrm>
            <a:off x="845798" y="36442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7"/>
          <p:cNvSpPr txBox="1">
            <a:spLocks noGrp="1"/>
          </p:cNvSpPr>
          <p:nvPr>
            <p:ph type="title" idx="13" hasCustomPrompt="1"/>
          </p:nvPr>
        </p:nvSpPr>
        <p:spPr>
          <a:xfrm>
            <a:off x="4895098" y="18880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7"/>
          <p:cNvSpPr txBox="1">
            <a:spLocks noGrp="1"/>
          </p:cNvSpPr>
          <p:nvPr>
            <p:ph type="title" idx="14" hasCustomPrompt="1"/>
          </p:nvPr>
        </p:nvSpPr>
        <p:spPr>
          <a:xfrm>
            <a:off x="4895098" y="36442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7"/>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8" r:id="rId8"/>
    <p:sldLayoutId id="2147483663" r:id="rId9"/>
    <p:sldLayoutId id="2147483666" r:id="rId10"/>
    <p:sldLayoutId id="2147483669" r:id="rId11"/>
    <p:sldLayoutId id="2147483672" r:id="rId12"/>
    <p:sldLayoutId id="2147483686" r:id="rId13"/>
    <p:sldLayoutId id="2147483694" r:id="rId14"/>
    <p:sldLayoutId id="2147483695" r:id="rId15"/>
    <p:sldLayoutId id="2147483696" r:id="rId16"/>
    <p:sldLayoutId id="214748369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pic>
        <p:nvPicPr>
          <p:cNvPr id="8" name="Image 7">
            <a:extLst>
              <a:ext uri="{FF2B5EF4-FFF2-40B4-BE49-F238E27FC236}">
                <a16:creationId xmlns:a16="http://schemas.microsoft.com/office/drawing/2014/main" id="{BAF2B1DF-6668-424F-9F89-55775C763665}"/>
              </a:ext>
            </a:extLst>
          </p:cNvPr>
          <p:cNvPicPr>
            <a:picLocks noChangeAspect="1"/>
          </p:cNvPicPr>
          <p:nvPr/>
        </p:nvPicPr>
        <p:blipFill>
          <a:blip r:embed="rId3">
            <a:duotone>
              <a:schemeClr val="bg2">
                <a:shade val="45000"/>
                <a:satMod val="135000"/>
              </a:schemeClr>
              <a:prstClr val="white"/>
            </a:duotone>
          </a:blip>
          <a:stretch>
            <a:fillRect/>
          </a:stretch>
        </p:blipFill>
        <p:spPr>
          <a:xfrm rot="3692154">
            <a:off x="2040729" y="231233"/>
            <a:ext cx="2556405" cy="2525933"/>
          </a:xfrm>
          <a:prstGeom prst="rect">
            <a:avLst/>
          </a:prstGeom>
        </p:spPr>
      </p:pic>
      <p:sp>
        <p:nvSpPr>
          <p:cNvPr id="10" name="Ellipse 9">
            <a:extLst>
              <a:ext uri="{FF2B5EF4-FFF2-40B4-BE49-F238E27FC236}">
                <a16:creationId xmlns:a16="http://schemas.microsoft.com/office/drawing/2014/main" id="{3342E4B8-AE1F-4AE2-831F-2D95B8224B20}"/>
              </a:ext>
            </a:extLst>
          </p:cNvPr>
          <p:cNvSpPr/>
          <p:nvPr/>
        </p:nvSpPr>
        <p:spPr>
          <a:xfrm rot="7601150">
            <a:off x="3199155" y="-420924"/>
            <a:ext cx="2561010" cy="3686588"/>
          </a:xfrm>
          <a:custGeom>
            <a:avLst/>
            <a:gdLst>
              <a:gd name="connsiteX0" fmla="*/ 0 w 2626255"/>
              <a:gd name="connsiteY0" fmla="*/ 1452636 h 2905272"/>
              <a:gd name="connsiteX1" fmla="*/ 1313128 w 2626255"/>
              <a:gd name="connsiteY1" fmla="*/ 0 h 2905272"/>
              <a:gd name="connsiteX2" fmla="*/ 2626256 w 2626255"/>
              <a:gd name="connsiteY2" fmla="*/ 1452636 h 2905272"/>
              <a:gd name="connsiteX3" fmla="*/ 1313128 w 2626255"/>
              <a:gd name="connsiteY3" fmla="*/ 2905272 h 2905272"/>
              <a:gd name="connsiteX4" fmla="*/ 0 w 2626255"/>
              <a:gd name="connsiteY4" fmla="*/ 1452636 h 2905272"/>
              <a:gd name="connsiteX0" fmla="*/ 0 w 2337502"/>
              <a:gd name="connsiteY0" fmla="*/ 1509668 h 3651025"/>
              <a:gd name="connsiteX1" fmla="*/ 1313128 w 2337502"/>
              <a:gd name="connsiteY1" fmla="*/ 57032 h 3651025"/>
              <a:gd name="connsiteX2" fmla="*/ 2337502 w 2337502"/>
              <a:gd name="connsiteY2" fmla="*/ 3316846 h 3651025"/>
              <a:gd name="connsiteX3" fmla="*/ 1313128 w 2337502"/>
              <a:gd name="connsiteY3" fmla="*/ 2962304 h 3651025"/>
              <a:gd name="connsiteX4" fmla="*/ 0 w 2337502"/>
              <a:gd name="connsiteY4" fmla="*/ 1509668 h 3651025"/>
              <a:gd name="connsiteX0" fmla="*/ 0 w 2561010"/>
              <a:gd name="connsiteY0" fmla="*/ 1295070 h 3686588"/>
              <a:gd name="connsiteX1" fmla="*/ 1536636 w 2561010"/>
              <a:gd name="connsiteY1" fmla="*/ 84693 h 3686588"/>
              <a:gd name="connsiteX2" fmla="*/ 2561010 w 2561010"/>
              <a:gd name="connsiteY2" fmla="*/ 3344507 h 3686588"/>
              <a:gd name="connsiteX3" fmla="*/ 1536636 w 2561010"/>
              <a:gd name="connsiteY3" fmla="*/ 2989965 h 3686588"/>
              <a:gd name="connsiteX4" fmla="*/ 0 w 2561010"/>
              <a:gd name="connsiteY4" fmla="*/ 1295070 h 3686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1010" h="3686588">
                <a:moveTo>
                  <a:pt x="0" y="1295070"/>
                </a:moveTo>
                <a:cubicBezTo>
                  <a:pt x="0" y="492801"/>
                  <a:pt x="1109801" y="-256880"/>
                  <a:pt x="1536636" y="84693"/>
                </a:cubicBezTo>
                <a:cubicBezTo>
                  <a:pt x="1963471" y="426266"/>
                  <a:pt x="2561010" y="2542238"/>
                  <a:pt x="2561010" y="3344507"/>
                </a:cubicBezTo>
                <a:cubicBezTo>
                  <a:pt x="2561010" y="4146776"/>
                  <a:pt x="1963471" y="3331538"/>
                  <a:pt x="1536636" y="2989965"/>
                </a:cubicBezTo>
                <a:cubicBezTo>
                  <a:pt x="1109801" y="2648392"/>
                  <a:pt x="0" y="2097339"/>
                  <a:pt x="0" y="1295070"/>
                </a:cubicBezTo>
                <a:close/>
              </a:path>
            </a:pathLst>
          </a:cu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Ellipse 6">
            <a:extLst>
              <a:ext uri="{FF2B5EF4-FFF2-40B4-BE49-F238E27FC236}">
                <a16:creationId xmlns:a16="http://schemas.microsoft.com/office/drawing/2014/main" id="{8D158C34-545A-4A62-9309-02196B81592D}"/>
              </a:ext>
            </a:extLst>
          </p:cNvPr>
          <p:cNvSpPr/>
          <p:nvPr/>
        </p:nvSpPr>
        <p:spPr>
          <a:xfrm rot="8677569">
            <a:off x="4663249" y="1432609"/>
            <a:ext cx="3709693" cy="2905272"/>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2" name="Google Shape;552;p57"/>
          <p:cNvSpPr txBox="1">
            <a:spLocks noGrp="1"/>
          </p:cNvSpPr>
          <p:nvPr>
            <p:ph type="ctrTitle"/>
          </p:nvPr>
        </p:nvSpPr>
        <p:spPr>
          <a:xfrm>
            <a:off x="2944906" y="1169895"/>
            <a:ext cx="5166661" cy="15711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i="1" dirty="0" err="1">
                <a:solidFill>
                  <a:schemeClr val="accent1">
                    <a:lumMod val="50000"/>
                  </a:schemeClr>
                </a:solidFill>
              </a:rPr>
              <a:t>Your</a:t>
            </a:r>
            <a:r>
              <a:rPr lang="fr-FR" dirty="0">
                <a:solidFill>
                  <a:schemeClr val="accent1">
                    <a:lumMod val="50000"/>
                  </a:schemeClr>
                </a:solidFill>
              </a:rPr>
              <a:t> </a:t>
            </a:r>
            <a:r>
              <a:rPr lang="fr-FR" dirty="0" err="1">
                <a:solidFill>
                  <a:schemeClr val="accent1">
                    <a:lumMod val="50000"/>
                  </a:schemeClr>
                </a:solidFill>
              </a:rPr>
              <a:t>journey</a:t>
            </a:r>
            <a:endParaRPr sz="8800" dirty="0">
              <a:solidFill>
                <a:schemeClr val="accent1">
                  <a:lumMod val="50000"/>
                </a:schemeClr>
              </a:solidFill>
              <a:latin typeface="Kulim Park"/>
              <a:ea typeface="Kulim Park"/>
              <a:cs typeface="Kulim Park"/>
              <a:sym typeface="Kulim Park"/>
            </a:endParaRPr>
          </a:p>
        </p:txBody>
      </p:sp>
      <p:sp>
        <p:nvSpPr>
          <p:cNvPr id="5" name="ZoneTexte 4">
            <a:extLst>
              <a:ext uri="{FF2B5EF4-FFF2-40B4-BE49-F238E27FC236}">
                <a16:creationId xmlns:a16="http://schemas.microsoft.com/office/drawing/2014/main" id="{85932435-682F-4B3C-B95E-FA0FD04372BD}"/>
              </a:ext>
            </a:extLst>
          </p:cNvPr>
          <p:cNvSpPr txBox="1"/>
          <p:nvPr/>
        </p:nvSpPr>
        <p:spPr>
          <a:xfrm>
            <a:off x="1599435" y="2571750"/>
            <a:ext cx="6321778" cy="954107"/>
          </a:xfrm>
          <a:prstGeom prst="rect">
            <a:avLst/>
          </a:prstGeom>
          <a:noFill/>
        </p:spPr>
        <p:txBody>
          <a:bodyPr wrap="square" rtlCol="0">
            <a:spAutoFit/>
          </a:bodyPr>
          <a:lstStyle/>
          <a:p>
            <a:pPr algn="r"/>
            <a:r>
              <a:rPr lang="fr-FR" sz="1400" b="1" dirty="0">
                <a:solidFill>
                  <a:schemeClr val="accent1">
                    <a:lumMod val="50000"/>
                  </a:schemeClr>
                </a:solidFill>
              </a:rPr>
              <a:t>22/10/2024</a:t>
            </a:r>
            <a:br>
              <a:rPr lang="fr-FR" sz="1400" b="1" dirty="0">
                <a:solidFill>
                  <a:schemeClr val="accent1">
                    <a:lumMod val="50000"/>
                  </a:schemeClr>
                </a:solidFill>
              </a:rPr>
            </a:br>
            <a:r>
              <a:rPr lang="fr-FR" sz="1400" b="1" dirty="0">
                <a:solidFill>
                  <a:schemeClr val="accent1">
                    <a:lumMod val="50000"/>
                  </a:schemeClr>
                </a:solidFill>
              </a:rPr>
              <a:t>Projet du cours : Conception et Développement d’Application</a:t>
            </a:r>
            <a:br>
              <a:rPr lang="fr-FR" sz="1400" b="1" dirty="0">
                <a:solidFill>
                  <a:schemeClr val="accent1">
                    <a:lumMod val="50000"/>
                  </a:schemeClr>
                </a:solidFill>
              </a:rPr>
            </a:br>
            <a:r>
              <a:rPr lang="fr-FR" sz="1400" b="1" dirty="0">
                <a:solidFill>
                  <a:schemeClr val="accent1">
                    <a:lumMod val="50000"/>
                  </a:schemeClr>
                </a:solidFill>
              </a:rPr>
              <a:t>auprès de G2R Formation </a:t>
            </a:r>
            <a:br>
              <a:rPr lang="fr-FR" sz="1400" b="1" dirty="0">
                <a:solidFill>
                  <a:schemeClr val="accent1">
                    <a:lumMod val="50000"/>
                  </a:schemeClr>
                </a:solidFill>
              </a:rPr>
            </a:br>
            <a:r>
              <a:rPr lang="fr-FR" sz="1400" b="1" dirty="0">
                <a:solidFill>
                  <a:schemeClr val="accent1">
                    <a:lumMod val="50000"/>
                  </a:schemeClr>
                </a:solidFill>
              </a:rPr>
              <a:t>Déborah </a:t>
            </a:r>
            <a:r>
              <a:rPr lang="fr-FR" sz="1400" b="1" dirty="0" err="1">
                <a:solidFill>
                  <a:schemeClr val="accent1">
                    <a:lumMod val="50000"/>
                  </a:schemeClr>
                </a:solidFill>
              </a:rPr>
              <a:t>Bocchi</a:t>
            </a:r>
            <a:endParaRPr lang="fr-FR" sz="1400" b="1" dirty="0">
              <a:solidFill>
                <a:schemeClr val="accent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06" name="Google Shape;1306;p102"/>
          <p:cNvSpPr txBox="1">
            <a:spLocks noGrp="1"/>
          </p:cNvSpPr>
          <p:nvPr>
            <p:ph type="subTitle" idx="9"/>
          </p:nvPr>
        </p:nvSpPr>
        <p:spPr>
          <a:xfrm>
            <a:off x="5348899" y="3277832"/>
            <a:ext cx="2982301" cy="578850"/>
          </a:xfrm>
          <a:prstGeom prst="rect">
            <a:avLst/>
          </a:prstGeom>
        </p:spPr>
        <p:txBody>
          <a:bodyPr spcFirstLastPara="1" wrap="square" lIns="91425" tIns="91425" rIns="91425" bIns="91425" anchor="t" anchorCtr="0">
            <a:noAutofit/>
          </a:bodyPr>
          <a:lstStyle/>
          <a:p>
            <a:pPr marL="0" indent="0"/>
            <a:r>
              <a:rPr lang="fr-FR" sz="1400" b="1" dirty="0">
                <a:solidFill>
                  <a:schemeClr val="accent1">
                    <a:lumMod val="50000"/>
                  </a:schemeClr>
                </a:solidFill>
                <a:latin typeface="Arial" panose="020B0604020202020204" pitchFamily="34" charset="0"/>
                <a:cs typeface="Arial" panose="020B0604020202020204" pitchFamily="34" charset="0"/>
              </a:rPr>
              <a:t>SHOULD - </a:t>
            </a:r>
            <a:r>
              <a:rPr lang="fr-FR" sz="1400" dirty="0">
                <a:latin typeface="Arial" panose="020B0604020202020204" pitchFamily="34" charset="0"/>
                <a:cs typeface="Arial" panose="020B0604020202020204" pitchFamily="34" charset="0"/>
              </a:rPr>
              <a:t>Phase de visualisation du contenu (non encore publié).</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308" name="Google Shape;1308;p102"/>
          <p:cNvSpPr txBox="1">
            <a:spLocks noGrp="1"/>
          </p:cNvSpPr>
          <p:nvPr>
            <p:ph type="subTitle" idx="14"/>
          </p:nvPr>
        </p:nvSpPr>
        <p:spPr>
          <a:xfrm>
            <a:off x="5392426" y="4354453"/>
            <a:ext cx="2746500" cy="460200"/>
          </a:xfrm>
          <a:prstGeom prst="rect">
            <a:avLst/>
          </a:prstGeom>
        </p:spPr>
        <p:txBody>
          <a:bodyPr spcFirstLastPara="1" wrap="square" lIns="91425" tIns="91425" rIns="91425" bIns="91425" anchor="t" anchorCtr="0">
            <a:noAutofit/>
          </a:bodyPr>
          <a:lstStyle/>
          <a:p>
            <a:pPr marL="0" indent="0"/>
            <a:r>
              <a:rPr lang="fr-FR" sz="1400" b="1" dirty="0">
                <a:solidFill>
                  <a:schemeClr val="accent1">
                    <a:lumMod val="50000"/>
                  </a:schemeClr>
                </a:solidFill>
                <a:latin typeface="+mj-lt"/>
              </a:rPr>
              <a:t>MUST - </a:t>
            </a:r>
            <a:r>
              <a:rPr lang="fr-FR" sz="1400" dirty="0">
                <a:latin typeface="Arial" panose="020B0604020202020204" pitchFamily="34" charset="0"/>
                <a:cs typeface="Arial" panose="020B0604020202020204" pitchFamily="34" charset="0"/>
              </a:rPr>
              <a:t>Mise en ligne du contenu. </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309" name="Google Shape;1309;p102"/>
          <p:cNvSpPr txBox="1">
            <a:spLocks noGrp="1"/>
          </p:cNvSpPr>
          <p:nvPr>
            <p:ph type="title" idx="15"/>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3600" dirty="0">
                <a:solidFill>
                  <a:schemeClr val="bg1">
                    <a:lumMod val="60000"/>
                    <a:lumOff val="40000"/>
                  </a:schemeClr>
                </a:solidFill>
              </a:rPr>
              <a:t>BESOINS FONCTIONNELS</a:t>
            </a:r>
            <a:endParaRPr sz="3600" dirty="0">
              <a:solidFill>
                <a:schemeClr val="bg1">
                  <a:lumMod val="60000"/>
                  <a:lumOff val="40000"/>
                </a:schemeClr>
              </a:solidFill>
            </a:endParaRPr>
          </a:p>
        </p:txBody>
      </p:sp>
      <p:sp>
        <p:nvSpPr>
          <p:cNvPr id="1313" name="Google Shape;1313;p102"/>
          <p:cNvSpPr/>
          <p:nvPr/>
        </p:nvSpPr>
        <p:spPr>
          <a:xfrm rot="536105">
            <a:off x="5058205" y="4306374"/>
            <a:ext cx="129773"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13;p102">
            <a:extLst>
              <a:ext uri="{FF2B5EF4-FFF2-40B4-BE49-F238E27FC236}">
                <a16:creationId xmlns:a16="http://schemas.microsoft.com/office/drawing/2014/main" id="{4D8F9334-002F-431C-BE02-4AB6C7787600}"/>
              </a:ext>
            </a:extLst>
          </p:cNvPr>
          <p:cNvSpPr/>
          <p:nvPr/>
        </p:nvSpPr>
        <p:spPr>
          <a:xfrm rot="536105">
            <a:off x="5069022" y="3303241"/>
            <a:ext cx="129773"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08;p102">
            <a:extLst>
              <a:ext uri="{FF2B5EF4-FFF2-40B4-BE49-F238E27FC236}">
                <a16:creationId xmlns:a16="http://schemas.microsoft.com/office/drawing/2014/main" id="{9BB06AC4-49B5-4956-A5BB-784D68F8A5D2}"/>
              </a:ext>
            </a:extLst>
          </p:cNvPr>
          <p:cNvSpPr txBox="1">
            <a:spLocks/>
          </p:cNvSpPr>
          <p:nvPr/>
        </p:nvSpPr>
        <p:spPr>
          <a:xfrm>
            <a:off x="5397793" y="2389594"/>
            <a:ext cx="3249978" cy="4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fr-FR" b="1" dirty="0">
                <a:solidFill>
                  <a:schemeClr val="accent1">
                    <a:lumMod val="50000"/>
                  </a:schemeClr>
                </a:solidFill>
                <a:latin typeface="Arial" panose="020B0604020202020204" pitchFamily="34" charset="0"/>
                <a:cs typeface="Arial" panose="020B0604020202020204" pitchFamily="34" charset="0"/>
              </a:rPr>
              <a:t>COULD - </a:t>
            </a:r>
            <a:r>
              <a:rPr lang="fr-FR" sz="1400" dirty="0">
                <a:latin typeface="Arial" panose="020B0604020202020204" pitchFamily="34" charset="0"/>
                <a:cs typeface="Arial" panose="020B0604020202020204" pitchFamily="34" charset="0"/>
              </a:rPr>
              <a:t>Traduction en anglais des contenus. </a:t>
            </a:r>
          </a:p>
          <a:p>
            <a:pPr marL="0" indent="0"/>
            <a:endParaRPr lang="fr-FR" dirty="0">
              <a:latin typeface="Arial" panose="020B0604020202020204" pitchFamily="34" charset="0"/>
              <a:cs typeface="Arial" panose="020B0604020202020204" pitchFamily="34" charset="0"/>
            </a:endParaRPr>
          </a:p>
          <a:p>
            <a:pPr marL="0" indent="0"/>
            <a:endParaRPr lang="fr-FR" dirty="0">
              <a:latin typeface="Arial" panose="020B0604020202020204" pitchFamily="34" charset="0"/>
              <a:cs typeface="Arial" panose="020B0604020202020204" pitchFamily="34" charset="0"/>
            </a:endParaRPr>
          </a:p>
        </p:txBody>
      </p:sp>
      <p:sp>
        <p:nvSpPr>
          <p:cNvPr id="41" name="Google Shape;1313;p102">
            <a:extLst>
              <a:ext uri="{FF2B5EF4-FFF2-40B4-BE49-F238E27FC236}">
                <a16:creationId xmlns:a16="http://schemas.microsoft.com/office/drawing/2014/main" id="{2D8C12BC-10A1-494B-A716-F47999EA5BC0}"/>
              </a:ext>
            </a:extLst>
          </p:cNvPr>
          <p:cNvSpPr/>
          <p:nvPr/>
        </p:nvSpPr>
        <p:spPr>
          <a:xfrm rot="536105">
            <a:off x="5107100" y="2298961"/>
            <a:ext cx="129773"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06;p102">
            <a:extLst>
              <a:ext uri="{FF2B5EF4-FFF2-40B4-BE49-F238E27FC236}">
                <a16:creationId xmlns:a16="http://schemas.microsoft.com/office/drawing/2014/main" id="{3A9DADB2-157B-43C3-B132-683F6E547165}"/>
              </a:ext>
            </a:extLst>
          </p:cNvPr>
          <p:cNvSpPr txBox="1">
            <a:spLocks/>
          </p:cNvSpPr>
          <p:nvPr/>
        </p:nvSpPr>
        <p:spPr>
          <a:xfrm>
            <a:off x="1135675" y="4019802"/>
            <a:ext cx="3348404" cy="796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fr-FR" b="1" dirty="0">
                <a:solidFill>
                  <a:schemeClr val="accent1">
                    <a:lumMod val="50000"/>
                  </a:schemeClr>
                </a:solidFill>
                <a:latin typeface="Arial" panose="020B0604020202020204" pitchFamily="34" charset="0"/>
                <a:cs typeface="Arial" panose="020B0604020202020204" pitchFamily="34" charset="0"/>
              </a:rPr>
              <a:t>SHOULD - </a:t>
            </a:r>
            <a:r>
              <a:rPr lang="fr-FR" dirty="0">
                <a:latin typeface="Arial" panose="020B0604020202020204" pitchFamily="34" charset="0"/>
                <a:cs typeface="Arial" panose="020B0604020202020204" pitchFamily="34" charset="0"/>
              </a:rPr>
              <a:t>Classification des contenus par nombre des visualisations sur la page d’arrivée de la recherche.  </a:t>
            </a:r>
          </a:p>
        </p:txBody>
      </p:sp>
      <p:sp>
        <p:nvSpPr>
          <p:cNvPr id="60" name="Google Shape;1308;p102">
            <a:extLst>
              <a:ext uri="{FF2B5EF4-FFF2-40B4-BE49-F238E27FC236}">
                <a16:creationId xmlns:a16="http://schemas.microsoft.com/office/drawing/2014/main" id="{643F2378-E2DF-4A35-B7C4-D711F6588310}"/>
              </a:ext>
            </a:extLst>
          </p:cNvPr>
          <p:cNvSpPr txBox="1">
            <a:spLocks/>
          </p:cNvSpPr>
          <p:nvPr/>
        </p:nvSpPr>
        <p:spPr>
          <a:xfrm>
            <a:off x="5470765" y="1315847"/>
            <a:ext cx="3074923" cy="4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fr-FR" b="1" dirty="0">
                <a:solidFill>
                  <a:schemeClr val="accent1">
                    <a:lumMod val="50000"/>
                  </a:schemeClr>
                </a:solidFill>
                <a:latin typeface="+mj-lt"/>
              </a:rPr>
              <a:t>MUST - </a:t>
            </a:r>
            <a:r>
              <a:rPr lang="fr-FR" dirty="0">
                <a:latin typeface="+mj-lt"/>
              </a:rPr>
              <a:t>Création, mise à jour, suppression des contenus. </a:t>
            </a:r>
          </a:p>
        </p:txBody>
      </p:sp>
      <p:sp>
        <p:nvSpPr>
          <p:cNvPr id="61" name="Google Shape;1313;p102">
            <a:extLst>
              <a:ext uri="{FF2B5EF4-FFF2-40B4-BE49-F238E27FC236}">
                <a16:creationId xmlns:a16="http://schemas.microsoft.com/office/drawing/2014/main" id="{F8251FCB-E19E-4CC3-B473-96A3B8132516}"/>
              </a:ext>
            </a:extLst>
          </p:cNvPr>
          <p:cNvSpPr/>
          <p:nvPr/>
        </p:nvSpPr>
        <p:spPr>
          <a:xfrm rot="536105">
            <a:off x="5147834" y="1267768"/>
            <a:ext cx="129773"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13;p102">
            <a:extLst>
              <a:ext uri="{FF2B5EF4-FFF2-40B4-BE49-F238E27FC236}">
                <a16:creationId xmlns:a16="http://schemas.microsoft.com/office/drawing/2014/main" id="{B9666E82-260C-4FA4-A183-30FFE6523C29}"/>
              </a:ext>
            </a:extLst>
          </p:cNvPr>
          <p:cNvSpPr/>
          <p:nvPr/>
        </p:nvSpPr>
        <p:spPr>
          <a:xfrm rot="536105">
            <a:off x="940188" y="4132870"/>
            <a:ext cx="129773"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13;p102">
            <a:extLst>
              <a:ext uri="{FF2B5EF4-FFF2-40B4-BE49-F238E27FC236}">
                <a16:creationId xmlns:a16="http://schemas.microsoft.com/office/drawing/2014/main" id="{47BFA4D5-DBB7-4108-97B1-A2EC5AA145C7}"/>
              </a:ext>
            </a:extLst>
          </p:cNvPr>
          <p:cNvSpPr/>
          <p:nvPr/>
        </p:nvSpPr>
        <p:spPr>
          <a:xfrm rot="536105">
            <a:off x="972436" y="3393248"/>
            <a:ext cx="129773"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08;p102">
            <a:extLst>
              <a:ext uri="{FF2B5EF4-FFF2-40B4-BE49-F238E27FC236}">
                <a16:creationId xmlns:a16="http://schemas.microsoft.com/office/drawing/2014/main" id="{940B66B0-A0D0-4882-860D-020D45FB5A06}"/>
              </a:ext>
            </a:extLst>
          </p:cNvPr>
          <p:cNvSpPr txBox="1">
            <a:spLocks/>
          </p:cNvSpPr>
          <p:nvPr/>
        </p:nvSpPr>
        <p:spPr>
          <a:xfrm>
            <a:off x="1234101" y="1292395"/>
            <a:ext cx="3668552" cy="1725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fr-FR" b="1" dirty="0">
                <a:solidFill>
                  <a:schemeClr val="accent1">
                    <a:lumMod val="50000"/>
                  </a:schemeClr>
                </a:solidFill>
                <a:latin typeface="Arial" panose="020B0604020202020204" pitchFamily="34" charset="0"/>
                <a:cs typeface="Arial" panose="020B0604020202020204" pitchFamily="34" charset="0"/>
              </a:rPr>
              <a:t>MUST - </a:t>
            </a:r>
            <a:r>
              <a:rPr lang="fr-FR" dirty="0">
                <a:latin typeface="Arial" panose="020B0604020202020204" pitchFamily="34" charset="0"/>
                <a:cs typeface="Arial" panose="020B0604020202020204" pitchFamily="34" charset="0"/>
              </a:rPr>
              <a:t>Sélection des contenus par rapport au sujet clé recherché : </a:t>
            </a:r>
          </a:p>
          <a:p>
            <a:pPr marL="0" indent="0"/>
            <a:r>
              <a:rPr lang="fr-FR" dirty="0">
                <a:latin typeface="Arial" panose="020B0604020202020204" pitchFamily="34" charset="0"/>
                <a:cs typeface="Arial" panose="020B0604020202020204" pitchFamily="34" charset="0"/>
              </a:rPr>
              <a:t>=&gt; recherche générale par endroit (informations obligatoires « * » : ville, pays) ;</a:t>
            </a:r>
          </a:p>
          <a:p>
            <a:pPr marL="0" indent="0"/>
            <a:r>
              <a:rPr lang="fr-FR" dirty="0">
                <a:latin typeface="Arial" panose="020B0604020202020204" pitchFamily="34" charset="0"/>
                <a:cs typeface="Arial" panose="020B0604020202020204" pitchFamily="34" charset="0"/>
              </a:rPr>
              <a:t>=&gt; recherche avancée (informations obligatoires « * » : ville, pays + activité spécifique).. </a:t>
            </a:r>
          </a:p>
          <a:p>
            <a:pPr marL="0" indent="0"/>
            <a:endParaRPr lang="fr-FR" dirty="0">
              <a:latin typeface="Arial" panose="020B0604020202020204" pitchFamily="34" charset="0"/>
              <a:cs typeface="Arial" panose="020B0604020202020204" pitchFamily="34" charset="0"/>
            </a:endParaRPr>
          </a:p>
        </p:txBody>
      </p:sp>
      <p:sp>
        <p:nvSpPr>
          <p:cNvPr id="65" name="Google Shape;1313;p102">
            <a:extLst>
              <a:ext uri="{FF2B5EF4-FFF2-40B4-BE49-F238E27FC236}">
                <a16:creationId xmlns:a16="http://schemas.microsoft.com/office/drawing/2014/main" id="{5679EC80-C8F1-4C91-9660-7B52A116D599}"/>
              </a:ext>
            </a:extLst>
          </p:cNvPr>
          <p:cNvSpPr/>
          <p:nvPr/>
        </p:nvSpPr>
        <p:spPr>
          <a:xfrm rot="536105">
            <a:off x="972437" y="1386739"/>
            <a:ext cx="129773"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99;p102">
            <a:extLst>
              <a:ext uri="{FF2B5EF4-FFF2-40B4-BE49-F238E27FC236}">
                <a16:creationId xmlns:a16="http://schemas.microsoft.com/office/drawing/2014/main" id="{1134D7F8-BB13-4290-873E-A2E360EA0D8E}"/>
              </a:ext>
            </a:extLst>
          </p:cNvPr>
          <p:cNvSpPr txBox="1">
            <a:spLocks/>
          </p:cNvSpPr>
          <p:nvPr/>
        </p:nvSpPr>
        <p:spPr>
          <a:xfrm>
            <a:off x="1234101" y="3345764"/>
            <a:ext cx="3249978" cy="46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fr-FR" b="1" dirty="0">
                <a:solidFill>
                  <a:schemeClr val="accent1">
                    <a:lumMod val="50000"/>
                  </a:schemeClr>
                </a:solidFill>
                <a:latin typeface="Arial" panose="020B0604020202020204" pitchFamily="34" charset="0"/>
                <a:cs typeface="Arial" panose="020B0604020202020204" pitchFamily="34" charset="0"/>
              </a:rPr>
              <a:t>MUST - </a:t>
            </a:r>
            <a:r>
              <a:rPr lang="fr-FR" dirty="0">
                <a:latin typeface="Arial" panose="020B0604020202020204" pitchFamily="34" charset="0"/>
                <a:cs typeface="Arial" panose="020B0604020202020204" pitchFamily="34" charset="0"/>
              </a:rPr>
              <a:t>Inscription / connexion.</a:t>
            </a:r>
          </a:p>
        </p:txBody>
      </p:sp>
    </p:spTree>
    <p:extLst>
      <p:ext uri="{BB962C8B-B14F-4D97-AF65-F5344CB8AC3E}">
        <p14:creationId xmlns:p14="http://schemas.microsoft.com/office/powerpoint/2010/main" val="85514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0"/>
          <p:cNvSpPr txBox="1">
            <a:spLocks noGrp="1"/>
          </p:cNvSpPr>
          <p:nvPr>
            <p:ph type="title" idx="15"/>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3200" dirty="0">
                <a:solidFill>
                  <a:schemeClr val="accent1">
                    <a:lumMod val="50000"/>
                  </a:schemeClr>
                </a:solidFill>
              </a:rPr>
              <a:t>BESOINS NON FONCTIONNELS</a:t>
            </a:r>
            <a:endParaRPr sz="3200" dirty="0">
              <a:solidFill>
                <a:schemeClr val="accent1">
                  <a:lumMod val="50000"/>
                </a:schemeClr>
              </a:solidFill>
            </a:endParaRPr>
          </a:p>
        </p:txBody>
      </p:sp>
      <p:sp>
        <p:nvSpPr>
          <p:cNvPr id="585" name="Google Shape;585;p60"/>
          <p:cNvSpPr/>
          <p:nvPr/>
        </p:nvSpPr>
        <p:spPr>
          <a:xfrm>
            <a:off x="719916" y="16253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0"/>
          <p:cNvSpPr/>
          <p:nvPr/>
        </p:nvSpPr>
        <p:spPr>
          <a:xfrm flipH="1">
            <a:off x="4571988" y="16254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0"/>
          <p:cNvSpPr/>
          <p:nvPr/>
        </p:nvSpPr>
        <p:spPr>
          <a:xfrm flipH="1">
            <a:off x="4720335" y="3321937"/>
            <a:ext cx="1162249" cy="103281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60"/>
          <p:cNvSpPr/>
          <p:nvPr/>
        </p:nvSpPr>
        <p:spPr>
          <a:xfrm>
            <a:off x="704600" y="33517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0"/>
          <p:cNvSpPr txBox="1">
            <a:spLocks noGrp="1"/>
          </p:cNvSpPr>
          <p:nvPr>
            <p:ph type="title"/>
          </p:nvPr>
        </p:nvSpPr>
        <p:spPr>
          <a:xfrm>
            <a:off x="1832894" y="1562102"/>
            <a:ext cx="2430000" cy="837300"/>
          </a:xfrm>
          <a:prstGeom prst="rect">
            <a:avLst/>
          </a:prstGeom>
        </p:spPr>
        <p:txBody>
          <a:bodyPr spcFirstLastPara="1" wrap="square" lIns="91425" tIns="91425" rIns="91425" bIns="91425" anchor="b" anchorCtr="0">
            <a:noAutofit/>
          </a:bodyPr>
          <a:lstStyle/>
          <a:p>
            <a:r>
              <a:rPr lang="fr-FR" sz="1600" dirty="0"/>
              <a:t>Disponibilité du site</a:t>
            </a:r>
          </a:p>
        </p:txBody>
      </p:sp>
      <p:sp>
        <p:nvSpPr>
          <p:cNvPr id="591" name="Google Shape;591;p60"/>
          <p:cNvSpPr txBox="1">
            <a:spLocks noGrp="1"/>
          </p:cNvSpPr>
          <p:nvPr>
            <p:ph type="title" idx="2"/>
          </p:nvPr>
        </p:nvSpPr>
        <p:spPr>
          <a:xfrm>
            <a:off x="845800" y="1888050"/>
            <a:ext cx="812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92" name="Google Shape;592;p60"/>
          <p:cNvSpPr txBox="1">
            <a:spLocks noGrp="1"/>
          </p:cNvSpPr>
          <p:nvPr>
            <p:ph type="title" idx="3"/>
          </p:nvPr>
        </p:nvSpPr>
        <p:spPr>
          <a:xfrm>
            <a:off x="1832894" y="3487607"/>
            <a:ext cx="2430000" cy="837300"/>
          </a:xfrm>
          <a:prstGeom prst="rect">
            <a:avLst/>
          </a:prstGeom>
        </p:spPr>
        <p:txBody>
          <a:bodyPr spcFirstLastPara="1" wrap="square" lIns="91425" tIns="91425" rIns="91425" bIns="91425" anchor="b" anchorCtr="0">
            <a:noAutofit/>
          </a:bodyPr>
          <a:lstStyle/>
          <a:p>
            <a:r>
              <a:rPr lang="fr-FR" sz="1600" dirty="0"/>
              <a:t>Sécurité en conformité au RGPD </a:t>
            </a:r>
          </a:p>
        </p:txBody>
      </p:sp>
      <p:sp>
        <p:nvSpPr>
          <p:cNvPr id="595" name="Google Shape;595;p60"/>
          <p:cNvSpPr txBox="1">
            <a:spLocks noGrp="1"/>
          </p:cNvSpPr>
          <p:nvPr>
            <p:ph type="title" idx="7"/>
          </p:nvPr>
        </p:nvSpPr>
        <p:spPr>
          <a:xfrm>
            <a:off x="5868202" y="3517455"/>
            <a:ext cx="2571198" cy="837300"/>
          </a:xfrm>
          <a:prstGeom prst="rect">
            <a:avLst/>
          </a:prstGeom>
        </p:spPr>
        <p:txBody>
          <a:bodyPr spcFirstLastPara="1" wrap="square" lIns="91425" tIns="91425" rIns="91425" bIns="91425" anchor="b" anchorCtr="0">
            <a:noAutofit/>
          </a:bodyPr>
          <a:lstStyle/>
          <a:p>
            <a:r>
              <a:rPr lang="fr-FR" sz="1600" dirty="0"/>
              <a:t>Mise à jour automatique et régulière de la base des données</a:t>
            </a:r>
            <a:r>
              <a:rPr lang="fr-FR" dirty="0"/>
              <a:t>.</a:t>
            </a:r>
          </a:p>
        </p:txBody>
      </p:sp>
      <p:sp>
        <p:nvSpPr>
          <p:cNvPr id="596" name="Google Shape;596;p60"/>
          <p:cNvSpPr txBox="1">
            <a:spLocks noGrp="1"/>
          </p:cNvSpPr>
          <p:nvPr>
            <p:ph type="title" idx="9"/>
          </p:nvPr>
        </p:nvSpPr>
        <p:spPr>
          <a:xfrm>
            <a:off x="845798" y="3644250"/>
            <a:ext cx="812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97" name="Google Shape;597;p60"/>
          <p:cNvSpPr txBox="1">
            <a:spLocks noGrp="1"/>
          </p:cNvSpPr>
          <p:nvPr>
            <p:ph type="title" idx="5"/>
          </p:nvPr>
        </p:nvSpPr>
        <p:spPr>
          <a:xfrm>
            <a:off x="5922825" y="1761238"/>
            <a:ext cx="2430000" cy="837300"/>
          </a:xfrm>
          <a:prstGeom prst="rect">
            <a:avLst/>
          </a:prstGeom>
        </p:spPr>
        <p:txBody>
          <a:bodyPr spcFirstLastPara="1" wrap="square" lIns="91425" tIns="91425" rIns="91425" bIns="91425" anchor="b" anchorCtr="0">
            <a:noAutofit/>
          </a:bodyPr>
          <a:lstStyle/>
          <a:p>
            <a:r>
              <a:rPr lang="fr-FR" sz="1600" dirty="0"/>
              <a:t>Rapidité à montrer les contenus, recherchés ou crées ou mis à jour.</a:t>
            </a:r>
          </a:p>
        </p:txBody>
      </p:sp>
      <p:sp>
        <p:nvSpPr>
          <p:cNvPr id="599" name="Google Shape;599;p60"/>
          <p:cNvSpPr txBox="1">
            <a:spLocks noGrp="1"/>
          </p:cNvSpPr>
          <p:nvPr>
            <p:ph type="title" idx="13"/>
          </p:nvPr>
        </p:nvSpPr>
        <p:spPr>
          <a:xfrm>
            <a:off x="4895098" y="1888050"/>
            <a:ext cx="812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00" name="Google Shape;600;p60"/>
          <p:cNvSpPr txBox="1">
            <a:spLocks noGrp="1"/>
          </p:cNvSpPr>
          <p:nvPr>
            <p:ph type="title" idx="14"/>
          </p:nvPr>
        </p:nvSpPr>
        <p:spPr>
          <a:xfrm>
            <a:off x="4895098" y="3644250"/>
            <a:ext cx="812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9"/>
                                        </p:tgtEl>
                                        <p:attrNameLst>
                                          <p:attrName>style.visibility</p:attrName>
                                        </p:attrNameLst>
                                      </p:cBhvr>
                                      <p:to>
                                        <p:strVal val="visible"/>
                                      </p:to>
                                    </p:set>
                                    <p:anim calcmode="lin" valueType="num">
                                      <p:cBhvr additive="base">
                                        <p:cTn id="7" dur="1000"/>
                                        <p:tgtEl>
                                          <p:spTgt spid="58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 calcmode="lin" valueType="num">
                                      <p:cBhvr additive="base">
                                        <p:cTn id="10" dur="1000"/>
                                        <p:tgtEl>
                                          <p:spTgt spid="592"/>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595"/>
                                        </p:tgtEl>
                                        <p:attrNameLst>
                                          <p:attrName>style.visibility</p:attrName>
                                        </p:attrNameLst>
                                      </p:cBhvr>
                                      <p:to>
                                        <p:strVal val="visible"/>
                                      </p:to>
                                    </p:set>
                                    <p:anim calcmode="lin" valueType="num">
                                      <p:cBhvr additive="base">
                                        <p:cTn id="13" dur="1000"/>
                                        <p:tgtEl>
                                          <p:spTgt spid="595"/>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597"/>
                                        </p:tgtEl>
                                        <p:attrNameLst>
                                          <p:attrName>style.visibility</p:attrName>
                                        </p:attrNameLst>
                                      </p:cBhvr>
                                      <p:to>
                                        <p:strVal val="visible"/>
                                      </p:to>
                                    </p:set>
                                    <p:anim calcmode="lin" valueType="num">
                                      <p:cBhvr additive="base">
                                        <p:cTn id="16" dur="1000"/>
                                        <p:tgtEl>
                                          <p:spTgt spid="59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308" name="Google Shape;1308;p102"/>
          <p:cNvSpPr txBox="1">
            <a:spLocks noGrp="1"/>
          </p:cNvSpPr>
          <p:nvPr>
            <p:ph type="subTitle" idx="14"/>
          </p:nvPr>
        </p:nvSpPr>
        <p:spPr>
          <a:xfrm>
            <a:off x="4773689" y="3384992"/>
            <a:ext cx="2804487" cy="460200"/>
          </a:xfrm>
          <a:prstGeom prst="rect">
            <a:avLst/>
          </a:prstGeom>
        </p:spPr>
        <p:txBody>
          <a:bodyPr spcFirstLastPara="1" wrap="square" lIns="91425" tIns="91425" rIns="91425" bIns="91425" anchor="t" anchorCtr="0">
            <a:noAutofit/>
          </a:bodyPr>
          <a:lstStyle/>
          <a:p>
            <a:pPr marL="127000" indent="0"/>
            <a:r>
              <a:rPr lang="fr-FR" sz="1200" dirty="0"/>
              <a:t>Manque de messagerie privée.</a:t>
            </a:r>
          </a:p>
          <a:p>
            <a:pPr marL="0" lvl="0" indent="0" algn="l" rtl="0">
              <a:spcBef>
                <a:spcPts val="0"/>
              </a:spcBef>
              <a:spcAft>
                <a:spcPts val="0"/>
              </a:spcAft>
              <a:buNone/>
            </a:pPr>
            <a:endParaRPr sz="1200" dirty="0"/>
          </a:p>
        </p:txBody>
      </p:sp>
      <p:sp>
        <p:nvSpPr>
          <p:cNvPr id="1309" name="Google Shape;1309;p102"/>
          <p:cNvSpPr txBox="1">
            <a:spLocks noGrp="1"/>
          </p:cNvSpPr>
          <p:nvPr>
            <p:ph type="title" idx="15"/>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3600" dirty="0">
                <a:solidFill>
                  <a:schemeClr val="accent1">
                    <a:lumMod val="50000"/>
                  </a:schemeClr>
                </a:solidFill>
              </a:rPr>
              <a:t>LIMITES DU PROJET</a:t>
            </a:r>
            <a:endParaRPr sz="3600" dirty="0">
              <a:solidFill>
                <a:schemeClr val="accent1">
                  <a:lumMod val="50000"/>
                </a:schemeClr>
              </a:solidFill>
            </a:endParaRPr>
          </a:p>
        </p:txBody>
      </p:sp>
      <p:sp>
        <p:nvSpPr>
          <p:cNvPr id="1313" name="Google Shape;1313;p102"/>
          <p:cNvSpPr/>
          <p:nvPr/>
        </p:nvSpPr>
        <p:spPr>
          <a:xfrm rot="536105">
            <a:off x="4564632" y="3185625"/>
            <a:ext cx="144105"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06;p102">
            <a:extLst>
              <a:ext uri="{FF2B5EF4-FFF2-40B4-BE49-F238E27FC236}">
                <a16:creationId xmlns:a16="http://schemas.microsoft.com/office/drawing/2014/main" id="{3A9DADB2-157B-43C3-B132-683F6E547165}"/>
              </a:ext>
            </a:extLst>
          </p:cNvPr>
          <p:cNvSpPr txBox="1">
            <a:spLocks/>
          </p:cNvSpPr>
          <p:nvPr/>
        </p:nvSpPr>
        <p:spPr>
          <a:xfrm>
            <a:off x="520990" y="3075081"/>
            <a:ext cx="3709425" cy="578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127000" indent="0" algn="just"/>
            <a:r>
              <a:rPr lang="fr-FR" sz="1200" dirty="0"/>
              <a:t>Risque que la base des donnée ralentit s’il y avait beaucoup d’inscrits.</a:t>
            </a:r>
          </a:p>
        </p:txBody>
      </p:sp>
      <p:sp>
        <p:nvSpPr>
          <p:cNvPr id="60" name="Google Shape;1308;p102">
            <a:extLst>
              <a:ext uri="{FF2B5EF4-FFF2-40B4-BE49-F238E27FC236}">
                <a16:creationId xmlns:a16="http://schemas.microsoft.com/office/drawing/2014/main" id="{643F2378-E2DF-4A35-B7C4-D711F6588310}"/>
              </a:ext>
            </a:extLst>
          </p:cNvPr>
          <p:cNvSpPr txBox="1">
            <a:spLocks/>
          </p:cNvSpPr>
          <p:nvPr/>
        </p:nvSpPr>
        <p:spPr>
          <a:xfrm>
            <a:off x="4828347" y="1340710"/>
            <a:ext cx="3668552" cy="1463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lgn="just"/>
            <a:r>
              <a:rPr lang="fr-FR" sz="1200" dirty="0"/>
              <a:t>L’espace à disposition pour l’ajout des contenus. L’idée de base de ce blog est celle de fournir un site gratuit, bénévole et de partage désintéressé. </a:t>
            </a:r>
          </a:p>
          <a:p>
            <a:pPr marL="0" indent="0" algn="just"/>
            <a:r>
              <a:rPr lang="fr-FR" sz="1200" dirty="0"/>
              <a:t>Mais sans un support financer il serait difficile que le site puisse s’agrandir. </a:t>
            </a:r>
          </a:p>
          <a:p>
            <a:pPr marL="0" indent="0" algn="just"/>
            <a:endParaRPr lang="fr-FR" sz="1200" dirty="0"/>
          </a:p>
        </p:txBody>
      </p:sp>
      <p:sp>
        <p:nvSpPr>
          <p:cNvPr id="61" name="Google Shape;1313;p102">
            <a:extLst>
              <a:ext uri="{FF2B5EF4-FFF2-40B4-BE49-F238E27FC236}">
                <a16:creationId xmlns:a16="http://schemas.microsoft.com/office/drawing/2014/main" id="{F8251FCB-E19E-4CC3-B473-96A3B8132516}"/>
              </a:ext>
            </a:extLst>
          </p:cNvPr>
          <p:cNvSpPr/>
          <p:nvPr/>
        </p:nvSpPr>
        <p:spPr>
          <a:xfrm rot="536105">
            <a:off x="4596205" y="1283395"/>
            <a:ext cx="144105"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13;p102">
            <a:extLst>
              <a:ext uri="{FF2B5EF4-FFF2-40B4-BE49-F238E27FC236}">
                <a16:creationId xmlns:a16="http://schemas.microsoft.com/office/drawing/2014/main" id="{B9666E82-260C-4FA4-A183-30FFE6523C29}"/>
              </a:ext>
            </a:extLst>
          </p:cNvPr>
          <p:cNvSpPr/>
          <p:nvPr/>
        </p:nvSpPr>
        <p:spPr>
          <a:xfrm rot="536105">
            <a:off x="338926" y="3208428"/>
            <a:ext cx="91428"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08;p102">
            <a:extLst>
              <a:ext uri="{FF2B5EF4-FFF2-40B4-BE49-F238E27FC236}">
                <a16:creationId xmlns:a16="http://schemas.microsoft.com/office/drawing/2014/main" id="{940B66B0-A0D0-4882-860D-020D45FB5A06}"/>
              </a:ext>
            </a:extLst>
          </p:cNvPr>
          <p:cNvSpPr txBox="1">
            <a:spLocks/>
          </p:cNvSpPr>
          <p:nvPr/>
        </p:nvSpPr>
        <p:spPr>
          <a:xfrm>
            <a:off x="526080" y="1331312"/>
            <a:ext cx="3668552" cy="1725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l"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127000" indent="0" algn="just"/>
            <a:r>
              <a:rPr lang="fr-FR" sz="1200" dirty="0"/>
              <a:t>Expérience de partage pas plus agréable que celle offerte par des plateformes importantes (Instagram, </a:t>
            </a:r>
            <a:r>
              <a:rPr lang="fr-FR" sz="1200" dirty="0" err="1"/>
              <a:t>FaceBook</a:t>
            </a:r>
            <a:r>
              <a:rPr lang="fr-FR" sz="1200" dirty="0"/>
              <a:t>, …) et que cependant il n’y ait pas assez d’inscrits pour rendre le site intéressant et varié</a:t>
            </a:r>
          </a:p>
        </p:txBody>
      </p:sp>
      <p:sp>
        <p:nvSpPr>
          <p:cNvPr id="65" name="Google Shape;1313;p102">
            <a:extLst>
              <a:ext uri="{FF2B5EF4-FFF2-40B4-BE49-F238E27FC236}">
                <a16:creationId xmlns:a16="http://schemas.microsoft.com/office/drawing/2014/main" id="{5679EC80-C8F1-4C91-9660-7B52A116D599}"/>
              </a:ext>
            </a:extLst>
          </p:cNvPr>
          <p:cNvSpPr/>
          <p:nvPr/>
        </p:nvSpPr>
        <p:spPr>
          <a:xfrm rot="536105">
            <a:off x="362841" y="1285141"/>
            <a:ext cx="129773" cy="441079"/>
          </a:xfrm>
          <a:custGeom>
            <a:avLst/>
            <a:gdLst/>
            <a:ahLst/>
            <a:cxnLst/>
            <a:rect l="l" t="t" r="r" b="b"/>
            <a:pathLst>
              <a:path w="3124" h="10618" extrusionOk="0">
                <a:moveTo>
                  <a:pt x="1571" y="625"/>
                </a:moveTo>
                <a:cubicBezTo>
                  <a:pt x="2070" y="625"/>
                  <a:pt x="2499" y="1178"/>
                  <a:pt x="2499" y="1874"/>
                </a:cubicBezTo>
                <a:cubicBezTo>
                  <a:pt x="2499" y="2552"/>
                  <a:pt x="2070" y="3123"/>
                  <a:pt x="1571" y="3123"/>
                </a:cubicBezTo>
                <a:cubicBezTo>
                  <a:pt x="1053" y="3123"/>
                  <a:pt x="625" y="2552"/>
                  <a:pt x="625" y="1874"/>
                </a:cubicBezTo>
                <a:cubicBezTo>
                  <a:pt x="625" y="1178"/>
                  <a:pt x="1053" y="625"/>
                  <a:pt x="1571" y="625"/>
                </a:cubicBezTo>
                <a:close/>
                <a:moveTo>
                  <a:pt x="1571" y="1"/>
                </a:moveTo>
                <a:cubicBezTo>
                  <a:pt x="643" y="1"/>
                  <a:pt x="1" y="911"/>
                  <a:pt x="1" y="1874"/>
                </a:cubicBezTo>
                <a:cubicBezTo>
                  <a:pt x="1" y="2713"/>
                  <a:pt x="500" y="3516"/>
                  <a:pt x="1250" y="3694"/>
                </a:cubicBezTo>
                <a:lnTo>
                  <a:pt x="1250" y="10617"/>
                </a:lnTo>
                <a:lnTo>
                  <a:pt x="1874" y="10617"/>
                </a:lnTo>
                <a:lnTo>
                  <a:pt x="1874" y="3694"/>
                </a:lnTo>
                <a:cubicBezTo>
                  <a:pt x="2641" y="3516"/>
                  <a:pt x="3123" y="2713"/>
                  <a:pt x="3123" y="1874"/>
                </a:cubicBezTo>
                <a:cubicBezTo>
                  <a:pt x="3123" y="893"/>
                  <a:pt x="2481" y="1"/>
                  <a:pt x="1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16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83"/>
          <p:cNvSpPr/>
          <p:nvPr/>
        </p:nvSpPr>
        <p:spPr>
          <a:xfrm>
            <a:off x="2737978" y="1308789"/>
            <a:ext cx="3727765" cy="3367986"/>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3"/>
          <p:cNvSpPr txBox="1">
            <a:spLocks noGrp="1"/>
          </p:cNvSpPr>
          <p:nvPr>
            <p:ph type="title"/>
          </p:nvPr>
        </p:nvSpPr>
        <p:spPr>
          <a:xfrm flipH="1">
            <a:off x="720000" y="118249"/>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solidFill>
                  <a:schemeClr val="accent1">
                    <a:lumMod val="50000"/>
                  </a:schemeClr>
                </a:solidFill>
                <a:latin typeface="Kulim Park" panose="020B0604020202020204" charset="0"/>
              </a:rPr>
              <a:t>T</a:t>
            </a:r>
            <a:r>
              <a:rPr lang="en" sz="2800" dirty="0">
                <a:solidFill>
                  <a:schemeClr val="accent1">
                    <a:lumMod val="50000"/>
                  </a:schemeClr>
                </a:solidFill>
                <a:latin typeface="Kulim Park" panose="020B0604020202020204" charset="0"/>
              </a:rPr>
              <a:t>ECHNOLOGIES UTILISEES</a:t>
            </a:r>
            <a:endParaRPr sz="2800" dirty="0">
              <a:solidFill>
                <a:schemeClr val="accent1">
                  <a:lumMod val="50000"/>
                </a:schemeClr>
              </a:solidFill>
              <a:latin typeface="Kulim Park" panose="020B0604020202020204" charset="0"/>
            </a:endParaRPr>
          </a:p>
        </p:txBody>
      </p:sp>
      <p:grpSp>
        <p:nvGrpSpPr>
          <p:cNvPr id="910" name="Google Shape;910;p83"/>
          <p:cNvGrpSpPr/>
          <p:nvPr/>
        </p:nvGrpSpPr>
        <p:grpSpPr>
          <a:xfrm rot="-724352">
            <a:off x="3440784" y="2428821"/>
            <a:ext cx="214255" cy="196634"/>
            <a:chOff x="-65131525" y="1914325"/>
            <a:chExt cx="316650" cy="316625"/>
          </a:xfrm>
        </p:grpSpPr>
        <p:sp>
          <p:nvSpPr>
            <p:cNvPr id="911" name="Google Shape;911;p83"/>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3"/>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83"/>
          <p:cNvSpPr/>
          <p:nvPr/>
        </p:nvSpPr>
        <p:spPr>
          <a:xfrm rot="611820">
            <a:off x="4971391" y="2425530"/>
            <a:ext cx="197040" cy="180835"/>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Image 27">
            <a:extLst>
              <a:ext uri="{FF2B5EF4-FFF2-40B4-BE49-F238E27FC236}">
                <a16:creationId xmlns:a16="http://schemas.microsoft.com/office/drawing/2014/main" id="{C1C4FD9A-1B4C-4A2E-A16C-C7BFFF495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940752" y="1850472"/>
            <a:ext cx="749998" cy="795215"/>
          </a:xfrm>
          <a:prstGeom prst="rect">
            <a:avLst/>
          </a:prstGeom>
        </p:spPr>
      </p:pic>
      <p:pic>
        <p:nvPicPr>
          <p:cNvPr id="29" name="Image 28">
            <a:extLst>
              <a:ext uri="{FF2B5EF4-FFF2-40B4-BE49-F238E27FC236}">
                <a16:creationId xmlns:a16="http://schemas.microsoft.com/office/drawing/2014/main" id="{7A552BFF-4D62-41F9-9CA8-F72E5D8EB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840" y="3031182"/>
            <a:ext cx="643547" cy="751808"/>
          </a:xfrm>
          <a:prstGeom prst="rect">
            <a:avLst/>
          </a:prstGeom>
        </p:spPr>
      </p:pic>
      <p:pic>
        <p:nvPicPr>
          <p:cNvPr id="31" name="Image 30">
            <a:extLst>
              <a:ext uri="{FF2B5EF4-FFF2-40B4-BE49-F238E27FC236}">
                <a16:creationId xmlns:a16="http://schemas.microsoft.com/office/drawing/2014/main" id="{49B23FA9-8F78-4EB0-9FF1-2D7BE749FA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9850" y="1312908"/>
            <a:ext cx="749998" cy="749998"/>
          </a:xfrm>
          <a:prstGeom prst="rect">
            <a:avLst/>
          </a:prstGeom>
        </p:spPr>
      </p:pic>
      <p:pic>
        <p:nvPicPr>
          <p:cNvPr id="32" name="Image 31">
            <a:extLst>
              <a:ext uri="{FF2B5EF4-FFF2-40B4-BE49-F238E27FC236}">
                <a16:creationId xmlns:a16="http://schemas.microsoft.com/office/drawing/2014/main" id="{8CCD1585-D2E1-499A-A0A4-588EC39999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251" y="3215983"/>
            <a:ext cx="1190678" cy="1190678"/>
          </a:xfrm>
          <a:prstGeom prst="rect">
            <a:avLst/>
          </a:prstGeom>
        </p:spPr>
      </p:pic>
      <p:pic>
        <p:nvPicPr>
          <p:cNvPr id="33" name="Image 32">
            <a:extLst>
              <a:ext uri="{FF2B5EF4-FFF2-40B4-BE49-F238E27FC236}">
                <a16:creationId xmlns:a16="http://schemas.microsoft.com/office/drawing/2014/main" id="{FF5E861E-E7D7-4641-A22A-3BA5CDFBF2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30182" y="2256246"/>
            <a:ext cx="1051520" cy="1051520"/>
          </a:xfrm>
          <a:prstGeom prst="rect">
            <a:avLst/>
          </a:prstGeom>
        </p:spPr>
      </p:pic>
      <p:pic>
        <p:nvPicPr>
          <p:cNvPr id="35" name="Image 34">
            <a:extLst>
              <a:ext uri="{FF2B5EF4-FFF2-40B4-BE49-F238E27FC236}">
                <a16:creationId xmlns:a16="http://schemas.microsoft.com/office/drawing/2014/main" id="{8F159FED-1B30-48D4-82B2-D432AD9DEA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5487" y="2991055"/>
            <a:ext cx="774738" cy="774738"/>
          </a:xfrm>
          <a:prstGeom prst="rect">
            <a:avLst/>
          </a:prstGeom>
        </p:spPr>
      </p:pic>
      <p:pic>
        <p:nvPicPr>
          <p:cNvPr id="36" name="Image 35">
            <a:extLst>
              <a:ext uri="{FF2B5EF4-FFF2-40B4-BE49-F238E27FC236}">
                <a16:creationId xmlns:a16="http://schemas.microsoft.com/office/drawing/2014/main" id="{0BA883A7-44A8-4583-9ECF-B5F1C8C0F9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4633" y="3437410"/>
            <a:ext cx="1085649" cy="1085649"/>
          </a:xfrm>
          <a:prstGeom prst="rect">
            <a:avLst/>
          </a:prstGeom>
        </p:spPr>
      </p:pic>
      <p:pic>
        <p:nvPicPr>
          <p:cNvPr id="37" name="Image 36">
            <a:extLst>
              <a:ext uri="{FF2B5EF4-FFF2-40B4-BE49-F238E27FC236}">
                <a16:creationId xmlns:a16="http://schemas.microsoft.com/office/drawing/2014/main" id="{1FA29C50-F4A6-4B26-A040-0AD0C27BFD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36415" y="3273248"/>
            <a:ext cx="654816" cy="657900"/>
          </a:xfrm>
          <a:prstGeom prst="rect">
            <a:avLst/>
          </a:prstGeom>
        </p:spPr>
      </p:pic>
      <p:pic>
        <p:nvPicPr>
          <p:cNvPr id="38" name="Image 37">
            <a:extLst>
              <a:ext uri="{FF2B5EF4-FFF2-40B4-BE49-F238E27FC236}">
                <a16:creationId xmlns:a16="http://schemas.microsoft.com/office/drawing/2014/main" id="{C1DB07AF-D9ED-4FFD-9D74-1EAB4A1E5F7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3601" y="1515998"/>
            <a:ext cx="1184743" cy="1184743"/>
          </a:xfrm>
          <a:prstGeom prst="rect">
            <a:avLst/>
          </a:prstGeom>
        </p:spPr>
      </p:pic>
      <p:pic>
        <p:nvPicPr>
          <p:cNvPr id="39" name="Image 38">
            <a:extLst>
              <a:ext uri="{FF2B5EF4-FFF2-40B4-BE49-F238E27FC236}">
                <a16:creationId xmlns:a16="http://schemas.microsoft.com/office/drawing/2014/main" id="{F9595E1F-8481-4673-A4BB-E401D6436E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91040" y="1965864"/>
            <a:ext cx="812756" cy="816142"/>
          </a:xfrm>
          <a:prstGeom prst="rect">
            <a:avLst/>
          </a:prstGeom>
        </p:spPr>
      </p:pic>
      <p:pic>
        <p:nvPicPr>
          <p:cNvPr id="40" name="Image 39">
            <a:extLst>
              <a:ext uri="{FF2B5EF4-FFF2-40B4-BE49-F238E27FC236}">
                <a16:creationId xmlns:a16="http://schemas.microsoft.com/office/drawing/2014/main" id="{32FED3EF-6830-443B-9706-BF900CBC60C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09021" y="2216441"/>
            <a:ext cx="2054545" cy="683136"/>
          </a:xfrm>
          <a:prstGeom prst="rect">
            <a:avLst/>
          </a:prstGeom>
        </p:spPr>
      </p:pic>
      <p:pic>
        <p:nvPicPr>
          <p:cNvPr id="3" name="Image 2">
            <a:extLst>
              <a:ext uri="{FF2B5EF4-FFF2-40B4-BE49-F238E27FC236}">
                <a16:creationId xmlns:a16="http://schemas.microsoft.com/office/drawing/2014/main" id="{0061A7BC-E743-4435-B104-66D1BBFC1D8E}"/>
              </a:ext>
            </a:extLst>
          </p:cNvPr>
          <p:cNvPicPr>
            <a:picLocks noChangeAspect="1"/>
          </p:cNvPicPr>
          <p:nvPr/>
        </p:nvPicPr>
        <p:blipFill>
          <a:blip r:embed="rId14"/>
          <a:stretch>
            <a:fillRect/>
          </a:stretch>
        </p:blipFill>
        <p:spPr>
          <a:xfrm>
            <a:off x="5883653" y="3134277"/>
            <a:ext cx="929723" cy="9297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20" name="Image 19">
            <a:extLst>
              <a:ext uri="{FF2B5EF4-FFF2-40B4-BE49-F238E27FC236}">
                <a16:creationId xmlns:a16="http://schemas.microsoft.com/office/drawing/2014/main" id="{602A8144-35C3-447A-83FD-DA1AB63C9145}"/>
              </a:ext>
            </a:extLst>
          </p:cNvPr>
          <p:cNvPicPr>
            <a:picLocks noChangeAspect="1"/>
          </p:cNvPicPr>
          <p:nvPr/>
        </p:nvPicPr>
        <p:blipFill>
          <a:blip r:embed="rId3"/>
          <a:stretch>
            <a:fillRect/>
          </a:stretch>
        </p:blipFill>
        <p:spPr>
          <a:xfrm>
            <a:off x="2206859" y="1060714"/>
            <a:ext cx="4730282" cy="3845388"/>
          </a:xfrm>
          <a:prstGeom prst="rect">
            <a:avLst/>
          </a:prstGeom>
        </p:spPr>
      </p:pic>
      <p:sp>
        <p:nvSpPr>
          <p:cNvPr id="625" name="Google Shape;625;p63"/>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3"/>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lumMod val="50000"/>
                  </a:schemeClr>
                </a:solidFill>
                <a:latin typeface="Kulim Park" panose="020B0604020202020204" charset="0"/>
              </a:rPr>
              <a:t>Diagramme UML : cas d’utilisation</a:t>
            </a:r>
            <a:endParaRPr dirty="0">
              <a:solidFill>
                <a:schemeClr val="accent1">
                  <a:lumMod val="50000"/>
                </a:schemeClr>
              </a:solidFill>
              <a:latin typeface="Kulim Park" panose="020B06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20"/>
        <p:cNvGrpSpPr/>
        <p:nvPr/>
      </p:nvGrpSpPr>
      <p:grpSpPr>
        <a:xfrm>
          <a:off x="0" y="0"/>
          <a:ext cx="0" cy="0"/>
          <a:chOff x="0" y="0"/>
          <a:chExt cx="0" cy="0"/>
        </a:xfrm>
      </p:grpSpPr>
      <p:pic>
        <p:nvPicPr>
          <p:cNvPr id="6" name="Image 5">
            <a:extLst>
              <a:ext uri="{FF2B5EF4-FFF2-40B4-BE49-F238E27FC236}">
                <a16:creationId xmlns:a16="http://schemas.microsoft.com/office/drawing/2014/main" id="{F31C5F90-56FD-4C7B-A8BE-230B9F8E5C4A}"/>
              </a:ext>
            </a:extLst>
          </p:cNvPr>
          <p:cNvPicPr>
            <a:picLocks noChangeAspect="1"/>
          </p:cNvPicPr>
          <p:nvPr/>
        </p:nvPicPr>
        <p:blipFill>
          <a:blip r:embed="rId4"/>
          <a:stretch>
            <a:fillRect/>
          </a:stretch>
        </p:blipFill>
        <p:spPr>
          <a:xfrm>
            <a:off x="625140" y="1156205"/>
            <a:ext cx="8174959" cy="3548383"/>
          </a:xfrm>
          <a:prstGeom prst="rect">
            <a:avLst/>
          </a:prstGeom>
        </p:spPr>
      </p:pic>
      <p:sp>
        <p:nvSpPr>
          <p:cNvPr id="625" name="Google Shape;625;p63"/>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lumMod val="50000"/>
                  </a:schemeClr>
                </a:solidFill>
                <a:latin typeface="Kulim Park" panose="020B0604020202020204" charset="0"/>
              </a:rPr>
              <a:t>Diagramme UML : classes pour les entités</a:t>
            </a:r>
            <a:endParaRPr dirty="0">
              <a:solidFill>
                <a:schemeClr val="accent1">
                  <a:lumMod val="50000"/>
                </a:schemeClr>
              </a:solidFill>
              <a:latin typeface="Kulim Park" panose="020B0604020202020204" charset="0"/>
            </a:endParaRPr>
          </a:p>
        </p:txBody>
      </p:sp>
    </p:spTree>
    <p:extLst>
      <p:ext uri="{BB962C8B-B14F-4D97-AF65-F5344CB8AC3E}">
        <p14:creationId xmlns:p14="http://schemas.microsoft.com/office/powerpoint/2010/main" val="3667611496"/>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 name="Image 5">
            <a:extLst>
              <a:ext uri="{FF2B5EF4-FFF2-40B4-BE49-F238E27FC236}">
                <a16:creationId xmlns:a16="http://schemas.microsoft.com/office/drawing/2014/main" id="{946FF1E6-6151-464F-9AEA-3E6AA17840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61143" y="1011612"/>
            <a:ext cx="6516915" cy="3956276"/>
          </a:xfrm>
          <a:prstGeom prst="rect">
            <a:avLst/>
          </a:prstGeom>
          <a:noFill/>
        </p:spPr>
      </p:pic>
      <p:sp>
        <p:nvSpPr>
          <p:cNvPr id="625" name="Google Shape;625;p63"/>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3"/>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1">
                    <a:lumMod val="50000"/>
                  </a:schemeClr>
                </a:solidFill>
                <a:latin typeface="Kulim Park" panose="020B0604020202020204" charset="0"/>
              </a:rPr>
              <a:t>Diagramme UML : </a:t>
            </a:r>
            <a:r>
              <a:rPr lang="fr-FR" dirty="0">
                <a:solidFill>
                  <a:schemeClr val="accent1">
                    <a:lumMod val="50000"/>
                  </a:schemeClr>
                </a:solidFill>
                <a:latin typeface="Kulim Park" panose="020B0604020202020204" charset="0"/>
                <a:sym typeface="Manrope"/>
              </a:rPr>
              <a:t>d’activité</a:t>
            </a:r>
            <a:endParaRPr dirty="0">
              <a:solidFill>
                <a:schemeClr val="accent1">
                  <a:lumMod val="50000"/>
                </a:schemeClr>
              </a:solidFill>
              <a:latin typeface="Kulim Park" panose="020B0604020202020204" charset="0"/>
              <a:sym typeface="Manrope"/>
            </a:endParaRPr>
          </a:p>
        </p:txBody>
      </p:sp>
    </p:spTree>
    <p:extLst>
      <p:ext uri="{BB962C8B-B14F-4D97-AF65-F5344CB8AC3E}">
        <p14:creationId xmlns:p14="http://schemas.microsoft.com/office/powerpoint/2010/main" val="374578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 name="Image 5">
            <a:extLst>
              <a:ext uri="{FF2B5EF4-FFF2-40B4-BE49-F238E27FC236}">
                <a16:creationId xmlns:a16="http://schemas.microsoft.com/office/drawing/2014/main" id="{0DBCED74-90D3-4CF1-93CE-521CD625B9D2}"/>
              </a:ext>
            </a:extLst>
          </p:cNvPr>
          <p:cNvPicPr>
            <a:picLocks noChangeAspect="1"/>
          </p:cNvPicPr>
          <p:nvPr/>
        </p:nvPicPr>
        <p:blipFill>
          <a:blip r:embed="rId3"/>
          <a:stretch>
            <a:fillRect/>
          </a:stretch>
        </p:blipFill>
        <p:spPr>
          <a:xfrm>
            <a:off x="1463027" y="1608474"/>
            <a:ext cx="6317502" cy="2861926"/>
          </a:xfrm>
          <a:prstGeom prst="rect">
            <a:avLst/>
          </a:prstGeom>
        </p:spPr>
      </p:pic>
      <p:sp>
        <p:nvSpPr>
          <p:cNvPr id="625" name="Google Shape;625;p63"/>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3"/>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p>
            <a:r>
              <a:rPr lang="fr-FR" dirty="0">
                <a:solidFill>
                  <a:schemeClr val="accent1">
                    <a:lumMod val="50000"/>
                  </a:schemeClr>
                </a:solidFill>
                <a:latin typeface="Kulim Park" panose="020B0604020202020204" charset="0"/>
              </a:rPr>
              <a:t>Diagramme UML : de séquence</a:t>
            </a:r>
            <a:endParaRPr dirty="0">
              <a:solidFill>
                <a:schemeClr val="accent1">
                  <a:lumMod val="50000"/>
                </a:schemeClr>
              </a:solidFill>
              <a:latin typeface="Kulim Park" panose="020B0604020202020204" charset="0"/>
            </a:endParaRPr>
          </a:p>
        </p:txBody>
      </p:sp>
    </p:spTree>
    <p:extLst>
      <p:ext uri="{BB962C8B-B14F-4D97-AF65-F5344CB8AC3E}">
        <p14:creationId xmlns:p14="http://schemas.microsoft.com/office/powerpoint/2010/main" val="1583910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2" name="Google Shape;652;p65"/>
          <p:cNvSpPr txBox="1">
            <a:spLocks noGrp="1"/>
          </p:cNvSpPr>
          <p:nvPr>
            <p:ph type="subTitle" idx="1"/>
          </p:nvPr>
        </p:nvSpPr>
        <p:spPr>
          <a:xfrm>
            <a:off x="714042" y="160228"/>
            <a:ext cx="7689730" cy="929700"/>
          </a:xfrm>
          <a:prstGeom prst="rect">
            <a:avLst/>
          </a:prstGeom>
        </p:spPr>
        <p:txBody>
          <a:bodyPr spcFirstLastPara="1" wrap="square" lIns="91425" tIns="91425" rIns="91425" bIns="91425" anchor="t" anchorCtr="0">
            <a:noAutofit/>
          </a:bodyPr>
          <a:lstStyle/>
          <a:p>
            <a:pPr marL="0" indent="0" algn="l"/>
            <a:r>
              <a:rPr lang="fr-FR" sz="2800" dirty="0">
                <a:solidFill>
                  <a:schemeClr val="accent1">
                    <a:lumMod val="50000"/>
                  </a:schemeClr>
                </a:solidFill>
                <a:latin typeface="Kulim Park" panose="020B0604020202020204" charset="0"/>
              </a:rPr>
              <a:t>Gestion projet avec </a:t>
            </a:r>
            <a:r>
              <a:rPr lang="fr-FR" sz="2800" dirty="0" err="1">
                <a:solidFill>
                  <a:schemeClr val="accent1">
                    <a:lumMod val="50000"/>
                  </a:schemeClr>
                </a:solidFill>
                <a:latin typeface="Kulim Park" panose="020B0604020202020204" charset="0"/>
              </a:rPr>
              <a:t>Github</a:t>
            </a:r>
            <a:r>
              <a:rPr lang="fr-FR" sz="2800" dirty="0">
                <a:solidFill>
                  <a:schemeClr val="accent1">
                    <a:lumMod val="50000"/>
                  </a:schemeClr>
                </a:solidFill>
                <a:latin typeface="Kulim Park" panose="020B0604020202020204" charset="0"/>
              </a:rPr>
              <a:t> </a:t>
            </a:r>
            <a:r>
              <a:rPr lang="fr-FR" sz="2800" dirty="0" err="1">
                <a:solidFill>
                  <a:schemeClr val="accent1">
                    <a:lumMod val="50000"/>
                  </a:schemeClr>
                </a:solidFill>
                <a:latin typeface="Kulim Park" panose="020B0604020202020204" charset="0"/>
              </a:rPr>
              <a:t>project</a:t>
            </a:r>
            <a:r>
              <a:rPr lang="fr-FR" sz="2800" dirty="0">
                <a:solidFill>
                  <a:schemeClr val="accent1">
                    <a:lumMod val="50000"/>
                  </a:schemeClr>
                </a:solidFill>
                <a:latin typeface="Kulim Park" panose="020B0604020202020204" charset="0"/>
              </a:rPr>
              <a:t> et User Stories</a:t>
            </a:r>
            <a:endParaRPr sz="2800" dirty="0">
              <a:solidFill>
                <a:schemeClr val="accent1">
                  <a:lumMod val="50000"/>
                </a:schemeClr>
              </a:solidFill>
              <a:latin typeface="Kulim Park" panose="020B0604020202020204" charset="0"/>
            </a:endParaRPr>
          </a:p>
        </p:txBody>
      </p:sp>
      <p:pic>
        <p:nvPicPr>
          <p:cNvPr id="4" name="Image 3">
            <a:extLst>
              <a:ext uri="{FF2B5EF4-FFF2-40B4-BE49-F238E27FC236}">
                <a16:creationId xmlns:a16="http://schemas.microsoft.com/office/drawing/2014/main" id="{FFAB2291-C938-40E4-B27E-413E9FD878E4}"/>
              </a:ext>
            </a:extLst>
          </p:cNvPr>
          <p:cNvPicPr>
            <a:picLocks noChangeAspect="1"/>
          </p:cNvPicPr>
          <p:nvPr/>
        </p:nvPicPr>
        <p:blipFill>
          <a:blip r:embed="rId3"/>
          <a:stretch>
            <a:fillRect/>
          </a:stretch>
        </p:blipFill>
        <p:spPr>
          <a:xfrm>
            <a:off x="123485" y="1269227"/>
            <a:ext cx="6386490" cy="3437762"/>
          </a:xfrm>
          <a:prstGeom prst="rect">
            <a:avLst/>
          </a:prstGeom>
        </p:spPr>
      </p:pic>
      <p:pic>
        <p:nvPicPr>
          <p:cNvPr id="7" name="Image 6">
            <a:extLst>
              <a:ext uri="{FF2B5EF4-FFF2-40B4-BE49-F238E27FC236}">
                <a16:creationId xmlns:a16="http://schemas.microsoft.com/office/drawing/2014/main" id="{3D67E62B-E116-4D27-AE08-6644ACE4276C}"/>
              </a:ext>
            </a:extLst>
          </p:cNvPr>
          <p:cNvPicPr>
            <a:picLocks noChangeAspect="1"/>
          </p:cNvPicPr>
          <p:nvPr/>
        </p:nvPicPr>
        <p:blipFill>
          <a:blip r:embed="rId4"/>
          <a:stretch>
            <a:fillRect/>
          </a:stretch>
        </p:blipFill>
        <p:spPr>
          <a:xfrm>
            <a:off x="2978735" y="2571751"/>
            <a:ext cx="6041780" cy="23145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2" name="Google Shape;652;p65"/>
          <p:cNvSpPr txBox="1">
            <a:spLocks noGrp="1"/>
          </p:cNvSpPr>
          <p:nvPr>
            <p:ph type="subTitle" idx="1"/>
          </p:nvPr>
        </p:nvSpPr>
        <p:spPr>
          <a:xfrm>
            <a:off x="714042" y="160228"/>
            <a:ext cx="7689730" cy="9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solidFill>
                  <a:schemeClr val="accent1">
                    <a:lumMod val="50000"/>
                  </a:schemeClr>
                </a:solidFill>
                <a:latin typeface="Kulim Park" panose="020B0604020202020204" charset="0"/>
              </a:rPr>
              <a:t>Retroplanning / </a:t>
            </a:r>
            <a:r>
              <a:rPr lang="fr-FR" sz="2800" dirty="0">
                <a:solidFill>
                  <a:schemeClr val="accent1">
                    <a:lumMod val="50000"/>
                  </a:schemeClr>
                </a:solidFill>
                <a:latin typeface="Kulim Park" panose="020B0604020202020204" charset="0"/>
                <a:sym typeface="Kulim Park"/>
              </a:rPr>
              <a:t>reverse</a:t>
            </a:r>
            <a:r>
              <a:rPr lang="fr-FR" sz="2800" dirty="0">
                <a:solidFill>
                  <a:schemeClr val="accent1">
                    <a:lumMod val="50000"/>
                  </a:schemeClr>
                </a:solidFill>
                <a:latin typeface="Kulim Park" panose="020B0604020202020204" charset="0"/>
              </a:rPr>
              <a:t> planning</a:t>
            </a:r>
            <a:endParaRPr sz="2800" dirty="0">
              <a:solidFill>
                <a:schemeClr val="accent1">
                  <a:lumMod val="50000"/>
                </a:schemeClr>
              </a:solidFill>
              <a:latin typeface="Kulim Park" panose="020B0604020202020204" charset="0"/>
            </a:endParaRPr>
          </a:p>
        </p:txBody>
      </p:sp>
      <p:pic>
        <p:nvPicPr>
          <p:cNvPr id="5" name="Espace réservé du contenu 4">
            <a:extLst>
              <a:ext uri="{FF2B5EF4-FFF2-40B4-BE49-F238E27FC236}">
                <a16:creationId xmlns:a16="http://schemas.microsoft.com/office/drawing/2014/main" id="{D78BA5F5-7267-46AB-B31E-D908F96AF0AF}"/>
              </a:ext>
            </a:extLst>
          </p:cNvPr>
          <p:cNvPicPr>
            <a:picLocks noChangeAspect="1"/>
          </p:cNvPicPr>
          <p:nvPr/>
        </p:nvPicPr>
        <p:blipFill>
          <a:blip r:embed="rId3"/>
          <a:stretch>
            <a:fillRect/>
          </a:stretch>
        </p:blipFill>
        <p:spPr>
          <a:xfrm>
            <a:off x="892278" y="915757"/>
            <a:ext cx="7790111" cy="3881437"/>
          </a:xfrm>
          <a:prstGeom prst="rect">
            <a:avLst/>
          </a:prstGeom>
          <a:noFill/>
          <a:ln>
            <a:noFill/>
          </a:ln>
        </p:spPr>
      </p:pic>
    </p:spTree>
    <p:extLst>
      <p:ext uri="{BB962C8B-B14F-4D97-AF65-F5344CB8AC3E}">
        <p14:creationId xmlns:p14="http://schemas.microsoft.com/office/powerpoint/2010/main" val="142039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ZoneTexte 6">
            <a:extLst>
              <a:ext uri="{FF2B5EF4-FFF2-40B4-BE49-F238E27FC236}">
                <a16:creationId xmlns:a16="http://schemas.microsoft.com/office/drawing/2014/main" id="{9C8513B1-2510-4B41-9336-417A137F4F95}"/>
              </a:ext>
            </a:extLst>
          </p:cNvPr>
          <p:cNvSpPr txBox="1"/>
          <p:nvPr/>
        </p:nvSpPr>
        <p:spPr>
          <a:xfrm>
            <a:off x="2300514" y="595086"/>
            <a:ext cx="4542972" cy="646331"/>
          </a:xfrm>
          <a:prstGeom prst="rect">
            <a:avLst/>
          </a:prstGeom>
          <a:noFill/>
        </p:spPr>
        <p:txBody>
          <a:bodyPr wrap="square" rtlCol="0">
            <a:spAutoFit/>
          </a:bodyPr>
          <a:lstStyle/>
          <a:p>
            <a:pPr algn="ctr"/>
            <a:r>
              <a:rPr lang="fr-FR" sz="3600" dirty="0">
                <a:solidFill>
                  <a:schemeClr val="bg1">
                    <a:lumMod val="60000"/>
                    <a:lumOff val="40000"/>
                  </a:schemeClr>
                </a:solidFill>
                <a:latin typeface="Kulim Park" panose="020B0604020202020204" charset="0"/>
              </a:rPr>
              <a:t>Remerciements</a:t>
            </a:r>
            <a:endParaRPr lang="fr-FR" dirty="0">
              <a:solidFill>
                <a:schemeClr val="bg1">
                  <a:lumMod val="60000"/>
                  <a:lumOff val="40000"/>
                </a:schemeClr>
              </a:solidFill>
              <a:latin typeface="Kulim Park" panose="020B0604020202020204" charset="0"/>
            </a:endParaRPr>
          </a:p>
        </p:txBody>
      </p:sp>
      <p:sp>
        <p:nvSpPr>
          <p:cNvPr id="8" name="ZoneTexte 7">
            <a:extLst>
              <a:ext uri="{FF2B5EF4-FFF2-40B4-BE49-F238E27FC236}">
                <a16:creationId xmlns:a16="http://schemas.microsoft.com/office/drawing/2014/main" id="{96F4F320-0EDC-418F-93E6-529CCEFCE8A7}"/>
              </a:ext>
            </a:extLst>
          </p:cNvPr>
          <p:cNvSpPr txBox="1"/>
          <p:nvPr/>
        </p:nvSpPr>
        <p:spPr>
          <a:xfrm>
            <a:off x="870857" y="2090056"/>
            <a:ext cx="7402286" cy="1169551"/>
          </a:xfrm>
          <a:prstGeom prst="rect">
            <a:avLst/>
          </a:prstGeom>
          <a:noFill/>
        </p:spPr>
        <p:txBody>
          <a:bodyPr wrap="square" rtlCol="0">
            <a:spAutoFit/>
          </a:bodyPr>
          <a:lstStyle/>
          <a:p>
            <a:pPr marL="0" indent="0" algn="just">
              <a:buNone/>
            </a:pPr>
            <a:r>
              <a:rPr lang="fr-FR" dirty="0"/>
              <a:t>Je tiens à remercier toute l’équipe de G2R et tous mes collègues de formation, qui m’ont aidé à progresser dans un domaine nouveaux pour moi. </a:t>
            </a:r>
          </a:p>
          <a:p>
            <a:pPr marL="0" indent="0" algn="just">
              <a:buNone/>
            </a:pPr>
            <a:r>
              <a:rPr lang="fr-FR" dirty="0"/>
              <a:t>Je souhaite aussi remercier mes proches, qui m’ont soutenue dans ma démarche de reconversion, mes amis avec leurs conseils et encouragements et toutes les personnes qui avec leur exemple ont montré que tout est possible.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3" name="Titre 2">
            <a:extLst>
              <a:ext uri="{FF2B5EF4-FFF2-40B4-BE49-F238E27FC236}">
                <a16:creationId xmlns:a16="http://schemas.microsoft.com/office/drawing/2014/main" id="{0F2FF22E-9F5A-40C0-A445-6E6E649403F5}"/>
              </a:ext>
            </a:extLst>
          </p:cNvPr>
          <p:cNvSpPr>
            <a:spLocks noGrp="1"/>
          </p:cNvSpPr>
          <p:nvPr>
            <p:ph type="title"/>
          </p:nvPr>
        </p:nvSpPr>
        <p:spPr>
          <a:xfrm>
            <a:off x="406400" y="249509"/>
            <a:ext cx="8331200" cy="921900"/>
          </a:xfrm>
        </p:spPr>
        <p:txBody>
          <a:bodyPr/>
          <a:lstStyle/>
          <a:p>
            <a:r>
              <a:rPr lang="fr-FR" sz="2800" dirty="0">
                <a:solidFill>
                  <a:schemeClr val="accent1">
                    <a:lumMod val="50000"/>
                  </a:schemeClr>
                </a:solidFill>
              </a:rPr>
              <a:t>Wireframe de la 2</a:t>
            </a:r>
            <a:r>
              <a:rPr lang="fr-FR" sz="2800" baseline="30000" dirty="0">
                <a:solidFill>
                  <a:schemeClr val="accent1">
                    <a:lumMod val="50000"/>
                  </a:schemeClr>
                </a:solidFill>
              </a:rPr>
              <a:t>ème</a:t>
            </a:r>
            <a:r>
              <a:rPr lang="fr-FR" sz="2800" dirty="0">
                <a:solidFill>
                  <a:schemeClr val="accent1">
                    <a:lumMod val="50000"/>
                  </a:schemeClr>
                </a:solidFill>
              </a:rPr>
              <a:t> page, choix entre recherche et rédaction de contenu :</a:t>
            </a:r>
          </a:p>
        </p:txBody>
      </p:sp>
      <p:pic>
        <p:nvPicPr>
          <p:cNvPr id="4" name="Image 3">
            <a:extLst>
              <a:ext uri="{FF2B5EF4-FFF2-40B4-BE49-F238E27FC236}">
                <a16:creationId xmlns:a16="http://schemas.microsoft.com/office/drawing/2014/main" id="{EACC4010-BC43-47E8-9250-E5FED3CE028E}"/>
              </a:ext>
            </a:extLst>
          </p:cNvPr>
          <p:cNvPicPr>
            <a:picLocks noChangeAspect="1"/>
          </p:cNvPicPr>
          <p:nvPr/>
        </p:nvPicPr>
        <p:blipFill>
          <a:blip r:embed="rId3"/>
          <a:stretch>
            <a:fillRect/>
          </a:stretch>
        </p:blipFill>
        <p:spPr>
          <a:xfrm>
            <a:off x="1333693" y="1069251"/>
            <a:ext cx="6500797" cy="40056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3" name="Titre 2">
            <a:extLst>
              <a:ext uri="{FF2B5EF4-FFF2-40B4-BE49-F238E27FC236}">
                <a16:creationId xmlns:a16="http://schemas.microsoft.com/office/drawing/2014/main" id="{0F2FF22E-9F5A-40C0-A445-6E6E649403F5}"/>
              </a:ext>
            </a:extLst>
          </p:cNvPr>
          <p:cNvSpPr>
            <a:spLocks noGrp="1"/>
          </p:cNvSpPr>
          <p:nvPr>
            <p:ph type="title"/>
          </p:nvPr>
        </p:nvSpPr>
        <p:spPr>
          <a:xfrm>
            <a:off x="261256" y="153645"/>
            <a:ext cx="8694057" cy="921900"/>
          </a:xfrm>
        </p:spPr>
        <p:txBody>
          <a:bodyPr/>
          <a:lstStyle/>
          <a:p>
            <a:r>
              <a:rPr lang="fr-FR" sz="2800" dirty="0">
                <a:solidFill>
                  <a:schemeClr val="accent1">
                    <a:lumMod val="50000"/>
                  </a:schemeClr>
                </a:solidFill>
              </a:rPr>
              <a:t>Wireframe de la page de sélection du contenu recherché par mots clés :</a:t>
            </a:r>
          </a:p>
        </p:txBody>
      </p:sp>
      <p:pic>
        <p:nvPicPr>
          <p:cNvPr id="5" name="Image 4">
            <a:extLst>
              <a:ext uri="{FF2B5EF4-FFF2-40B4-BE49-F238E27FC236}">
                <a16:creationId xmlns:a16="http://schemas.microsoft.com/office/drawing/2014/main" id="{96C133BE-5E32-4DF6-A258-278BA4E1C988}"/>
              </a:ext>
            </a:extLst>
          </p:cNvPr>
          <p:cNvPicPr>
            <a:picLocks noChangeAspect="1"/>
          </p:cNvPicPr>
          <p:nvPr/>
        </p:nvPicPr>
        <p:blipFill>
          <a:blip r:embed="rId3"/>
          <a:stretch>
            <a:fillRect/>
          </a:stretch>
        </p:blipFill>
        <p:spPr>
          <a:xfrm>
            <a:off x="1297580" y="990502"/>
            <a:ext cx="6571419" cy="4055798"/>
          </a:xfrm>
          <a:prstGeom prst="rect">
            <a:avLst/>
          </a:prstGeom>
        </p:spPr>
      </p:pic>
    </p:spTree>
    <p:extLst>
      <p:ext uri="{BB962C8B-B14F-4D97-AF65-F5344CB8AC3E}">
        <p14:creationId xmlns:p14="http://schemas.microsoft.com/office/powerpoint/2010/main" val="57720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3" name="Titre 2">
            <a:extLst>
              <a:ext uri="{FF2B5EF4-FFF2-40B4-BE49-F238E27FC236}">
                <a16:creationId xmlns:a16="http://schemas.microsoft.com/office/drawing/2014/main" id="{0F2FF22E-9F5A-40C0-A445-6E6E649403F5}"/>
              </a:ext>
            </a:extLst>
          </p:cNvPr>
          <p:cNvSpPr>
            <a:spLocks noGrp="1"/>
          </p:cNvSpPr>
          <p:nvPr>
            <p:ph type="title"/>
          </p:nvPr>
        </p:nvSpPr>
        <p:spPr>
          <a:xfrm>
            <a:off x="290285" y="0"/>
            <a:ext cx="8331200" cy="921900"/>
          </a:xfrm>
        </p:spPr>
        <p:txBody>
          <a:bodyPr/>
          <a:lstStyle/>
          <a:p>
            <a:r>
              <a:rPr lang="fr-FR" sz="2800" dirty="0">
                <a:solidFill>
                  <a:schemeClr val="accent1">
                    <a:lumMod val="50000"/>
                  </a:schemeClr>
                </a:solidFill>
              </a:rPr>
              <a:t>Maquette de la 2</a:t>
            </a:r>
            <a:r>
              <a:rPr lang="fr-FR" sz="2800" baseline="30000" dirty="0">
                <a:solidFill>
                  <a:schemeClr val="accent1">
                    <a:lumMod val="50000"/>
                  </a:schemeClr>
                </a:solidFill>
              </a:rPr>
              <a:t>ème</a:t>
            </a:r>
            <a:r>
              <a:rPr lang="fr-FR" sz="2800" dirty="0">
                <a:solidFill>
                  <a:schemeClr val="accent1">
                    <a:lumMod val="50000"/>
                  </a:schemeClr>
                </a:solidFill>
              </a:rPr>
              <a:t> page :</a:t>
            </a:r>
          </a:p>
        </p:txBody>
      </p:sp>
      <p:pic>
        <p:nvPicPr>
          <p:cNvPr id="4" name="Image 3">
            <a:extLst>
              <a:ext uri="{FF2B5EF4-FFF2-40B4-BE49-F238E27FC236}">
                <a16:creationId xmlns:a16="http://schemas.microsoft.com/office/drawing/2014/main" id="{F045EDA2-98CB-4DEC-B70D-3F7CBFB3FDA1}"/>
              </a:ext>
            </a:extLst>
          </p:cNvPr>
          <p:cNvPicPr>
            <a:picLocks noChangeAspect="1"/>
          </p:cNvPicPr>
          <p:nvPr/>
        </p:nvPicPr>
        <p:blipFill>
          <a:blip r:embed="rId3"/>
          <a:stretch>
            <a:fillRect/>
          </a:stretch>
        </p:blipFill>
        <p:spPr>
          <a:xfrm>
            <a:off x="2564618" y="1090838"/>
            <a:ext cx="6457520" cy="3775321"/>
          </a:xfrm>
          <a:prstGeom prst="rect">
            <a:avLst/>
          </a:prstGeom>
        </p:spPr>
      </p:pic>
      <p:sp>
        <p:nvSpPr>
          <p:cNvPr id="2" name="ZoneTexte 1">
            <a:extLst>
              <a:ext uri="{FF2B5EF4-FFF2-40B4-BE49-F238E27FC236}">
                <a16:creationId xmlns:a16="http://schemas.microsoft.com/office/drawing/2014/main" id="{4614F37A-D6D3-4281-A7F7-963A2EBF41B3}"/>
              </a:ext>
            </a:extLst>
          </p:cNvPr>
          <p:cNvSpPr txBox="1"/>
          <p:nvPr/>
        </p:nvSpPr>
        <p:spPr>
          <a:xfrm>
            <a:off x="121863" y="2111652"/>
            <a:ext cx="2442754" cy="523220"/>
          </a:xfrm>
          <a:prstGeom prst="rect">
            <a:avLst/>
          </a:prstGeom>
          <a:noFill/>
        </p:spPr>
        <p:txBody>
          <a:bodyPr wrap="square" rtlCol="0">
            <a:spAutoFit/>
          </a:bodyPr>
          <a:lstStyle/>
          <a:p>
            <a:r>
              <a:rPr lang="fr-FR" dirty="0"/>
              <a:t>Couleurs utilisés sur le site (Hexa) :</a:t>
            </a:r>
          </a:p>
        </p:txBody>
      </p:sp>
      <p:sp>
        <p:nvSpPr>
          <p:cNvPr id="5" name="Ellipse 4">
            <a:extLst>
              <a:ext uri="{FF2B5EF4-FFF2-40B4-BE49-F238E27FC236}">
                <a16:creationId xmlns:a16="http://schemas.microsoft.com/office/drawing/2014/main" id="{64A9BD39-0CFF-45E3-AE01-53710CF509A7}"/>
              </a:ext>
            </a:extLst>
          </p:cNvPr>
          <p:cNvSpPr/>
          <p:nvPr/>
        </p:nvSpPr>
        <p:spPr>
          <a:xfrm>
            <a:off x="290285" y="2713282"/>
            <a:ext cx="666044" cy="416842"/>
          </a:xfrm>
          <a:prstGeom prst="ellipse">
            <a:avLst/>
          </a:prstGeom>
          <a:solidFill>
            <a:schemeClr val="accent6"/>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7A3A0C1-57C7-4AD7-A8F0-7AC4E8485A98}"/>
              </a:ext>
            </a:extLst>
          </p:cNvPr>
          <p:cNvSpPr txBox="1"/>
          <p:nvPr/>
        </p:nvSpPr>
        <p:spPr>
          <a:xfrm>
            <a:off x="1095022" y="2767815"/>
            <a:ext cx="1038577" cy="307777"/>
          </a:xfrm>
          <a:prstGeom prst="rect">
            <a:avLst/>
          </a:prstGeom>
          <a:noFill/>
        </p:spPr>
        <p:txBody>
          <a:bodyPr wrap="square" rtlCol="0">
            <a:spAutoFit/>
          </a:bodyPr>
          <a:lstStyle/>
          <a:p>
            <a:r>
              <a:rPr lang="fr-FR" dirty="0"/>
              <a:t>FFFFFF</a:t>
            </a:r>
          </a:p>
        </p:txBody>
      </p:sp>
      <p:sp>
        <p:nvSpPr>
          <p:cNvPr id="9" name="ZoneTexte 8">
            <a:extLst>
              <a:ext uri="{FF2B5EF4-FFF2-40B4-BE49-F238E27FC236}">
                <a16:creationId xmlns:a16="http://schemas.microsoft.com/office/drawing/2014/main" id="{915F8454-DDED-416D-BABE-706D26553848}"/>
              </a:ext>
            </a:extLst>
          </p:cNvPr>
          <p:cNvSpPr txBox="1"/>
          <p:nvPr/>
        </p:nvSpPr>
        <p:spPr>
          <a:xfrm>
            <a:off x="1106310" y="3421519"/>
            <a:ext cx="1038577" cy="307777"/>
          </a:xfrm>
          <a:prstGeom prst="rect">
            <a:avLst/>
          </a:prstGeom>
          <a:noFill/>
        </p:spPr>
        <p:txBody>
          <a:bodyPr wrap="square" rtlCol="0">
            <a:spAutoFit/>
          </a:bodyPr>
          <a:lstStyle/>
          <a:p>
            <a:r>
              <a:rPr lang="fr-FR" dirty="0"/>
              <a:t>318B8E</a:t>
            </a:r>
          </a:p>
        </p:txBody>
      </p:sp>
      <p:sp>
        <p:nvSpPr>
          <p:cNvPr id="10" name="Ellipse 9">
            <a:extLst>
              <a:ext uri="{FF2B5EF4-FFF2-40B4-BE49-F238E27FC236}">
                <a16:creationId xmlns:a16="http://schemas.microsoft.com/office/drawing/2014/main" id="{93A6097F-A295-4C6E-A2CE-334C3F0112A5}"/>
              </a:ext>
            </a:extLst>
          </p:cNvPr>
          <p:cNvSpPr/>
          <p:nvPr/>
        </p:nvSpPr>
        <p:spPr>
          <a:xfrm>
            <a:off x="303049" y="3360997"/>
            <a:ext cx="666044" cy="416842"/>
          </a:xfrm>
          <a:prstGeom prst="ellipse">
            <a:avLst/>
          </a:prstGeom>
          <a:solidFill>
            <a:srgbClr val="318B8E"/>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53885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98"/>
          <p:cNvSpPr txBox="1">
            <a:spLocks noGrp="1"/>
          </p:cNvSpPr>
          <p:nvPr>
            <p:ph type="title"/>
          </p:nvPr>
        </p:nvSpPr>
        <p:spPr>
          <a:xfrm>
            <a:off x="1796850" y="1301800"/>
            <a:ext cx="5550300" cy="2539800"/>
          </a:xfrm>
          <a:prstGeom prst="rect">
            <a:avLst/>
          </a:prstGeom>
        </p:spPr>
        <p:txBody>
          <a:bodyPr spcFirstLastPara="1" wrap="square" lIns="91425" tIns="91425" rIns="91425" bIns="91425" anchor="ctr" anchorCtr="0">
            <a:noAutofit/>
          </a:bodyPr>
          <a:lstStyle/>
          <a:p>
            <a:r>
              <a:rPr lang="fr-FR" sz="6000" dirty="0">
                <a:solidFill>
                  <a:schemeClr val="accent1">
                    <a:lumMod val="50000"/>
                  </a:schemeClr>
                </a:solidFill>
              </a:rPr>
              <a:t>Merci de votre attention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3"/>
                                        </p:tgtEl>
                                        <p:attrNameLst>
                                          <p:attrName>style.visibility</p:attrName>
                                        </p:attrNameLst>
                                      </p:cBhvr>
                                      <p:to>
                                        <p:strVal val="visible"/>
                                      </p:to>
                                    </p:set>
                                    <p:animEffect transition="in" filter="fade">
                                      <p:cBhvr>
                                        <p:cTn id="7" dur="1000"/>
                                        <p:tgtEl>
                                          <p:spTgt spid="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3" name="Titre 1">
            <a:extLst>
              <a:ext uri="{FF2B5EF4-FFF2-40B4-BE49-F238E27FC236}">
                <a16:creationId xmlns:a16="http://schemas.microsoft.com/office/drawing/2014/main" id="{186B1D96-394E-4C19-9945-E10426CC7C40}"/>
              </a:ext>
            </a:extLst>
          </p:cNvPr>
          <p:cNvSpPr>
            <a:spLocks noGrp="1"/>
          </p:cNvSpPr>
          <p:nvPr>
            <p:ph type="title"/>
          </p:nvPr>
        </p:nvSpPr>
        <p:spPr>
          <a:xfrm>
            <a:off x="0" y="214489"/>
            <a:ext cx="8596668" cy="1320800"/>
          </a:xfrm>
        </p:spPr>
        <p:txBody>
          <a:bodyPr/>
          <a:lstStyle/>
          <a:p>
            <a:pPr algn="ctr"/>
            <a:r>
              <a:rPr lang="fr-FR" dirty="0">
                <a:solidFill>
                  <a:schemeClr val="bg1">
                    <a:lumMod val="60000"/>
                    <a:lumOff val="40000"/>
                  </a:schemeClr>
                </a:solidFill>
              </a:rPr>
              <a:t>Présentation</a:t>
            </a:r>
            <a:r>
              <a:rPr lang="fr-FR" dirty="0"/>
              <a:t> </a:t>
            </a:r>
            <a:r>
              <a:rPr lang="fr-FR" dirty="0">
                <a:solidFill>
                  <a:schemeClr val="bg1">
                    <a:lumMod val="60000"/>
                    <a:lumOff val="40000"/>
                  </a:schemeClr>
                </a:solidFill>
              </a:rPr>
              <a:t>personnelle</a:t>
            </a:r>
          </a:p>
        </p:txBody>
      </p:sp>
      <p:sp>
        <p:nvSpPr>
          <p:cNvPr id="5" name="Espace réservé du contenu 2">
            <a:extLst>
              <a:ext uri="{FF2B5EF4-FFF2-40B4-BE49-F238E27FC236}">
                <a16:creationId xmlns:a16="http://schemas.microsoft.com/office/drawing/2014/main" id="{B8E86AEF-DE83-4F00-BBC0-72E9169EE1BB}"/>
              </a:ext>
            </a:extLst>
          </p:cNvPr>
          <p:cNvSpPr txBox="1">
            <a:spLocks/>
          </p:cNvSpPr>
          <p:nvPr/>
        </p:nvSpPr>
        <p:spPr>
          <a:xfrm>
            <a:off x="435536" y="1535289"/>
            <a:ext cx="8272927" cy="456326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sz="1600" dirty="0"/>
              <a:t>Bonjour, je m’appelle Déborah, j’ai suivi le cours Conception et Développement d’Application car ce cours répond à mon souhait de reconversion professionnelle. J’aime le monde de l’Internet.</a:t>
            </a:r>
          </a:p>
          <a:p>
            <a:pPr algn="just"/>
            <a:endParaRPr lang="fr-FR" sz="1600" dirty="0"/>
          </a:p>
          <a:p>
            <a:pPr algn="just"/>
            <a:endParaRPr lang="fr-FR" sz="1600" dirty="0"/>
          </a:p>
          <a:p>
            <a:pPr algn="just"/>
            <a:r>
              <a:rPr lang="fr-FR" sz="1600" dirty="0"/>
              <a:t>Diplômée en Lettres Modernes, j’ai toujours préféré travailler à l’ordinateur que tout autre travail. Dont mes plusieurs postes d’Assistante de direction ou d’équipe.</a:t>
            </a:r>
          </a:p>
          <a:p>
            <a:pPr algn="just"/>
            <a:endParaRPr lang="fr-FR" sz="1600" dirty="0"/>
          </a:p>
          <a:p>
            <a:pPr algn="just"/>
            <a:endParaRPr lang="fr-FR" sz="1600" dirty="0"/>
          </a:p>
          <a:p>
            <a:pPr algn="just"/>
            <a:r>
              <a:rPr lang="fr-FR" sz="1600" dirty="0"/>
              <a:t>J’ai passé trois ans à mettre à jour les sites multilingue (Emirates </a:t>
            </a:r>
            <a:r>
              <a:rPr lang="fr-FR" sz="1600" dirty="0" err="1"/>
              <a:t>airlines</a:t>
            </a:r>
            <a:r>
              <a:rPr lang="fr-FR" sz="1600" dirty="0"/>
              <a:t>). Une expérience qui m’a beaucoup passionné et qui a conforté mon souhait de travailler sur l’Internet.</a:t>
            </a:r>
          </a:p>
        </p:txBody>
      </p:sp>
    </p:spTree>
    <p:extLst>
      <p:ext uri="{BB962C8B-B14F-4D97-AF65-F5344CB8AC3E}">
        <p14:creationId xmlns:p14="http://schemas.microsoft.com/office/powerpoint/2010/main" val="249697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2" name="Google Shape;652;p65"/>
          <p:cNvSpPr txBox="1">
            <a:spLocks noGrp="1"/>
          </p:cNvSpPr>
          <p:nvPr>
            <p:ph type="subTitle" idx="1"/>
          </p:nvPr>
        </p:nvSpPr>
        <p:spPr>
          <a:xfrm>
            <a:off x="670056" y="666038"/>
            <a:ext cx="4836900" cy="9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4400" dirty="0">
                <a:solidFill>
                  <a:schemeClr val="bg1">
                    <a:lumMod val="60000"/>
                    <a:lumOff val="40000"/>
                  </a:schemeClr>
                </a:solidFill>
                <a:latin typeface="Kulim Park" panose="020B0604020202020204" charset="0"/>
              </a:rPr>
              <a:t>Sujet du projet</a:t>
            </a:r>
            <a:endParaRPr sz="4400" dirty="0">
              <a:solidFill>
                <a:schemeClr val="bg1">
                  <a:lumMod val="60000"/>
                  <a:lumOff val="40000"/>
                </a:schemeClr>
              </a:solidFill>
              <a:latin typeface="Kulim Park" panose="020B0604020202020204" charset="0"/>
            </a:endParaRPr>
          </a:p>
        </p:txBody>
      </p:sp>
      <p:sp>
        <p:nvSpPr>
          <p:cNvPr id="4" name="ZoneTexte 3">
            <a:extLst>
              <a:ext uri="{FF2B5EF4-FFF2-40B4-BE49-F238E27FC236}">
                <a16:creationId xmlns:a16="http://schemas.microsoft.com/office/drawing/2014/main" id="{4EF01521-5F79-46B7-BA17-3D90E25D1DDA}"/>
              </a:ext>
            </a:extLst>
          </p:cNvPr>
          <p:cNvSpPr txBox="1"/>
          <p:nvPr/>
        </p:nvSpPr>
        <p:spPr>
          <a:xfrm>
            <a:off x="2447750" y="2571750"/>
            <a:ext cx="6118411" cy="1815882"/>
          </a:xfrm>
          <a:prstGeom prst="rect">
            <a:avLst/>
          </a:prstGeom>
          <a:noFill/>
        </p:spPr>
        <p:txBody>
          <a:bodyPr wrap="square" rtlCol="0">
            <a:spAutoFit/>
          </a:bodyPr>
          <a:lstStyle/>
          <a:p>
            <a:pPr algn="just"/>
            <a:r>
              <a:rPr lang="fr-FR" sz="1600" dirty="0"/>
              <a:t>Une association de voyageurs indépendants, The </a:t>
            </a:r>
            <a:r>
              <a:rPr lang="fr-FR" sz="1600" dirty="0" err="1"/>
              <a:t>Gl</a:t>
            </a:r>
            <a:r>
              <a:rPr lang="fr-FR" sz="1600" dirty="0"/>
              <a:t>🌐</a:t>
            </a:r>
            <a:r>
              <a:rPr lang="fr-FR" sz="1600" dirty="0" err="1"/>
              <a:t>betrotters</a:t>
            </a:r>
            <a:r>
              <a:rPr lang="fr-FR" sz="1600" dirty="0"/>
              <a:t>, souhaite créer un blog interactif où tous ceux qui sont passionnés de voyage puissent partager leurs expériences, commenter celles des autres ou simplement visiter à la recherche d’informations. </a:t>
            </a:r>
          </a:p>
          <a:p>
            <a:pPr algn="just"/>
            <a:r>
              <a:rPr lang="fr-FR" sz="1600" dirty="0"/>
              <a:t>Le blog, complétement gratuit, a vocation à devenir une vraie aide pour tous ceux qui ont besoin de se renseigner avant ou même après leur départ</a:t>
            </a:r>
          </a:p>
        </p:txBody>
      </p:sp>
    </p:spTree>
    <p:extLst>
      <p:ext uri="{BB962C8B-B14F-4D97-AF65-F5344CB8AC3E}">
        <p14:creationId xmlns:p14="http://schemas.microsoft.com/office/powerpoint/2010/main" val="319539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04"/>
        <p:cNvGrpSpPr/>
        <p:nvPr/>
      </p:nvGrpSpPr>
      <p:grpSpPr>
        <a:xfrm>
          <a:off x="0" y="0"/>
          <a:ext cx="0" cy="0"/>
          <a:chOff x="0" y="0"/>
          <a:chExt cx="0" cy="0"/>
        </a:xfrm>
      </p:grpSpPr>
      <p:sp>
        <p:nvSpPr>
          <p:cNvPr id="606" name="Google Shape;606;p61"/>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677584" y="292193"/>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bg1">
                    <a:lumMod val="60000"/>
                    <a:lumOff val="40000"/>
                  </a:schemeClr>
                </a:solidFill>
              </a:rPr>
              <a:t>Persona : Gaëlle</a:t>
            </a:r>
            <a:endParaRPr dirty="0">
              <a:solidFill>
                <a:schemeClr val="bg1">
                  <a:lumMod val="60000"/>
                  <a:lumOff val="40000"/>
                </a:schemeClr>
              </a:solidFill>
            </a:endParaRPr>
          </a:p>
        </p:txBody>
      </p:sp>
      <p:pic>
        <p:nvPicPr>
          <p:cNvPr id="2" name="Image 1">
            <a:extLst>
              <a:ext uri="{FF2B5EF4-FFF2-40B4-BE49-F238E27FC236}">
                <a16:creationId xmlns:a16="http://schemas.microsoft.com/office/drawing/2014/main" id="{CA797826-A9E2-4185-B5A5-4BA777240C3A}"/>
              </a:ext>
            </a:extLst>
          </p:cNvPr>
          <p:cNvPicPr>
            <a:picLocks noChangeAspect="1"/>
          </p:cNvPicPr>
          <p:nvPr/>
        </p:nvPicPr>
        <p:blipFill>
          <a:blip r:embed="rId3"/>
          <a:stretch>
            <a:fillRect/>
          </a:stretch>
        </p:blipFill>
        <p:spPr>
          <a:xfrm>
            <a:off x="464238" y="1232922"/>
            <a:ext cx="1518036" cy="1597290"/>
          </a:xfrm>
          <a:prstGeom prst="rect">
            <a:avLst/>
          </a:prstGeom>
        </p:spPr>
      </p:pic>
      <p:sp>
        <p:nvSpPr>
          <p:cNvPr id="6" name="ZoneTexte 5">
            <a:extLst>
              <a:ext uri="{FF2B5EF4-FFF2-40B4-BE49-F238E27FC236}">
                <a16:creationId xmlns:a16="http://schemas.microsoft.com/office/drawing/2014/main" id="{332D1E4B-A7C1-4C54-A57B-0772B5B97606}"/>
              </a:ext>
            </a:extLst>
          </p:cNvPr>
          <p:cNvSpPr txBox="1"/>
          <p:nvPr/>
        </p:nvSpPr>
        <p:spPr>
          <a:xfrm>
            <a:off x="2496150" y="1232922"/>
            <a:ext cx="6299200" cy="2677656"/>
          </a:xfrm>
          <a:prstGeom prst="rect">
            <a:avLst/>
          </a:prstGeom>
          <a:noFill/>
        </p:spPr>
        <p:txBody>
          <a:bodyPr wrap="square" rtlCol="0">
            <a:spAutoFit/>
          </a:bodyPr>
          <a:lstStyle/>
          <a:p>
            <a:pPr marL="285750" indent="-285750">
              <a:buFont typeface="Courier New" panose="02070309020205020404" pitchFamily="49" charset="0"/>
              <a:buChar char="o"/>
            </a:pPr>
            <a:r>
              <a:rPr lang="fr-FR" dirty="0"/>
              <a:t>31 ans</a:t>
            </a:r>
          </a:p>
          <a:p>
            <a:pPr marL="285750" indent="-285750">
              <a:buFont typeface="Courier New" panose="02070309020205020404" pitchFamily="49" charset="0"/>
              <a:buChar char="o"/>
            </a:pPr>
            <a:r>
              <a:rPr lang="fr-FR" sz="1400" dirty="0"/>
              <a:t>Employée dans le privé</a:t>
            </a:r>
          </a:p>
          <a:p>
            <a:pPr marL="285750" indent="-285750">
              <a:buFont typeface="Courier New" panose="02070309020205020404" pitchFamily="49" charset="0"/>
              <a:buChar char="o"/>
            </a:pPr>
            <a:r>
              <a:rPr lang="fr-FR" dirty="0"/>
              <a:t>Ses frustrations : l’envie d’une découverte plus authentique des pays visités qui se cogne contre la crainte de l’inattendu et de l’inconnu.</a:t>
            </a:r>
          </a:p>
          <a:p>
            <a:pPr marL="285750" indent="-285750">
              <a:buFont typeface="Courier New" panose="02070309020205020404" pitchFamily="49" charset="0"/>
              <a:buChar char="o"/>
            </a:pPr>
            <a:r>
              <a:rPr lang="fr-FR" dirty="0"/>
              <a:t>Elle aime l’aspect d’aventure du voyage dans des pays lointains mais sans renoncer a un brin de confort. Elle n’a pas encore franchi le pas du voyage indépendant. Ses voyages organisés par une agence, se déroulent souvent sur des itinéraires qui incluent plusieurs changements de ville et hôtel. Ce qui l’amène à une recherche en ligne avant chaque départ. </a:t>
            </a:r>
          </a:p>
          <a:p>
            <a:pPr marL="285750" indent="-285750">
              <a:buFont typeface="Courier New" panose="02070309020205020404" pitchFamily="49" charset="0"/>
              <a:buChar char="o"/>
            </a:pPr>
            <a:r>
              <a:rPr lang="fr-FR" sz="1400" dirty="0"/>
              <a:t>Elle aime aller en voyage avec des amis, parfois </a:t>
            </a:r>
            <a:r>
              <a:rPr lang="fr-FR" dirty="0"/>
              <a:t>en solo</a:t>
            </a:r>
            <a:r>
              <a:rPr lang="fr-FR" sz="1400" dirty="0"/>
              <a:t>.</a:t>
            </a:r>
            <a:r>
              <a:rPr lang="fr-FR" dirty="0"/>
              <a:t> </a:t>
            </a:r>
          </a:p>
          <a:p>
            <a:pPr marL="285750" indent="-285750">
              <a:buFont typeface="Courier New" panose="02070309020205020404" pitchFamily="49" charset="0"/>
              <a:buChar char="o"/>
            </a:pPr>
            <a:r>
              <a:rPr lang="fr-FR" sz="1400" dirty="0"/>
              <a:t>Célibataire, elle a cependant des bons liens avec la famille</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6" name="Google Shape;606;p61"/>
          <p:cNvSpPr/>
          <p:nvPr/>
        </p:nvSpPr>
        <p:spPr>
          <a:xfrm>
            <a:off x="391066" y="838452"/>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677584" y="292193"/>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bg1">
                    <a:lumMod val="60000"/>
                    <a:lumOff val="40000"/>
                  </a:schemeClr>
                </a:solidFill>
              </a:rPr>
              <a:t>Persona : Albert</a:t>
            </a:r>
            <a:endParaRPr dirty="0">
              <a:solidFill>
                <a:schemeClr val="bg1">
                  <a:lumMod val="60000"/>
                  <a:lumOff val="40000"/>
                </a:schemeClr>
              </a:solidFill>
            </a:endParaRPr>
          </a:p>
        </p:txBody>
      </p:sp>
      <p:sp>
        <p:nvSpPr>
          <p:cNvPr id="6" name="ZoneTexte 5">
            <a:extLst>
              <a:ext uri="{FF2B5EF4-FFF2-40B4-BE49-F238E27FC236}">
                <a16:creationId xmlns:a16="http://schemas.microsoft.com/office/drawing/2014/main" id="{332D1E4B-A7C1-4C54-A57B-0772B5B97606}"/>
              </a:ext>
            </a:extLst>
          </p:cNvPr>
          <p:cNvSpPr txBox="1"/>
          <p:nvPr/>
        </p:nvSpPr>
        <p:spPr>
          <a:xfrm>
            <a:off x="2496150" y="1232922"/>
            <a:ext cx="6299200" cy="2246769"/>
          </a:xfrm>
          <a:prstGeom prst="rect">
            <a:avLst/>
          </a:prstGeom>
          <a:noFill/>
        </p:spPr>
        <p:txBody>
          <a:bodyPr wrap="square" rtlCol="0">
            <a:spAutoFit/>
          </a:bodyPr>
          <a:lstStyle/>
          <a:p>
            <a:pPr marL="285750" indent="-285750">
              <a:buFont typeface="Courier New" panose="02070309020205020404" pitchFamily="49" charset="0"/>
              <a:buChar char="o"/>
            </a:pPr>
            <a:r>
              <a:rPr lang="fr-FR" dirty="0"/>
              <a:t>50 ans</a:t>
            </a:r>
          </a:p>
          <a:p>
            <a:pPr marL="285750" indent="-285750">
              <a:buFont typeface="Courier New" panose="02070309020205020404" pitchFamily="49" charset="0"/>
              <a:buChar char="o"/>
            </a:pPr>
            <a:r>
              <a:rPr lang="fr-FR" sz="1400" dirty="0"/>
              <a:t>Fonctionnaire</a:t>
            </a:r>
          </a:p>
          <a:p>
            <a:pPr marL="285750" indent="-285750">
              <a:buFont typeface="Courier New" panose="02070309020205020404" pitchFamily="49" charset="0"/>
              <a:buChar char="o"/>
            </a:pPr>
            <a:r>
              <a:rPr lang="fr-FR" dirty="0"/>
              <a:t>Ses frustrations : un salaire plus conséquent pour se permettre des voyages dans les archipels de l’Océan Pacifique.</a:t>
            </a:r>
          </a:p>
          <a:p>
            <a:pPr marL="285750" indent="-285750">
              <a:buFont typeface="Courier New" panose="02070309020205020404" pitchFamily="49" charset="0"/>
              <a:buChar char="o"/>
            </a:pPr>
            <a:r>
              <a:rPr lang="fr-FR" dirty="0"/>
              <a:t>Il n’aime pas les voyages genre </a:t>
            </a:r>
            <a:r>
              <a:rPr lang="fr-FR" dirty="0" err="1"/>
              <a:t>ClubMed</a:t>
            </a:r>
            <a:r>
              <a:rPr lang="fr-FR" dirty="0"/>
              <a:t> où tout est organisé et on reste enfermé dans un grand hôtel/village vacances. L’intérêts pour les cultures du monde le porte à des voyages qu’il organise lui-même, sans le support d’une agence, mais avec beaucoup de recherche en ligne.</a:t>
            </a:r>
          </a:p>
          <a:p>
            <a:pPr marL="285750" indent="-285750">
              <a:buFont typeface="Courier New" panose="02070309020205020404" pitchFamily="49" charset="0"/>
              <a:buChar char="o"/>
            </a:pPr>
            <a:r>
              <a:rPr lang="fr-FR" dirty="0"/>
              <a:t>Il voyage en couple avec sa femme</a:t>
            </a:r>
          </a:p>
          <a:p>
            <a:pPr marL="285750" indent="-285750">
              <a:buFont typeface="Courier New" panose="02070309020205020404" pitchFamily="49" charset="0"/>
              <a:buChar char="o"/>
            </a:pPr>
            <a:r>
              <a:rPr lang="fr-FR" dirty="0"/>
              <a:t>Marié, ses enfants sont grands et indépendants. </a:t>
            </a:r>
          </a:p>
        </p:txBody>
      </p:sp>
      <p:pic>
        <p:nvPicPr>
          <p:cNvPr id="3" name="Image 2">
            <a:extLst>
              <a:ext uri="{FF2B5EF4-FFF2-40B4-BE49-F238E27FC236}">
                <a16:creationId xmlns:a16="http://schemas.microsoft.com/office/drawing/2014/main" id="{0F754FC9-049E-4735-8D5C-42C3681A2814}"/>
              </a:ext>
            </a:extLst>
          </p:cNvPr>
          <p:cNvPicPr>
            <a:picLocks noChangeAspect="1"/>
          </p:cNvPicPr>
          <p:nvPr/>
        </p:nvPicPr>
        <p:blipFill>
          <a:blip r:embed="rId3"/>
          <a:stretch>
            <a:fillRect/>
          </a:stretch>
        </p:blipFill>
        <p:spPr>
          <a:xfrm>
            <a:off x="391066" y="1232922"/>
            <a:ext cx="1707028" cy="1554615"/>
          </a:xfrm>
          <a:prstGeom prst="rect">
            <a:avLst/>
          </a:prstGeom>
        </p:spPr>
      </p:pic>
    </p:spTree>
    <p:extLst>
      <p:ext uri="{BB962C8B-B14F-4D97-AF65-F5344CB8AC3E}">
        <p14:creationId xmlns:p14="http://schemas.microsoft.com/office/powerpoint/2010/main" val="35913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6" name="Google Shape;606;p61"/>
          <p:cNvSpPr/>
          <p:nvPr/>
        </p:nvSpPr>
        <p:spPr>
          <a:xfrm>
            <a:off x="391066" y="838452"/>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1"/>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1"/>
          <p:cNvSpPr txBox="1">
            <a:spLocks noGrp="1"/>
          </p:cNvSpPr>
          <p:nvPr>
            <p:ph type="title"/>
          </p:nvPr>
        </p:nvSpPr>
        <p:spPr>
          <a:xfrm>
            <a:off x="677584" y="292193"/>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bg1">
                    <a:lumMod val="60000"/>
                    <a:lumOff val="40000"/>
                  </a:schemeClr>
                </a:solidFill>
              </a:rPr>
              <a:t>Persona : </a:t>
            </a:r>
            <a:r>
              <a:rPr lang="fr-FR" dirty="0" err="1">
                <a:solidFill>
                  <a:schemeClr val="bg1">
                    <a:lumMod val="60000"/>
                    <a:lumOff val="40000"/>
                  </a:schemeClr>
                </a:solidFill>
              </a:rPr>
              <a:t>Djamil</a:t>
            </a:r>
            <a:endParaRPr dirty="0">
              <a:solidFill>
                <a:schemeClr val="bg1">
                  <a:lumMod val="60000"/>
                  <a:lumOff val="40000"/>
                </a:schemeClr>
              </a:solidFill>
            </a:endParaRPr>
          </a:p>
        </p:txBody>
      </p:sp>
      <p:sp>
        <p:nvSpPr>
          <p:cNvPr id="6" name="ZoneTexte 5">
            <a:extLst>
              <a:ext uri="{FF2B5EF4-FFF2-40B4-BE49-F238E27FC236}">
                <a16:creationId xmlns:a16="http://schemas.microsoft.com/office/drawing/2014/main" id="{332D1E4B-A7C1-4C54-A57B-0772B5B97606}"/>
              </a:ext>
            </a:extLst>
          </p:cNvPr>
          <p:cNvSpPr txBox="1"/>
          <p:nvPr/>
        </p:nvSpPr>
        <p:spPr>
          <a:xfrm>
            <a:off x="2496150" y="1232922"/>
            <a:ext cx="6299200" cy="2462213"/>
          </a:xfrm>
          <a:prstGeom prst="rect">
            <a:avLst/>
          </a:prstGeom>
          <a:noFill/>
        </p:spPr>
        <p:txBody>
          <a:bodyPr wrap="square" rtlCol="0">
            <a:spAutoFit/>
          </a:bodyPr>
          <a:lstStyle/>
          <a:p>
            <a:pPr marL="285750" indent="-285750">
              <a:buFont typeface="Courier New" panose="02070309020205020404" pitchFamily="49" charset="0"/>
              <a:buChar char="o"/>
            </a:pPr>
            <a:r>
              <a:rPr lang="fr-FR" dirty="0"/>
              <a:t>21 ans</a:t>
            </a:r>
          </a:p>
          <a:p>
            <a:pPr marL="285750" indent="-285750">
              <a:buFont typeface="Courier New" panose="02070309020205020404" pitchFamily="49" charset="0"/>
              <a:buChar char="o"/>
            </a:pPr>
            <a:r>
              <a:rPr lang="fr-FR" dirty="0"/>
              <a:t>Étudiant en ingénierie</a:t>
            </a:r>
          </a:p>
          <a:p>
            <a:pPr marL="285750" indent="-285750">
              <a:buFont typeface="Courier New" panose="02070309020205020404" pitchFamily="49" charset="0"/>
              <a:buChar char="o"/>
            </a:pPr>
            <a:r>
              <a:rPr lang="fr-FR" dirty="0"/>
              <a:t>Ses frustrations : pouvoir se permettre de voyager davantage et persuader sa copine à voyager avec lui en dehors du cadre sécurisant et coûteux du voyage organisé.</a:t>
            </a:r>
          </a:p>
          <a:p>
            <a:pPr marL="285750" indent="-285750">
              <a:buFont typeface="Courier New" panose="02070309020205020404" pitchFamily="49" charset="0"/>
              <a:buChar char="o"/>
            </a:pPr>
            <a:r>
              <a:rPr lang="fr-FR" dirty="0"/>
              <a:t>Un sac à dos et une soif infinie d’exploration. Si la destination est lointaine, il trouve un vol pas cher avec deux escales de plusieurs heures chacun. Plutôt auberge de jeunesse qu’hôtel compte tenu de son budget mais il ne refuserait pas un peu de confort s’il pouvait se le permettre.</a:t>
            </a:r>
          </a:p>
          <a:p>
            <a:pPr marL="285750" indent="-285750">
              <a:buFont typeface="Courier New" panose="02070309020205020404" pitchFamily="49" charset="0"/>
              <a:buChar char="o"/>
            </a:pPr>
            <a:r>
              <a:rPr lang="fr-FR" dirty="0"/>
              <a:t>Il voyage en solitaire</a:t>
            </a:r>
          </a:p>
          <a:p>
            <a:pPr marL="285750" indent="-285750">
              <a:buFont typeface="Courier New" panose="02070309020205020404" pitchFamily="49" charset="0"/>
              <a:buChar char="o"/>
            </a:pPr>
            <a:r>
              <a:rPr lang="fr-FR" dirty="0"/>
              <a:t>En couple depuis peu</a:t>
            </a:r>
          </a:p>
        </p:txBody>
      </p:sp>
      <p:pic>
        <p:nvPicPr>
          <p:cNvPr id="2" name="Image 1">
            <a:extLst>
              <a:ext uri="{FF2B5EF4-FFF2-40B4-BE49-F238E27FC236}">
                <a16:creationId xmlns:a16="http://schemas.microsoft.com/office/drawing/2014/main" id="{936C9EFE-16A5-454A-8281-64F976CD2AF6}"/>
              </a:ext>
            </a:extLst>
          </p:cNvPr>
          <p:cNvPicPr>
            <a:picLocks noChangeAspect="1"/>
          </p:cNvPicPr>
          <p:nvPr/>
        </p:nvPicPr>
        <p:blipFill>
          <a:blip r:embed="rId3"/>
          <a:stretch>
            <a:fillRect/>
          </a:stretch>
        </p:blipFill>
        <p:spPr>
          <a:xfrm>
            <a:off x="369742" y="1232922"/>
            <a:ext cx="1707027" cy="1618356"/>
          </a:xfrm>
          <a:prstGeom prst="rect">
            <a:avLst/>
          </a:prstGeom>
        </p:spPr>
      </p:pic>
    </p:spTree>
    <p:extLst>
      <p:ext uri="{BB962C8B-B14F-4D97-AF65-F5344CB8AC3E}">
        <p14:creationId xmlns:p14="http://schemas.microsoft.com/office/powerpoint/2010/main" val="191123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7" name="Google Shape;897;p83"/>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algn="ctr"/>
            <a:r>
              <a:rPr lang="fr-FR" sz="2800" dirty="0">
                <a:solidFill>
                  <a:schemeClr val="bg1">
                    <a:lumMod val="60000"/>
                    <a:lumOff val="40000"/>
                  </a:schemeClr>
                </a:solidFill>
                <a:latin typeface="Kulim Park" panose="020B0604020202020204" charset="0"/>
              </a:rPr>
              <a:t>Objectifs du projet</a:t>
            </a:r>
          </a:p>
        </p:txBody>
      </p:sp>
      <p:sp>
        <p:nvSpPr>
          <p:cNvPr id="23" name="ZoneTexte 22">
            <a:extLst>
              <a:ext uri="{FF2B5EF4-FFF2-40B4-BE49-F238E27FC236}">
                <a16:creationId xmlns:a16="http://schemas.microsoft.com/office/drawing/2014/main" id="{E46B015F-9D35-4299-8C96-6A998CF6419E}"/>
              </a:ext>
            </a:extLst>
          </p:cNvPr>
          <p:cNvSpPr txBox="1"/>
          <p:nvPr/>
        </p:nvSpPr>
        <p:spPr>
          <a:xfrm>
            <a:off x="566910" y="2123044"/>
            <a:ext cx="2177143" cy="1169551"/>
          </a:xfrm>
          <a:prstGeom prst="rect">
            <a:avLst/>
          </a:prstGeom>
          <a:noFill/>
        </p:spPr>
        <p:txBody>
          <a:bodyPr wrap="square" rtlCol="0">
            <a:spAutoFit/>
          </a:bodyPr>
          <a:lstStyle/>
          <a:p>
            <a:pPr algn="just"/>
            <a:r>
              <a:rPr lang="fr-FR" sz="1400" dirty="0">
                <a:solidFill>
                  <a:schemeClr val="tx1">
                    <a:lumMod val="75000"/>
                    <a:lumOff val="25000"/>
                  </a:schemeClr>
                </a:solidFill>
                <a:latin typeface="+mn-lt"/>
                <a:ea typeface="+mn-ea"/>
                <a:cs typeface="+mn-cs"/>
              </a:rPr>
              <a:t>Les utilisateurs de ce site peuvent repérer des informations rapidement et simplement. </a:t>
            </a:r>
          </a:p>
          <a:p>
            <a:pPr algn="just"/>
            <a:endParaRPr lang="fr-FR" dirty="0"/>
          </a:p>
        </p:txBody>
      </p:sp>
      <p:sp>
        <p:nvSpPr>
          <p:cNvPr id="24" name="ZoneTexte 23">
            <a:extLst>
              <a:ext uri="{FF2B5EF4-FFF2-40B4-BE49-F238E27FC236}">
                <a16:creationId xmlns:a16="http://schemas.microsoft.com/office/drawing/2014/main" id="{CECE01EB-E5A5-40CD-8AD4-6BB970F60576}"/>
              </a:ext>
            </a:extLst>
          </p:cNvPr>
          <p:cNvSpPr txBox="1"/>
          <p:nvPr/>
        </p:nvSpPr>
        <p:spPr>
          <a:xfrm>
            <a:off x="566910" y="1280416"/>
            <a:ext cx="7880403" cy="523220"/>
          </a:xfrm>
          <a:prstGeom prst="rect">
            <a:avLst/>
          </a:prstGeom>
          <a:noFill/>
        </p:spPr>
        <p:txBody>
          <a:bodyPr wrap="square" rtlCol="0">
            <a:spAutoFit/>
          </a:bodyPr>
          <a:lstStyle/>
          <a:p>
            <a:pPr marL="0" indent="0" algn="just">
              <a:buNone/>
            </a:pPr>
            <a:r>
              <a:rPr lang="fr-FR" sz="1400" dirty="0"/>
              <a:t>Aujourd’hui tout voyageur, indépendant ou pas, consacre beaucoup de temps à la recherche en ligne des informations sur le pays ou la ville qu’il souhaite visiter.</a:t>
            </a:r>
          </a:p>
        </p:txBody>
      </p:sp>
      <p:sp>
        <p:nvSpPr>
          <p:cNvPr id="25" name="ZoneTexte 24">
            <a:extLst>
              <a:ext uri="{FF2B5EF4-FFF2-40B4-BE49-F238E27FC236}">
                <a16:creationId xmlns:a16="http://schemas.microsoft.com/office/drawing/2014/main" id="{016DC75B-117C-40A3-AA9D-C1B3419A3404}"/>
              </a:ext>
            </a:extLst>
          </p:cNvPr>
          <p:cNvSpPr txBox="1"/>
          <p:nvPr/>
        </p:nvSpPr>
        <p:spPr>
          <a:xfrm>
            <a:off x="3186953" y="2431924"/>
            <a:ext cx="2527972" cy="1600438"/>
          </a:xfrm>
          <a:prstGeom prst="rect">
            <a:avLst/>
          </a:prstGeom>
          <a:noFill/>
        </p:spPr>
        <p:txBody>
          <a:bodyPr wrap="square" rtlCol="0">
            <a:spAutoFit/>
          </a:bodyPr>
          <a:lstStyle/>
          <a:p>
            <a:pPr marL="0" indent="0" algn="just">
              <a:buNone/>
            </a:pPr>
            <a:r>
              <a:rPr lang="fr-FR" sz="1400" dirty="0">
                <a:solidFill>
                  <a:schemeClr val="tx1">
                    <a:lumMod val="75000"/>
                    <a:lumOff val="25000"/>
                  </a:schemeClr>
                </a:solidFill>
                <a:latin typeface="+mn-lt"/>
                <a:ea typeface="+mn-ea"/>
                <a:cs typeface="+mn-cs"/>
              </a:rPr>
              <a:t>Au même temps, ils ont enfin l’opportunité de créer son propre contenu et donner des informations utiles à d’autre voyageurs. Cela sans les contraintes de devoir entretenir un blog personnel. </a:t>
            </a:r>
          </a:p>
        </p:txBody>
      </p:sp>
      <p:sp>
        <p:nvSpPr>
          <p:cNvPr id="26" name="ZoneTexte 25">
            <a:extLst>
              <a:ext uri="{FF2B5EF4-FFF2-40B4-BE49-F238E27FC236}">
                <a16:creationId xmlns:a16="http://schemas.microsoft.com/office/drawing/2014/main" id="{065AE069-F85D-4846-BBE0-AB600DF3D042}"/>
              </a:ext>
            </a:extLst>
          </p:cNvPr>
          <p:cNvSpPr txBox="1"/>
          <p:nvPr/>
        </p:nvSpPr>
        <p:spPr>
          <a:xfrm>
            <a:off x="6320118" y="3339865"/>
            <a:ext cx="2285851" cy="1169551"/>
          </a:xfrm>
          <a:prstGeom prst="rect">
            <a:avLst/>
          </a:prstGeom>
          <a:noFill/>
        </p:spPr>
        <p:txBody>
          <a:bodyPr wrap="square" rtlCol="0">
            <a:spAutoFit/>
          </a:bodyPr>
          <a:lstStyle/>
          <a:p>
            <a:pPr marL="0" indent="0" algn="just">
              <a:buNone/>
            </a:pPr>
            <a:r>
              <a:rPr lang="fr-FR" sz="1400" dirty="0"/>
              <a:t>Cette facilité à retrouver des renseignements aspire également à donner envie de voyager autrement. </a:t>
            </a:r>
          </a:p>
        </p:txBody>
      </p:sp>
    </p:spTree>
    <p:extLst>
      <p:ext uri="{BB962C8B-B14F-4D97-AF65-F5344CB8AC3E}">
        <p14:creationId xmlns:p14="http://schemas.microsoft.com/office/powerpoint/2010/main" val="406911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62"/>
          <p:cNvSpPr txBox="1">
            <a:spLocks noGrp="1"/>
          </p:cNvSpPr>
          <p:nvPr>
            <p:ph type="title"/>
          </p:nvPr>
        </p:nvSpPr>
        <p:spPr>
          <a:xfrm>
            <a:off x="1398786" y="968425"/>
            <a:ext cx="5611614" cy="9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3600" dirty="0">
                <a:solidFill>
                  <a:schemeClr val="bg1">
                    <a:lumMod val="60000"/>
                    <a:lumOff val="40000"/>
                  </a:schemeClr>
                </a:solidFill>
              </a:rPr>
              <a:t>Expression des besoins</a:t>
            </a:r>
            <a:endParaRPr sz="3600" dirty="0">
              <a:solidFill>
                <a:schemeClr val="bg1">
                  <a:lumMod val="60000"/>
                  <a:lumOff val="40000"/>
                </a:schemeClr>
              </a:solidFill>
            </a:endParaRPr>
          </a:p>
        </p:txBody>
      </p:sp>
      <p:sp>
        <p:nvSpPr>
          <p:cNvPr id="616" name="Google Shape;616;p62"/>
          <p:cNvSpPr txBox="1">
            <a:spLocks noGrp="1"/>
          </p:cNvSpPr>
          <p:nvPr>
            <p:ph type="body" idx="1"/>
          </p:nvPr>
        </p:nvSpPr>
        <p:spPr>
          <a:xfrm>
            <a:off x="1848729" y="2098476"/>
            <a:ext cx="4900414" cy="2352600"/>
          </a:xfrm>
          <a:prstGeom prst="rect">
            <a:avLst/>
          </a:prstGeom>
        </p:spPr>
        <p:txBody>
          <a:bodyPr spcFirstLastPara="1" wrap="square" lIns="91425" tIns="91425" rIns="91425" bIns="91425" anchor="ctr" anchorCtr="0">
            <a:noAutofit/>
          </a:bodyPr>
          <a:lstStyle/>
          <a:p>
            <a:pPr marL="0" lvl="0" indent="0" algn="just">
              <a:buSzPts val="1100"/>
              <a:buNone/>
            </a:pPr>
            <a:r>
              <a:rPr lang="fr-FR" dirty="0">
                <a:solidFill>
                  <a:schemeClr val="tx1">
                    <a:lumMod val="75000"/>
                    <a:lumOff val="25000"/>
                  </a:schemeClr>
                </a:solidFill>
              </a:rPr>
              <a:t>Les utilisateurs du site s’y rendent pour </a:t>
            </a:r>
            <a:r>
              <a:rPr lang="fr-FR" b="1" dirty="0">
                <a:solidFill>
                  <a:schemeClr val="tx1">
                    <a:lumMod val="75000"/>
                    <a:lumOff val="25000"/>
                  </a:schemeClr>
                </a:solidFill>
              </a:rPr>
              <a:t>trouver</a:t>
            </a:r>
            <a:r>
              <a:rPr lang="fr-FR" dirty="0">
                <a:solidFill>
                  <a:schemeClr val="tx1">
                    <a:lumMod val="75000"/>
                    <a:lumOff val="25000"/>
                  </a:schemeClr>
                </a:solidFill>
              </a:rPr>
              <a:t> ou </a:t>
            </a:r>
            <a:r>
              <a:rPr lang="fr-FR" b="1" dirty="0">
                <a:solidFill>
                  <a:schemeClr val="tx1">
                    <a:lumMod val="75000"/>
                    <a:lumOff val="25000"/>
                  </a:schemeClr>
                </a:solidFill>
              </a:rPr>
              <a:t>partager des informations</a:t>
            </a:r>
            <a:r>
              <a:rPr lang="fr-FR" dirty="0">
                <a:solidFill>
                  <a:schemeClr val="tx1">
                    <a:lumMod val="75000"/>
                    <a:lumOff val="25000"/>
                  </a:schemeClr>
                </a:solidFill>
              </a:rPr>
              <a:t>. </a:t>
            </a:r>
          </a:p>
          <a:p>
            <a:pPr marL="0" lvl="0" indent="0" algn="just">
              <a:buSzPts val="1100"/>
              <a:buNone/>
            </a:pPr>
            <a:br>
              <a:rPr lang="fr-FR" dirty="0">
                <a:solidFill>
                  <a:schemeClr val="tx1">
                    <a:lumMod val="75000"/>
                    <a:lumOff val="25000"/>
                  </a:schemeClr>
                </a:solidFill>
              </a:rPr>
            </a:br>
            <a:r>
              <a:rPr lang="fr-FR" dirty="0">
                <a:solidFill>
                  <a:schemeClr val="tx1">
                    <a:lumMod val="75000"/>
                    <a:lumOff val="25000"/>
                  </a:schemeClr>
                </a:solidFill>
              </a:rPr>
              <a:t>Les fonctionnalités primordiales : recherche simple et rapide ainsi qu’une manière claire pour créer des contenus, soient ils articles, commentaires ou photos.</a:t>
            </a:r>
          </a:p>
          <a:p>
            <a:pPr marL="0" lvl="0" indent="0">
              <a:buSzPts val="1100"/>
              <a:buNone/>
            </a:pPr>
            <a:r>
              <a:rPr lang="fr-FR" dirty="0">
                <a:solidFill>
                  <a:schemeClr val="tx1">
                    <a:lumMod val="75000"/>
                    <a:lumOff val="25000"/>
                  </a:schemeClr>
                </a:solidFill>
              </a:rPr>
              <a:t> =&gt; </a:t>
            </a:r>
            <a:r>
              <a:rPr lang="en-US" dirty="0"/>
              <a:t> </a:t>
            </a:r>
            <a:r>
              <a:rPr lang="en-US" dirty="0" err="1"/>
              <a:t>Méthode</a:t>
            </a:r>
            <a:r>
              <a:rPr lang="en-US" dirty="0"/>
              <a:t> MOSCOW</a:t>
            </a:r>
            <a:br>
              <a:rPr lang="fr-FR" dirty="0">
                <a:solidFill>
                  <a:schemeClr val="tx1">
                    <a:lumMod val="75000"/>
                    <a:lumOff val="25000"/>
                  </a:schemeClr>
                </a:solidFill>
              </a:rPr>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6"/>
                                        </p:tgtEl>
                                        <p:attrNameLst>
                                          <p:attrName>style.visibility</p:attrName>
                                        </p:attrNameLst>
                                      </p:cBhvr>
                                      <p:to>
                                        <p:strVal val="visible"/>
                                      </p:to>
                                    </p:set>
                                    <p:anim calcmode="lin" valueType="num">
                                      <p:cBhvr additive="base">
                                        <p:cTn id="7" dur="1000"/>
                                        <p:tgtEl>
                                          <p:spTgt spid="61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Korean Aesthetic Pitch Deck XL Green Variant by Slidesgo">
  <a:themeElements>
    <a:clrScheme name="Simple Light">
      <a:dk1>
        <a:srgbClr val="1E1E1E"/>
      </a:dk1>
      <a:lt1>
        <a:srgbClr val="476634"/>
      </a:lt1>
      <a:dk2>
        <a:srgbClr val="658862"/>
      </a:dk2>
      <a:lt2>
        <a:srgbClr val="BED4BB"/>
      </a:lt2>
      <a:accent1>
        <a:srgbClr val="D7E7D6"/>
      </a:accent1>
      <a:accent2>
        <a:srgbClr val="F7FFF3"/>
      </a:accent2>
      <a:accent3>
        <a:srgbClr val="ADE2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E1E1E"/>
    </a:dk1>
    <a:lt1>
      <a:srgbClr val="476634"/>
    </a:lt1>
    <a:dk2>
      <a:srgbClr val="658862"/>
    </a:dk2>
    <a:lt2>
      <a:srgbClr val="BED4BB"/>
    </a:lt2>
    <a:accent1>
      <a:srgbClr val="D7E7D6"/>
    </a:accent1>
    <a:accent2>
      <a:srgbClr val="F7FFF3"/>
    </a:accent2>
    <a:accent3>
      <a:srgbClr val="ADE2A6"/>
    </a:accent3>
    <a:accent4>
      <a:srgbClr val="FFFFFF"/>
    </a:accent4>
    <a:accent5>
      <a:srgbClr val="FFFFFF"/>
    </a:accent5>
    <a:accent6>
      <a:srgbClr val="FFFFFF"/>
    </a:accent6>
    <a:hlink>
      <a:srgbClr val="1E1E1E"/>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321</TotalTime>
  <Words>1035</Words>
  <Application>Microsoft Office PowerPoint</Application>
  <PresentationFormat>Affichage à l'écran (16:9)</PresentationFormat>
  <Paragraphs>85</Paragraphs>
  <Slides>23</Slides>
  <Notes>23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Courier New</vt:lpstr>
      <vt:lpstr>Kulim Park</vt:lpstr>
      <vt:lpstr>Kulim Park SemiBold</vt:lpstr>
      <vt:lpstr>Manrope</vt:lpstr>
      <vt:lpstr>Nunito Light</vt:lpstr>
      <vt:lpstr>Arial</vt:lpstr>
      <vt:lpstr>Minimalist Korean Aesthetic Pitch Deck XL Green Variant by Slidesgo</vt:lpstr>
      <vt:lpstr>Your journey</vt:lpstr>
      <vt:lpstr>Présentation PowerPoint</vt:lpstr>
      <vt:lpstr>Présentation personnelle</vt:lpstr>
      <vt:lpstr>Présentation PowerPoint</vt:lpstr>
      <vt:lpstr>Persona : Gaëlle</vt:lpstr>
      <vt:lpstr>Persona : Albert</vt:lpstr>
      <vt:lpstr>Persona : Djamil</vt:lpstr>
      <vt:lpstr>Objectifs du projet</vt:lpstr>
      <vt:lpstr>Expression des besoins</vt:lpstr>
      <vt:lpstr>BESOINS FONCTIONNELS</vt:lpstr>
      <vt:lpstr>BESOINS NON FONCTIONNELS</vt:lpstr>
      <vt:lpstr>LIMITES DU PROJET</vt:lpstr>
      <vt:lpstr>TECHNOLOGIES UTILISEES</vt:lpstr>
      <vt:lpstr>Diagramme UML : cas d’utilisation</vt:lpstr>
      <vt:lpstr>Diagramme UML : classes pour les entités</vt:lpstr>
      <vt:lpstr>Diagramme UML : d’activité</vt:lpstr>
      <vt:lpstr>Diagramme UML : de séquence</vt:lpstr>
      <vt:lpstr>Présentation PowerPoint</vt:lpstr>
      <vt:lpstr>Présentation PowerPoint</vt:lpstr>
      <vt:lpstr>Wireframe de la 2ème page, choix entre recherche et rédaction de contenu :</vt:lpstr>
      <vt:lpstr>Wireframe de la page de sélection du contenu recherché par mots clés :</vt:lpstr>
      <vt:lpstr>Maquette de la 2ème page :</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journey</dc:title>
  <dc:creator>EXAMENCDA</dc:creator>
  <cp:lastModifiedBy>EXAMENCDA</cp:lastModifiedBy>
  <cp:revision>55</cp:revision>
  <dcterms:modified xsi:type="dcterms:W3CDTF">2024-10-24T09:29:49Z</dcterms:modified>
</cp:coreProperties>
</file>