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318" r:id="rId2"/>
    <p:sldId id="321" r:id="rId3"/>
    <p:sldId id="356" r:id="rId4"/>
    <p:sldId id="348" r:id="rId5"/>
    <p:sldId id="357" r:id="rId6"/>
    <p:sldId id="358" r:id="rId7"/>
    <p:sldId id="349" r:id="rId8"/>
    <p:sldId id="350" r:id="rId9"/>
    <p:sldId id="351" r:id="rId10"/>
    <p:sldId id="352" r:id="rId11"/>
    <p:sldId id="353" r:id="rId12"/>
    <p:sldId id="354" r:id="rId13"/>
    <p:sldId id="35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7C80"/>
    <a:srgbClr val="800000"/>
    <a:srgbClr val="993300"/>
    <a:srgbClr val="990000"/>
    <a:srgbClr val="990033"/>
    <a:srgbClr val="660033"/>
    <a:srgbClr val="993366"/>
    <a:srgbClr val="FF66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3842" autoAdjust="0"/>
  </p:normalViewPr>
  <p:slideViewPr>
    <p:cSldViewPr snapToGrid="0">
      <p:cViewPr varScale="1">
        <p:scale>
          <a:sx n="75" d="100"/>
          <a:sy n="75" d="100"/>
        </p:scale>
        <p:origin x="55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F5CAA-DA2D-437C-A07D-1A97EDD26F13}" type="datetimeFigureOut">
              <a:rPr lang="en-PH" smtClean="0"/>
              <a:t>28/01/2023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F87E4-C147-4912-860D-23B983ACDDA2}" type="slidenum">
              <a:rPr lang="en-PH" smtClean="0"/>
              <a:t>‹#›</a:t>
            </a:fld>
            <a:endParaRPr lang="en-PH"/>
          </a:p>
        </p:txBody>
      </p:sp>
    </p:spTree>
    <p:extLst>
      <p:ext uri="{BB962C8B-B14F-4D97-AF65-F5344CB8AC3E}">
        <p14:creationId xmlns:p14="http://schemas.microsoft.com/office/powerpoint/2010/main" val="370948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4CBE4F-FA8C-44EF-A94A-E12484B3B8F0}" type="datetimeFigureOut">
              <a:rPr lang="en-PH" smtClean="0"/>
              <a:t>28/01/2023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122661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CBE4F-FA8C-44EF-A94A-E12484B3B8F0}" type="datetimeFigureOut">
              <a:rPr lang="en-PH" smtClean="0"/>
              <a:t>28/01/2023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379812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CBE4F-FA8C-44EF-A94A-E12484B3B8F0}" type="datetimeFigureOut">
              <a:rPr lang="en-PH" smtClean="0"/>
              <a:t>28/01/2023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356750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CBE4F-FA8C-44EF-A94A-E12484B3B8F0}" type="datetimeFigureOut">
              <a:rPr lang="en-PH" smtClean="0"/>
              <a:t>28/01/2023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175480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CBE4F-FA8C-44EF-A94A-E12484B3B8F0}" type="datetimeFigureOut">
              <a:rPr lang="en-PH" smtClean="0"/>
              <a:t>28/01/2023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20529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CBE4F-FA8C-44EF-A94A-E12484B3B8F0}" type="datetimeFigureOut">
              <a:rPr lang="en-PH" smtClean="0"/>
              <a:t>28/01/2023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214502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4CBE4F-FA8C-44EF-A94A-E12484B3B8F0}" type="datetimeFigureOut">
              <a:rPr lang="en-PH" smtClean="0"/>
              <a:t>28/01/2023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366180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4CBE4F-FA8C-44EF-A94A-E12484B3B8F0}" type="datetimeFigureOut">
              <a:rPr lang="en-PH" smtClean="0"/>
              <a:t>28/01/2023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88448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CBE4F-FA8C-44EF-A94A-E12484B3B8F0}" type="datetimeFigureOut">
              <a:rPr lang="en-PH" smtClean="0"/>
              <a:t>28/01/2023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293838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4CBE4F-FA8C-44EF-A94A-E12484B3B8F0}" type="datetimeFigureOut">
              <a:rPr lang="en-PH" smtClean="0"/>
              <a:t>28/01/2023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345597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4CBE4F-FA8C-44EF-A94A-E12484B3B8F0}" type="datetimeFigureOut">
              <a:rPr lang="en-PH" smtClean="0"/>
              <a:t>28/01/2023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5E2863C-61D4-4F3E-85BA-BD93F46E4146}" type="slidenum">
              <a:rPr lang="en-PH" smtClean="0"/>
              <a:t>‹#›</a:t>
            </a:fld>
            <a:endParaRPr lang="en-PH"/>
          </a:p>
        </p:txBody>
      </p:sp>
    </p:spTree>
    <p:extLst>
      <p:ext uri="{BB962C8B-B14F-4D97-AF65-F5344CB8AC3E}">
        <p14:creationId xmlns:p14="http://schemas.microsoft.com/office/powerpoint/2010/main" val="383541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CBE4F-FA8C-44EF-A94A-E12484B3B8F0}" type="datetimeFigureOut">
              <a:rPr lang="en-PH" smtClean="0"/>
              <a:t>28/01/2023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2863C-61D4-4F3E-85BA-BD93F46E4146}" type="slidenum">
              <a:rPr lang="en-PH" smtClean="0"/>
              <a:t>‹#›</a:t>
            </a:fld>
            <a:endParaRPr lang="en-PH"/>
          </a:p>
        </p:txBody>
      </p:sp>
    </p:spTree>
    <p:extLst>
      <p:ext uri="{BB962C8B-B14F-4D97-AF65-F5344CB8AC3E}">
        <p14:creationId xmlns:p14="http://schemas.microsoft.com/office/powerpoint/2010/main" val="41501289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34937" y="-1333547"/>
            <a:ext cx="6922127" cy="12192003"/>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6" name="TextBox 5">
            <a:extLst>
              <a:ext uri="{FF2B5EF4-FFF2-40B4-BE49-F238E27FC236}">
                <a16:creationId xmlns:a16="http://schemas.microsoft.com/office/drawing/2014/main" id="{27BDEAC3-34BE-8E01-CAFA-59AF6D6185A7}"/>
              </a:ext>
            </a:extLst>
          </p:cNvPr>
          <p:cNvSpPr txBox="1"/>
          <p:nvPr/>
        </p:nvSpPr>
        <p:spPr>
          <a:xfrm>
            <a:off x="2001079" y="1443282"/>
            <a:ext cx="8189842" cy="830997"/>
          </a:xfrm>
          <a:prstGeom prst="rect">
            <a:avLst/>
          </a:prstGeom>
          <a:noFill/>
        </p:spPr>
        <p:txBody>
          <a:bodyPr wrap="square" rtlCol="0">
            <a:spAutoFit/>
          </a:bodyPr>
          <a:lstStyle/>
          <a:p>
            <a:pPr algn="ctr">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Effectiveness of Using Broadcast Messaging for </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a:r>
            <a:b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b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Information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Dissemination in UDM-SHS</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3D6789B-CEB4-9E63-9FBC-59119EB3FD6A}"/>
              </a:ext>
            </a:extLst>
          </p:cNvPr>
          <p:cNvSpPr txBox="1"/>
          <p:nvPr/>
        </p:nvSpPr>
        <p:spPr>
          <a:xfrm>
            <a:off x="2001079" y="2274838"/>
            <a:ext cx="8189842" cy="2308324"/>
          </a:xfrm>
          <a:prstGeom prst="rect">
            <a:avLst/>
          </a:prstGeom>
          <a:noFill/>
        </p:spPr>
        <p:txBody>
          <a:bodyPr wrap="square" rtlCol="0">
            <a:spAutoFit/>
          </a:bodyPr>
          <a:lstStyle/>
          <a:p>
            <a:pPr algn="ctr"/>
            <a:r>
              <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rPr>
              <a:t>A Research Proposal </a:t>
            </a:r>
            <a:r>
              <a:rPr lang="en-PH" sz="1600" b="1" dirty="0" smtClean="0">
                <a:latin typeface="Times New Roman" panose="02020603050405020304" pitchFamily="18" charset="0"/>
                <a:ea typeface="Times New Roman" panose="02020603050405020304" pitchFamily="18" charset="0"/>
                <a:cs typeface="Times New Roman" panose="02020603050405020304" pitchFamily="18" charset="0"/>
              </a:rPr>
              <a:t/>
            </a:r>
            <a:br>
              <a:rPr lang="en-PH" sz="1600" b="1" dirty="0" smtClean="0">
                <a:latin typeface="Times New Roman" panose="02020603050405020304" pitchFamily="18" charset="0"/>
                <a:ea typeface="Times New Roman" panose="02020603050405020304" pitchFamily="18" charset="0"/>
                <a:cs typeface="Times New Roman" panose="02020603050405020304" pitchFamily="18" charset="0"/>
              </a:rPr>
            </a:br>
            <a:r>
              <a:rPr lang="en-PH" sz="1600" b="1" dirty="0" smtClean="0">
                <a:effectLst/>
                <a:latin typeface="Times New Roman" panose="02020603050405020304" pitchFamily="18" charset="0"/>
                <a:ea typeface="Times New Roman" panose="02020603050405020304" pitchFamily="18" charset="0"/>
                <a:cs typeface="Times New Roman" panose="02020603050405020304" pitchFamily="18" charset="0"/>
              </a:rPr>
              <a:t>Presented </a:t>
            </a:r>
            <a:r>
              <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rPr>
              <a:t>to </a:t>
            </a:r>
          </a:p>
          <a:p>
            <a:pPr algn="ctr"/>
            <a:r>
              <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rPr>
              <a:t>the Faculty Members of </a:t>
            </a:r>
          </a:p>
          <a:p>
            <a:pPr algn="ctr"/>
            <a:r>
              <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rPr>
              <a:t>Universidad De Manila - Senior High School </a:t>
            </a:r>
            <a:r>
              <a:rPr lang="en-PH" sz="1600" b="1" dirty="0" smtClean="0">
                <a:effectLst/>
                <a:latin typeface="Times New Roman" panose="02020603050405020304" pitchFamily="18" charset="0"/>
                <a:ea typeface="Times New Roman" panose="02020603050405020304" pitchFamily="18" charset="0"/>
                <a:cs typeface="Times New Roman" panose="02020603050405020304" pitchFamily="18" charset="0"/>
              </a:rPr>
              <a:t>Department</a:t>
            </a:r>
          </a:p>
          <a:p>
            <a:pPr algn="ctr"/>
            <a:r>
              <a:rPr lang="en-PH" sz="16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rPr>
              <a:t>In Partial Fulfillment </a:t>
            </a:r>
          </a:p>
          <a:p>
            <a:pPr algn="ctr"/>
            <a:r>
              <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rPr>
              <a:t>of the Requirements for the Subject </a:t>
            </a:r>
          </a:p>
          <a:p>
            <a:pPr algn="ctr"/>
            <a:r>
              <a:rPr lang="en-PH" sz="1600" b="1" dirty="0">
                <a:effectLst/>
                <a:latin typeface="Times New Roman" panose="02020603050405020304" pitchFamily="18" charset="0"/>
                <a:ea typeface="Times New Roman" panose="02020603050405020304" pitchFamily="18" charset="0"/>
                <a:cs typeface="Times New Roman" panose="02020603050405020304" pitchFamily="18" charset="0"/>
              </a:rPr>
              <a:t>Practical Research 2 </a:t>
            </a:r>
            <a:endParaRPr lang="en-PH" sz="1600" dirty="0">
              <a:latin typeface="Times New Roman" panose="02020603050405020304" pitchFamily="18" charset="0"/>
              <a:cs typeface="Times New Roman" panose="02020603050405020304" pitchFamily="18" charset="0"/>
            </a:endParaRPr>
          </a:p>
          <a:p>
            <a:pPr algn="ctr"/>
            <a:endParaRPr lang="en-PH"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116115" y="4322817"/>
            <a:ext cx="1959771" cy="338554"/>
          </a:xfrm>
          <a:prstGeom prst="rect">
            <a:avLst/>
          </a:prstGeom>
          <a:noFill/>
        </p:spPr>
        <p:txBody>
          <a:bodyPr wrap="square" rtlCol="0">
            <a:spAutoFit/>
          </a:bodyPr>
          <a:lstStyle/>
          <a:p>
            <a:pPr algn="ctr"/>
            <a:r>
              <a:rPr lang="en-US" sz="1600" b="1" dirty="0" smtClean="0">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3D6789B-CEB4-9E63-9FBC-59119EB3FD6A}"/>
              </a:ext>
            </a:extLst>
          </p:cNvPr>
          <p:cNvSpPr txBox="1"/>
          <p:nvPr/>
        </p:nvSpPr>
        <p:spPr>
          <a:xfrm>
            <a:off x="2001079" y="4583162"/>
            <a:ext cx="8189842" cy="2308324"/>
          </a:xfrm>
          <a:prstGeom prst="rect">
            <a:avLst/>
          </a:prstGeom>
          <a:noFill/>
        </p:spPr>
        <p:txBody>
          <a:bodyPr wrap="square" numCol="2" rtlCol="0">
            <a:spAutoFit/>
          </a:bodyPr>
          <a:lstStyle/>
          <a:p>
            <a:pPr algn="ctr"/>
            <a:r>
              <a:rPr lang="en-PH" dirty="0" err="1">
                <a:latin typeface="Times New Roman" panose="02020603050405020304" pitchFamily="18" charset="0"/>
                <a:cs typeface="Times New Roman" panose="02020603050405020304" pitchFamily="18" charset="0"/>
              </a:rPr>
              <a:t>Viray</a:t>
            </a:r>
            <a:r>
              <a:rPr lang="en-PH" dirty="0">
                <a:latin typeface="Times New Roman" panose="02020603050405020304" pitchFamily="18" charset="0"/>
                <a:cs typeface="Times New Roman" panose="02020603050405020304" pitchFamily="18" charset="0"/>
              </a:rPr>
              <a:t>, Kurt </a:t>
            </a:r>
            <a:r>
              <a:rPr lang="en-PH" dirty="0" err="1">
                <a:latin typeface="Times New Roman" panose="02020603050405020304" pitchFamily="18" charset="0"/>
                <a:cs typeface="Times New Roman" panose="02020603050405020304" pitchFamily="18" charset="0"/>
              </a:rPr>
              <a:t>Germagne</a:t>
            </a:r>
            <a:r>
              <a:rPr lang="en-PH" dirty="0">
                <a:latin typeface="Times New Roman" panose="02020603050405020304" pitchFamily="18" charset="0"/>
                <a:cs typeface="Times New Roman" panose="02020603050405020304" pitchFamily="18" charset="0"/>
              </a:rPr>
              <a:t> L.</a:t>
            </a:r>
          </a:p>
          <a:p>
            <a:pPr algn="ctr"/>
            <a:r>
              <a:rPr lang="en-PH" dirty="0" err="1">
                <a:latin typeface="Times New Roman" panose="02020603050405020304" pitchFamily="18" charset="0"/>
                <a:cs typeface="Times New Roman" panose="02020603050405020304" pitchFamily="18" charset="0"/>
              </a:rPr>
              <a:t>Espejo</a:t>
            </a:r>
            <a:r>
              <a:rPr lang="en-PH" dirty="0">
                <a:latin typeface="Times New Roman" panose="02020603050405020304" pitchFamily="18" charset="0"/>
                <a:cs typeface="Times New Roman" panose="02020603050405020304" pitchFamily="18" charset="0"/>
              </a:rPr>
              <a:t>, John Gabriel R.</a:t>
            </a:r>
          </a:p>
          <a:p>
            <a:pPr algn="ctr"/>
            <a:r>
              <a:rPr lang="en-PH" dirty="0" smtClean="0">
                <a:latin typeface="Times New Roman" panose="02020603050405020304" pitchFamily="18" charset="0"/>
                <a:cs typeface="Times New Roman" panose="02020603050405020304" pitchFamily="18" charset="0"/>
              </a:rPr>
              <a:t>Angeles</a:t>
            </a:r>
            <a:r>
              <a:rPr lang="en-PH" dirty="0">
                <a:latin typeface="Times New Roman" panose="02020603050405020304" pitchFamily="18" charset="0"/>
                <a:cs typeface="Times New Roman" panose="02020603050405020304" pitchFamily="18" charset="0"/>
              </a:rPr>
              <a:t>, </a:t>
            </a:r>
            <a:r>
              <a:rPr lang="en-PH" dirty="0" err="1">
                <a:latin typeface="Times New Roman" panose="02020603050405020304" pitchFamily="18" charset="0"/>
                <a:cs typeface="Times New Roman" panose="02020603050405020304" pitchFamily="18" charset="0"/>
              </a:rPr>
              <a:t>Jhay</a:t>
            </a:r>
            <a:r>
              <a:rPr lang="en-PH" dirty="0">
                <a:latin typeface="Times New Roman" panose="02020603050405020304" pitchFamily="18" charset="0"/>
                <a:cs typeface="Times New Roman" panose="02020603050405020304" pitchFamily="18" charset="0"/>
              </a:rPr>
              <a:t> Cyrus J.</a:t>
            </a:r>
          </a:p>
          <a:p>
            <a:pPr algn="ctr"/>
            <a:r>
              <a:rPr lang="en-PH" dirty="0">
                <a:latin typeface="Times New Roman" panose="02020603050405020304" pitchFamily="18" charset="0"/>
                <a:cs typeface="Times New Roman" panose="02020603050405020304" pitchFamily="18" charset="0"/>
              </a:rPr>
              <a:t>Balboa, Marc Jerome S.</a:t>
            </a:r>
          </a:p>
          <a:p>
            <a:pPr algn="ctr"/>
            <a:r>
              <a:rPr lang="en-PH" dirty="0" smtClean="0">
                <a:latin typeface="Times New Roman" panose="02020603050405020304" pitchFamily="18" charset="0"/>
                <a:cs typeface="Times New Roman" panose="02020603050405020304" pitchFamily="18" charset="0"/>
              </a:rPr>
              <a:t>Cruz</a:t>
            </a:r>
            <a:r>
              <a:rPr lang="en-PH" dirty="0">
                <a:latin typeface="Times New Roman" panose="02020603050405020304" pitchFamily="18" charset="0"/>
                <a:cs typeface="Times New Roman" panose="02020603050405020304" pitchFamily="18" charset="0"/>
              </a:rPr>
              <a:t>, James T.</a:t>
            </a:r>
          </a:p>
          <a:p>
            <a:pPr algn="ctr"/>
            <a:r>
              <a:rPr lang="en-PH" dirty="0" smtClean="0">
                <a:latin typeface="Times New Roman" panose="02020603050405020304" pitchFamily="18" charset="0"/>
                <a:cs typeface="Times New Roman" panose="02020603050405020304" pitchFamily="18" charset="0"/>
              </a:rPr>
              <a:t>Miguel</a:t>
            </a:r>
            <a:r>
              <a:rPr lang="en-PH" dirty="0">
                <a:latin typeface="Times New Roman" panose="02020603050405020304" pitchFamily="18" charset="0"/>
                <a:cs typeface="Times New Roman" panose="02020603050405020304" pitchFamily="18" charset="0"/>
              </a:rPr>
              <a:t>, James I.</a:t>
            </a:r>
          </a:p>
          <a:p>
            <a:pPr algn="ctr"/>
            <a:endParaRPr lang="en-PH" dirty="0" smtClean="0">
              <a:latin typeface="Times New Roman" panose="02020603050405020304" pitchFamily="18" charset="0"/>
              <a:cs typeface="Times New Roman" panose="02020603050405020304" pitchFamily="18" charset="0"/>
            </a:endParaRPr>
          </a:p>
          <a:p>
            <a:pPr algn="ctr"/>
            <a:endParaRPr lang="en-PH" dirty="0">
              <a:latin typeface="Times New Roman" panose="02020603050405020304" pitchFamily="18" charset="0"/>
              <a:cs typeface="Times New Roman" panose="02020603050405020304" pitchFamily="18" charset="0"/>
            </a:endParaRPr>
          </a:p>
          <a:p>
            <a:pPr algn="ctr"/>
            <a:r>
              <a:rPr lang="en-PH" dirty="0" smtClean="0">
                <a:latin typeface="Times New Roman" panose="02020603050405020304" pitchFamily="18" charset="0"/>
                <a:cs typeface="Times New Roman" panose="02020603050405020304" pitchFamily="18" charset="0"/>
              </a:rPr>
              <a:t>Salcedo</a:t>
            </a:r>
            <a:r>
              <a:rPr lang="en-PH" dirty="0">
                <a:latin typeface="Times New Roman" panose="02020603050405020304" pitchFamily="18" charset="0"/>
                <a:cs typeface="Times New Roman" panose="02020603050405020304" pitchFamily="18" charset="0"/>
              </a:rPr>
              <a:t>, Ray M</a:t>
            </a:r>
            <a:r>
              <a:rPr lang="en-PH" dirty="0" smtClean="0">
                <a:latin typeface="Times New Roman" panose="02020603050405020304" pitchFamily="18" charset="0"/>
                <a:cs typeface="Times New Roman" panose="02020603050405020304" pitchFamily="18" charset="0"/>
              </a:rPr>
              <a:t>.</a:t>
            </a:r>
          </a:p>
          <a:p>
            <a:pPr algn="ctr"/>
            <a:r>
              <a:rPr lang="en-PH" dirty="0" smtClean="0">
                <a:latin typeface="Times New Roman" panose="02020603050405020304" pitchFamily="18" charset="0"/>
                <a:cs typeface="Times New Roman" panose="02020603050405020304" pitchFamily="18" charset="0"/>
              </a:rPr>
              <a:t>Navarro</a:t>
            </a:r>
            <a:r>
              <a:rPr lang="en-PH" dirty="0">
                <a:latin typeface="Times New Roman" panose="02020603050405020304" pitchFamily="18" charset="0"/>
                <a:cs typeface="Times New Roman" panose="02020603050405020304" pitchFamily="18" charset="0"/>
              </a:rPr>
              <a:t>, Emmanuel S.</a:t>
            </a:r>
          </a:p>
          <a:p>
            <a:pPr algn="ctr"/>
            <a:r>
              <a:rPr lang="en-PH" dirty="0" err="1">
                <a:latin typeface="Times New Roman" panose="02020603050405020304" pitchFamily="18" charset="0"/>
                <a:cs typeface="Times New Roman" panose="02020603050405020304" pitchFamily="18" charset="0"/>
              </a:rPr>
              <a:t>Ortañez</a:t>
            </a:r>
            <a:r>
              <a:rPr lang="en-PH" dirty="0">
                <a:latin typeface="Times New Roman" panose="02020603050405020304" pitchFamily="18" charset="0"/>
                <a:cs typeface="Times New Roman" panose="02020603050405020304" pitchFamily="18" charset="0"/>
              </a:rPr>
              <a:t>, John </a:t>
            </a:r>
            <a:r>
              <a:rPr lang="en-PH" dirty="0" err="1">
                <a:latin typeface="Times New Roman" panose="02020603050405020304" pitchFamily="18" charset="0"/>
                <a:cs typeface="Times New Roman" panose="02020603050405020304" pitchFamily="18" charset="0"/>
              </a:rPr>
              <a:t>Khristoferson</a:t>
            </a:r>
            <a:r>
              <a:rPr lang="en-PH" dirty="0">
                <a:latin typeface="Times New Roman" panose="02020603050405020304" pitchFamily="18" charset="0"/>
                <a:cs typeface="Times New Roman" panose="02020603050405020304" pitchFamily="18" charset="0"/>
              </a:rPr>
              <a:t> F.</a:t>
            </a:r>
          </a:p>
          <a:p>
            <a:pPr algn="ctr"/>
            <a:r>
              <a:rPr lang="en-PH" dirty="0" smtClean="0">
                <a:latin typeface="Times New Roman" panose="02020603050405020304" pitchFamily="18" charset="0"/>
                <a:cs typeface="Times New Roman" panose="02020603050405020304" pitchFamily="18" charset="0"/>
              </a:rPr>
              <a:t>Reyes</a:t>
            </a:r>
            <a:r>
              <a:rPr lang="en-PH" dirty="0">
                <a:latin typeface="Times New Roman" panose="02020603050405020304" pitchFamily="18" charset="0"/>
                <a:cs typeface="Times New Roman" panose="02020603050405020304" pitchFamily="18" charset="0"/>
              </a:rPr>
              <a:t>, </a:t>
            </a:r>
            <a:r>
              <a:rPr lang="en-PH" dirty="0" err="1">
                <a:latin typeface="Times New Roman" panose="02020603050405020304" pitchFamily="18" charset="0"/>
                <a:cs typeface="Times New Roman" panose="02020603050405020304" pitchFamily="18" charset="0"/>
              </a:rPr>
              <a:t>Jouland</a:t>
            </a:r>
            <a:r>
              <a:rPr lang="en-PH" dirty="0">
                <a:latin typeface="Times New Roman" panose="02020603050405020304" pitchFamily="18" charset="0"/>
                <a:cs typeface="Times New Roman" panose="02020603050405020304" pitchFamily="18" charset="0"/>
              </a:rPr>
              <a:t> </a:t>
            </a:r>
            <a:r>
              <a:rPr lang="en-PH" dirty="0" err="1">
                <a:latin typeface="Times New Roman" panose="02020603050405020304" pitchFamily="18" charset="0"/>
                <a:cs typeface="Times New Roman" panose="02020603050405020304" pitchFamily="18" charset="0"/>
              </a:rPr>
              <a:t>Cyrel</a:t>
            </a:r>
            <a:r>
              <a:rPr lang="en-PH" dirty="0">
                <a:latin typeface="Times New Roman" panose="02020603050405020304" pitchFamily="18" charset="0"/>
                <a:cs typeface="Times New Roman" panose="02020603050405020304" pitchFamily="18" charset="0"/>
              </a:rPr>
              <a:t> G.</a:t>
            </a:r>
          </a:p>
          <a:p>
            <a:pPr algn="ctr"/>
            <a:r>
              <a:rPr lang="en-PH" dirty="0" err="1" smtClean="0">
                <a:latin typeface="Times New Roman" panose="02020603050405020304" pitchFamily="18" charset="0"/>
                <a:cs typeface="Times New Roman" panose="02020603050405020304" pitchFamily="18" charset="0"/>
              </a:rPr>
              <a:t>Barroga</a:t>
            </a:r>
            <a:r>
              <a:rPr lang="en-PH" dirty="0">
                <a:latin typeface="Times New Roman" panose="02020603050405020304" pitchFamily="18" charset="0"/>
                <a:cs typeface="Times New Roman" panose="02020603050405020304" pitchFamily="18" charset="0"/>
              </a:rPr>
              <a:t>, Michael Daniel A.</a:t>
            </a:r>
          </a:p>
          <a:p>
            <a:pPr algn="ctr"/>
            <a:endParaRPr lang="en-PH" sz="1600" dirty="0">
              <a:latin typeface="Times New Roman" panose="02020603050405020304" pitchFamily="18" charset="0"/>
              <a:cs typeface="Times New Roman" panose="02020603050405020304" pitchFamily="18" charset="0"/>
            </a:endParaRPr>
          </a:p>
          <a:p>
            <a:pPr algn="ctr"/>
            <a:endParaRPr lang="en-PH"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442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2431174"/>
            <a:ext cx="11687174" cy="461665"/>
          </a:xfrm>
          <a:prstGeom prst="rect">
            <a:avLst/>
          </a:prstGeom>
          <a:noFill/>
        </p:spPr>
        <p:txBody>
          <a:bodyPr wrap="square" rtlCol="0">
            <a:spAutoFit/>
          </a:bodyPr>
          <a:lstStyle/>
          <a:p>
            <a:pPr algn="just">
              <a:spcAft>
                <a:spcPts val="1000"/>
              </a:spcAft>
            </a:pPr>
            <a:r>
              <a:rPr lang="en-PH" sz="24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RESEARCH SETTING AND PARTICIPANTS</a:t>
            </a:r>
            <a:endParaRPr lang="en-PH" sz="2400" b="1" dirty="0">
              <a:solidFill>
                <a:schemeClr val="bg1"/>
              </a:solidFill>
              <a:latin typeface="Georgia" panose="02040502050405020303" pitchFamily="18" charset="0"/>
            </a:endParaRPr>
          </a:p>
        </p:txBody>
      </p:sp>
      <p:sp>
        <p:nvSpPr>
          <p:cNvPr id="6" name="TextBox 5">
            <a:extLst>
              <a:ext uri="{FF2B5EF4-FFF2-40B4-BE49-F238E27FC236}">
                <a16:creationId xmlns:a16="http://schemas.microsoft.com/office/drawing/2014/main" id="{0AB42483-BCEA-C0F2-4A88-C9EA2AA3E756}"/>
              </a:ext>
            </a:extLst>
          </p:cNvPr>
          <p:cNvSpPr txBox="1"/>
          <p:nvPr/>
        </p:nvSpPr>
        <p:spPr>
          <a:xfrm>
            <a:off x="1448456" y="3456590"/>
            <a:ext cx="9295089" cy="830997"/>
          </a:xfrm>
          <a:prstGeom prst="rect">
            <a:avLst/>
          </a:prstGeom>
          <a:noFill/>
        </p:spPr>
        <p:txBody>
          <a:bodyPr wrap="square" rtlCol="0">
            <a:spAutoFit/>
          </a:bodyPr>
          <a:lstStyle/>
          <a:p>
            <a:pPr algn="just"/>
            <a:r>
              <a:rPr lang="en-US" sz="2400" dirty="0" smtClean="0">
                <a:solidFill>
                  <a:schemeClr val="bg1"/>
                </a:solidFill>
                <a:latin typeface="Times New Roman" panose="02020603050405020304" pitchFamily="18" charset="0"/>
                <a:cs typeface="Times New Roman" panose="02020603050405020304" pitchFamily="18" charset="0"/>
              </a:rPr>
              <a:t>	The </a:t>
            </a:r>
            <a:r>
              <a:rPr lang="en-US" sz="2400" dirty="0">
                <a:solidFill>
                  <a:schemeClr val="bg1"/>
                </a:solidFill>
                <a:latin typeface="Times New Roman" panose="02020603050405020304" pitchFamily="18" charset="0"/>
                <a:cs typeface="Times New Roman" panose="02020603050405020304" pitchFamily="18" charset="0"/>
              </a:rPr>
              <a:t>Senior High School of Universidad de Manila will be the site of this investigation. Participants in this study </a:t>
            </a:r>
            <a:r>
              <a:rPr lang="en-US" sz="2400" dirty="0" smtClean="0">
                <a:solidFill>
                  <a:schemeClr val="bg1"/>
                </a:solidFill>
                <a:latin typeface="Times New Roman" panose="02020603050405020304" pitchFamily="18" charset="0"/>
                <a:cs typeface="Times New Roman" panose="02020603050405020304" pitchFamily="18" charset="0"/>
              </a:rPr>
              <a:t>will be Grade 12 ICT students.</a:t>
            </a:r>
            <a:endParaRPr lang="en-PH"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961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2169037"/>
            <a:ext cx="11687174" cy="461665"/>
          </a:xfrm>
          <a:prstGeom prst="rect">
            <a:avLst/>
          </a:prstGeom>
          <a:noFill/>
        </p:spPr>
        <p:txBody>
          <a:bodyPr wrap="square" rtlCol="0">
            <a:spAutoFit/>
          </a:bodyPr>
          <a:lstStyle/>
          <a:p>
            <a:pPr algn="just">
              <a:spcAft>
                <a:spcPts val="1000"/>
              </a:spcAft>
            </a:pPr>
            <a:r>
              <a:rPr lang="en-PH"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SAMPLING </a:t>
            </a:r>
            <a:r>
              <a:rPr lang="en-PH" sz="24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TECHNIQUE</a:t>
            </a:r>
          </a:p>
        </p:txBody>
      </p:sp>
      <p:sp>
        <p:nvSpPr>
          <p:cNvPr id="14" name="TextBox 13">
            <a:extLst>
              <a:ext uri="{FF2B5EF4-FFF2-40B4-BE49-F238E27FC236}">
                <a16:creationId xmlns:a16="http://schemas.microsoft.com/office/drawing/2014/main" id="{12D527B6-E1F1-7DA3-A65A-EE16B34F4BE8}"/>
              </a:ext>
            </a:extLst>
          </p:cNvPr>
          <p:cNvSpPr txBox="1"/>
          <p:nvPr/>
        </p:nvSpPr>
        <p:spPr>
          <a:xfrm>
            <a:off x="2011110" y="3031728"/>
            <a:ext cx="8169780" cy="1569660"/>
          </a:xfrm>
          <a:prstGeom prst="rect">
            <a:avLst/>
          </a:prstGeom>
          <a:noFill/>
        </p:spPr>
        <p:txBody>
          <a:bodyPr wrap="square" rtlCol="0">
            <a:spAutoFit/>
          </a:bodyPr>
          <a:lstStyle/>
          <a:p>
            <a:pPr algn="just"/>
            <a:r>
              <a:rPr lang="en-US" sz="2400" dirty="0" smtClean="0">
                <a:solidFill>
                  <a:schemeClr val="bg1"/>
                </a:solidFill>
                <a:latin typeface="Times New Roman" panose="02020603050405020304" pitchFamily="18" charset="0"/>
                <a:cs typeface="Times New Roman" panose="02020603050405020304" pitchFamily="18" charset="0"/>
              </a:rPr>
              <a:t>	This </a:t>
            </a:r>
            <a:r>
              <a:rPr lang="en-US" sz="2400" dirty="0">
                <a:solidFill>
                  <a:schemeClr val="bg1"/>
                </a:solidFill>
                <a:latin typeface="Times New Roman" panose="02020603050405020304" pitchFamily="18" charset="0"/>
                <a:cs typeface="Times New Roman" panose="02020603050405020304" pitchFamily="18" charset="0"/>
              </a:rPr>
              <a:t>study </a:t>
            </a:r>
            <a:r>
              <a:rPr lang="en-US" sz="2400" dirty="0" smtClean="0">
                <a:solidFill>
                  <a:schemeClr val="bg1"/>
                </a:solidFill>
                <a:latin typeface="Times New Roman" panose="02020603050405020304" pitchFamily="18" charset="0"/>
                <a:cs typeface="Times New Roman" panose="02020603050405020304" pitchFamily="18" charset="0"/>
              </a:rPr>
              <a:t>will use </a:t>
            </a:r>
            <a:r>
              <a:rPr lang="en-US" sz="2400" dirty="0">
                <a:solidFill>
                  <a:schemeClr val="bg1"/>
                </a:solidFill>
                <a:latin typeface="Times New Roman" panose="02020603050405020304" pitchFamily="18" charset="0"/>
                <a:cs typeface="Times New Roman" panose="02020603050405020304" pitchFamily="18" charset="0"/>
              </a:rPr>
              <a:t>the propensity score matching (</a:t>
            </a:r>
            <a:r>
              <a:rPr lang="en-US" sz="2400" dirty="0" err="1">
                <a:solidFill>
                  <a:schemeClr val="bg1"/>
                </a:solidFill>
                <a:latin typeface="Times New Roman" panose="02020603050405020304" pitchFamily="18" charset="0"/>
                <a:cs typeface="Times New Roman" panose="02020603050405020304" pitchFamily="18" charset="0"/>
              </a:rPr>
              <a:t>PSM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technique </a:t>
            </a:r>
            <a:r>
              <a:rPr lang="en-US" sz="2400" dirty="0">
                <a:solidFill>
                  <a:schemeClr val="bg1"/>
                </a:solidFill>
                <a:latin typeface="Times New Roman" panose="02020603050405020304" pitchFamily="18" charset="0"/>
                <a:cs typeface="Times New Roman" panose="02020603050405020304" pitchFamily="18" charset="0"/>
              </a:rPr>
              <a:t>to keep the parameters of the </a:t>
            </a:r>
            <a:r>
              <a:rPr lang="en-US" sz="2400" dirty="0" smtClean="0">
                <a:solidFill>
                  <a:schemeClr val="bg1"/>
                </a:solidFill>
                <a:latin typeface="Times New Roman" panose="02020603050405020304" pitchFamily="18" charset="0"/>
                <a:cs typeface="Times New Roman" panose="02020603050405020304" pitchFamily="18" charset="0"/>
              </a:rPr>
              <a:t>sample </a:t>
            </a:r>
            <a:r>
              <a:rPr lang="en-US" sz="2400" dirty="0">
                <a:solidFill>
                  <a:schemeClr val="bg1"/>
                </a:solidFill>
                <a:latin typeface="Times New Roman" panose="02020603050405020304" pitchFamily="18" charset="0"/>
                <a:cs typeface="Times New Roman" panose="02020603050405020304" pitchFamily="18" charset="0"/>
              </a:rPr>
              <a:t>in the control and experimental groups </a:t>
            </a:r>
            <a:r>
              <a:rPr lang="en-US" sz="2400" dirty="0" smtClean="0">
                <a:solidFill>
                  <a:schemeClr val="bg1"/>
                </a:solidFill>
                <a:latin typeface="Times New Roman" panose="02020603050405020304" pitchFamily="18" charset="0"/>
                <a:cs typeface="Times New Roman" panose="02020603050405020304" pitchFamily="18" charset="0"/>
              </a:rPr>
              <a:t>comparable </a:t>
            </a:r>
            <a:r>
              <a:rPr lang="en-US" sz="2400" dirty="0">
                <a:solidFill>
                  <a:schemeClr val="bg1"/>
                </a:solidFill>
                <a:latin typeface="Times New Roman" panose="02020603050405020304" pitchFamily="18" charset="0"/>
                <a:cs typeface="Times New Roman" panose="02020603050405020304" pitchFamily="18" charset="0"/>
              </a:rPr>
              <a:t>in order to achieve objective and reliable results.</a:t>
            </a:r>
            <a:endParaRPr lang="en-PH"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295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2049448"/>
            <a:ext cx="11687174" cy="461665"/>
          </a:xfrm>
          <a:prstGeom prst="rect">
            <a:avLst/>
          </a:prstGeom>
          <a:noFill/>
        </p:spPr>
        <p:txBody>
          <a:bodyPr wrap="square" rtlCol="0">
            <a:spAutoFit/>
          </a:bodyPr>
          <a:lstStyle/>
          <a:p>
            <a:pPr algn="just">
              <a:spcAft>
                <a:spcPts val="1000"/>
              </a:spcAft>
            </a:pPr>
            <a:r>
              <a:rPr lang="en-PH"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POPULATION AND SAMPLE SIZE</a:t>
            </a:r>
            <a:endParaRPr lang="en-PH" sz="5400" b="1" dirty="0">
              <a:solidFill>
                <a:schemeClr val="bg1"/>
              </a:solidFill>
              <a:latin typeface="Georgia" panose="02040502050405020303" pitchFamily="18" charset="0"/>
            </a:endParaRPr>
          </a:p>
        </p:txBody>
      </p:sp>
      <p:sp>
        <p:nvSpPr>
          <p:cNvPr id="14" name="TextBox 13">
            <a:extLst>
              <a:ext uri="{FF2B5EF4-FFF2-40B4-BE49-F238E27FC236}">
                <a16:creationId xmlns:a16="http://schemas.microsoft.com/office/drawing/2014/main" id="{12D527B6-E1F1-7DA3-A65A-EE16B34F4BE8}"/>
              </a:ext>
            </a:extLst>
          </p:cNvPr>
          <p:cNvSpPr txBox="1"/>
          <p:nvPr/>
        </p:nvSpPr>
        <p:spPr>
          <a:xfrm>
            <a:off x="2011110" y="3024879"/>
            <a:ext cx="8169780" cy="1200329"/>
          </a:xfrm>
          <a:prstGeom prst="rect">
            <a:avLst/>
          </a:prstGeom>
          <a:noFill/>
        </p:spPr>
        <p:txBody>
          <a:bodyPr wrap="square" rtlCol="0">
            <a:spAutoFit/>
          </a:bodyPr>
          <a:lstStyle/>
          <a:p>
            <a:pPr algn="just"/>
            <a:r>
              <a:rPr lang="en-PH"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 174 ICT students in Grade 12 at </a:t>
            </a:r>
            <a:r>
              <a:rPr lang="en-US" sz="2400" dirty="0" err="1">
                <a:solidFill>
                  <a:schemeClr val="bg1"/>
                </a:solidFill>
                <a:latin typeface="Times New Roman" panose="02020603050405020304" pitchFamily="18" charset="0"/>
                <a:cs typeface="Times New Roman" panose="02020603050405020304" pitchFamily="18" charset="0"/>
              </a:rPr>
              <a:t>UDM-SHS</a:t>
            </a:r>
            <a:r>
              <a:rPr lang="en-US" sz="2400" dirty="0">
                <a:solidFill>
                  <a:schemeClr val="bg1"/>
                </a:solidFill>
                <a:latin typeface="Times New Roman" panose="02020603050405020304" pitchFamily="18" charset="0"/>
                <a:cs typeface="Times New Roman" panose="02020603050405020304" pitchFamily="18" charset="0"/>
              </a:rPr>
              <a:t> make up the study's population. A total of 60 ICT students in Grade 12 will comprise the sample.</a:t>
            </a:r>
            <a:endParaRPr lang="en-PH"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625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1807600"/>
            <a:ext cx="11687174" cy="461665"/>
          </a:xfrm>
          <a:prstGeom prst="rect">
            <a:avLst/>
          </a:prstGeom>
          <a:noFill/>
        </p:spPr>
        <p:txBody>
          <a:bodyPr wrap="square" rtlCol="0">
            <a:spAutoFit/>
          </a:bodyPr>
          <a:lstStyle/>
          <a:p>
            <a:pPr algn="just">
              <a:spcAft>
                <a:spcPts val="1000"/>
              </a:spcAft>
            </a:pPr>
            <a:r>
              <a:rPr lang="en-PH"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INSTRUMENT OF THE STUDY</a:t>
            </a:r>
            <a:endParaRPr lang="en-PH" sz="2400" b="1" dirty="0">
              <a:solidFill>
                <a:schemeClr val="bg1"/>
              </a:solidFill>
              <a:latin typeface="Georgia" panose="02040502050405020303" pitchFamily="18" charset="0"/>
            </a:endParaRPr>
          </a:p>
        </p:txBody>
      </p:sp>
      <p:sp>
        <p:nvSpPr>
          <p:cNvPr id="6" name="TextBox 5">
            <a:extLst>
              <a:ext uri="{FF2B5EF4-FFF2-40B4-BE49-F238E27FC236}">
                <a16:creationId xmlns:a16="http://schemas.microsoft.com/office/drawing/2014/main" id="{12D527B6-E1F1-7DA3-A65A-EE16B34F4BE8}"/>
              </a:ext>
            </a:extLst>
          </p:cNvPr>
          <p:cNvSpPr txBox="1"/>
          <p:nvPr/>
        </p:nvSpPr>
        <p:spPr>
          <a:xfrm>
            <a:off x="987283" y="2734321"/>
            <a:ext cx="10217426" cy="2677656"/>
          </a:xfrm>
          <a:prstGeom prst="rect">
            <a:avLst/>
          </a:prstGeom>
          <a:noFill/>
        </p:spPr>
        <p:txBody>
          <a:bodyPr wrap="square" rtlCol="0">
            <a:spAutoFit/>
          </a:bodyPr>
          <a:lstStyle/>
          <a:p>
            <a:pPr algn="just"/>
            <a:r>
              <a:rPr lang="en-PH"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 instrument of the study will be questionnaires, which will be provided to the participants via Google Forms. The questionnaire will ask for the respondents’ strand and section, age, perception on the information dissemination strategy’s usefulness, perception on the information dissemination strategy’s usability, perceived level of social conformity regarding utilizing the information dissemination strategy, and perception on the school’s support for the use of the information dissemination strategy.</a:t>
            </a:r>
            <a:endParaRPr lang="en-PH"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44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8" name="TextBox 7">
            <a:extLst>
              <a:ext uri="{FF2B5EF4-FFF2-40B4-BE49-F238E27FC236}">
                <a16:creationId xmlns:a16="http://schemas.microsoft.com/office/drawing/2014/main" id="{8C2560A7-681C-CCF0-0B70-2B12C4DA35AA}"/>
              </a:ext>
            </a:extLst>
          </p:cNvPr>
          <p:cNvSpPr txBox="1"/>
          <p:nvPr/>
        </p:nvSpPr>
        <p:spPr>
          <a:xfrm>
            <a:off x="2001079" y="1531348"/>
            <a:ext cx="8189842" cy="707886"/>
          </a:xfrm>
          <a:prstGeom prst="rect">
            <a:avLst/>
          </a:prstGeom>
          <a:noFill/>
        </p:spPr>
        <p:txBody>
          <a:bodyPr wrap="square" rtlCol="0">
            <a:spAutoFit/>
          </a:bodyPr>
          <a:lstStyle/>
          <a:p>
            <a:pPr algn="ctr"/>
            <a:r>
              <a:rPr lang="en-PH" sz="2000" b="1" dirty="0">
                <a:solidFill>
                  <a:schemeClr val="bg1"/>
                </a:solidFill>
                <a:effectLst/>
                <a:latin typeface="Times New Roman" panose="02020603050405020304" pitchFamily="18" charset="0"/>
                <a:ea typeface="Times New Roman" panose="02020603050405020304" pitchFamily="18" charset="0"/>
              </a:rPr>
              <a:t>CHAPTER 1</a:t>
            </a:r>
          </a:p>
          <a:p>
            <a:pPr algn="ctr"/>
            <a:r>
              <a:rPr lang="en-PH" sz="2000" b="1" dirty="0">
                <a:solidFill>
                  <a:schemeClr val="bg1"/>
                </a:solidFill>
                <a:latin typeface="Times New Roman" panose="02020603050405020304" pitchFamily="18" charset="0"/>
              </a:rPr>
              <a:t>THE PROBLEM AND ITS BACKGROUND</a:t>
            </a:r>
            <a:endParaRPr lang="en-PH" sz="4800"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5F54A1C4-A88C-3FBC-5DC4-220CF6D88659}"/>
              </a:ext>
            </a:extLst>
          </p:cNvPr>
          <p:cNvSpPr txBox="1"/>
          <p:nvPr/>
        </p:nvSpPr>
        <p:spPr>
          <a:xfrm>
            <a:off x="252413" y="2436745"/>
            <a:ext cx="11687174" cy="3970318"/>
          </a:xfrm>
          <a:prstGeom prst="rect">
            <a:avLst/>
          </a:prstGeom>
          <a:noFill/>
        </p:spPr>
        <p:txBody>
          <a:bodyPr wrap="square" rtlCol="0">
            <a:spAutoFit/>
          </a:bodyPr>
          <a:lstStyle/>
          <a:p>
            <a:pPr algn="just"/>
            <a:r>
              <a:rPr lang="en-US" dirty="0" smtClean="0">
                <a:solidFill>
                  <a:schemeClr val="bg1"/>
                </a:solidFill>
                <a:latin typeface="Times New Roman" panose="02020603050405020304" pitchFamily="18" charset="0"/>
                <a:cs typeface="Times New Roman" panose="02020603050405020304" pitchFamily="18" charset="0"/>
              </a:rPr>
              <a:t>	The </a:t>
            </a:r>
            <a:r>
              <a:rPr lang="en-US" dirty="0">
                <a:solidFill>
                  <a:schemeClr val="bg1"/>
                </a:solidFill>
                <a:latin typeface="Times New Roman" panose="02020603050405020304" pitchFamily="18" charset="0"/>
                <a:cs typeface="Times New Roman" panose="02020603050405020304" pitchFamily="18" charset="0"/>
              </a:rPr>
              <a:t>method through which facts are made available to the general public is known as information dissemination (Best Communications Degrees, 2018). Block printing, invented in China during the </a:t>
            </a:r>
            <a:r>
              <a:rPr lang="en-US" dirty="0" err="1">
                <a:solidFill>
                  <a:schemeClr val="bg1"/>
                </a:solidFill>
                <a:latin typeface="Times New Roman" panose="02020603050405020304" pitchFamily="18" charset="0"/>
                <a:cs typeface="Times New Roman" panose="02020603050405020304" pitchFamily="18" charset="0"/>
              </a:rPr>
              <a:t>T'ang</a:t>
            </a:r>
            <a:r>
              <a:rPr lang="en-US" dirty="0">
                <a:solidFill>
                  <a:schemeClr val="bg1"/>
                </a:solidFill>
                <a:latin typeface="Times New Roman" panose="02020603050405020304" pitchFamily="18" charset="0"/>
                <a:cs typeface="Times New Roman" panose="02020603050405020304" pitchFamily="18" charset="0"/>
              </a:rPr>
              <a:t> dynasty, was the first widely used method of mechanically copying writings (618–907). Symbolic lettering and images were carved into wooden blocks, inked, and transcribed onto paper (</a:t>
            </a:r>
            <a:r>
              <a:rPr lang="en-US" dirty="0" err="1">
                <a:solidFill>
                  <a:schemeClr val="bg1"/>
                </a:solidFill>
                <a:latin typeface="Times New Roman" panose="02020603050405020304" pitchFamily="18" charset="0"/>
                <a:cs typeface="Times New Roman" panose="02020603050405020304" pitchFamily="18" charset="0"/>
              </a:rPr>
              <a:t>Slamecka</a:t>
            </a:r>
            <a:r>
              <a:rPr lang="en-US" dirty="0">
                <a:solidFill>
                  <a:schemeClr val="bg1"/>
                </a:solidFill>
                <a:latin typeface="Times New Roman" panose="02020603050405020304" pitchFamily="18" charset="0"/>
                <a:cs typeface="Times New Roman" panose="02020603050405020304" pitchFamily="18" charset="0"/>
              </a:rPr>
              <a:t>, 2018). Along with the development of civilizations, numerous ways for disseminating knowledge were developed from this point on. Modern technology was made possible by these breakthroughs. These technologies are now used as tools for disseminating information</a:t>
            </a:r>
            <a:r>
              <a:rPr lang="en-US" dirty="0" smtClean="0">
                <a:solidFill>
                  <a:schemeClr val="bg1"/>
                </a:solidFill>
                <a:latin typeface="Times New Roman" panose="02020603050405020304" pitchFamily="18" charset="0"/>
                <a:cs typeface="Times New Roman" panose="02020603050405020304" pitchFamily="18" charset="0"/>
              </a:rPr>
              <a:t>.</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	Text </a:t>
            </a:r>
            <a:r>
              <a:rPr lang="en-US" dirty="0">
                <a:solidFill>
                  <a:schemeClr val="bg1"/>
                </a:solidFill>
                <a:latin typeface="Times New Roman" panose="02020603050405020304" pitchFamily="18" charset="0"/>
                <a:cs typeface="Times New Roman" panose="02020603050405020304" pitchFamily="18" charset="0"/>
              </a:rPr>
              <a:t>messaging, which is one of these </a:t>
            </a:r>
            <a:r>
              <a:rPr lang="en-US" dirty="0" smtClean="0">
                <a:solidFill>
                  <a:schemeClr val="bg1"/>
                </a:solidFill>
                <a:latin typeface="Times New Roman" panose="02020603050405020304" pitchFamily="18" charset="0"/>
                <a:cs typeface="Times New Roman" panose="02020603050405020304" pitchFamily="18" charset="0"/>
              </a:rPr>
              <a:t>technologies </a:t>
            </a:r>
            <a:r>
              <a:rPr lang="en-US" dirty="0">
                <a:solidFill>
                  <a:schemeClr val="bg1"/>
                </a:solidFill>
                <a:latin typeface="Times New Roman" panose="02020603050405020304" pitchFamily="18" charset="0"/>
                <a:cs typeface="Times New Roman" panose="02020603050405020304" pitchFamily="18" charset="0"/>
              </a:rPr>
              <a:t>and is carried out by a wireless carrier, is the act of exchanging brief, alphanumeric communications between cellphones, pagers, or other handheld devices (Mathias, 2017). Texting, often referred to as short message service (SMS) or instant messaging, has overtaken phone calls and in-person interactions as the preferred method of communication among adolescents. According to estimates, approximately 66% to 80% of adolescents own cell phones (The Lawyers &amp; Jurists, 2020). It also does not require Internet connectivity, making it a potential strategy for disseminating information. </a:t>
            </a:r>
          </a:p>
          <a:p>
            <a:pPr algn="just"/>
            <a:endParaRPr lang="en-PH"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64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1511306"/>
            <a:ext cx="11687174" cy="4758739"/>
          </a:xfrm>
          <a:prstGeom prst="rect">
            <a:avLst/>
          </a:prstGeom>
          <a:noFill/>
        </p:spPr>
        <p:txBody>
          <a:bodyPr wrap="square" rtlCol="0">
            <a:spAutoFit/>
          </a:bodyPr>
          <a:lstStyle/>
          <a:p>
            <a:pPr algn="just">
              <a:lnSpc>
                <a:spcPct val="107000"/>
              </a:lnSpc>
              <a:spcAft>
                <a:spcPts val="800"/>
              </a:spcAft>
            </a:pPr>
            <a:r>
              <a:rPr lang="en-US" sz="16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Another </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form of text messaging is broadcast messaging, wherein text messages are sent in bulk to a list of recipients all at once. It is often used by companies and organizations to easily disseminate information to the corresponding employees and staff. Similar to a mailing list to receive emails, the recipient must also agree first to receive the text messages, so the messages will not be sent to just anyone (</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Impactive</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2021). In an environment like a school that holds over a thousand constituents, broadcast messaging is capable of providing information to multiple individuals simultaneously. Together with all the factors mentioned about text messaging’s efficiency, it is safe to assume that broadcast messaging has potential when it comes to disseminating information effectively to a large group of people.</a:t>
            </a:r>
          </a:p>
          <a:p>
            <a:pPr algn="just">
              <a:lnSpc>
                <a:spcPct val="107000"/>
              </a:lnSpc>
              <a:spcAft>
                <a:spcPts val="800"/>
              </a:spcAft>
            </a:pPr>
            <a:r>
              <a:rPr lang="en-US" sz="16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In </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context of </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UDM-SHS</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only way the school disseminates information is through social media, specifically through a Facebook page moderated and managed by the school. On August 13, 2018, the "</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UDM</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SHS</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Student Council" Facebook page was established. Since then, informative news and announcements have been posted on the page to spread awareness and keep students and parents alike in the loop. The fact that the university possesses only one strategy for disseminating information is in itself a potential weakness and a vulnerable point in the school’s information network. Conducting this </a:t>
            </a:r>
            <a:r>
              <a:rPr lang="en-US" sz="16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quasi-experimental </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research may help the university determine if adding another method of disseminating information is necessary and beneficial. Incorporating broadcast messaging could possibly help in improving the efficiency of the university’s senior high school department’s information dissemination. </a:t>
            </a:r>
          </a:p>
          <a:p>
            <a:pPr algn="just">
              <a:lnSpc>
                <a:spcPct val="107000"/>
              </a:lnSpc>
              <a:spcAft>
                <a:spcPts val="800"/>
              </a:spcAft>
            </a:pPr>
            <a:r>
              <a:rPr lang="en-US" sz="16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purpose of this research is to see if there will be a significant change if broadcast messaging is added along with social media as the current information dissemination strategy. It proposes a solution in order to enhance the current dissemination of information in the senior high school department of Universidad de Manila. It might benefit the students and faculty members to have more outlets to receive information from.</a:t>
            </a:r>
          </a:p>
        </p:txBody>
      </p:sp>
    </p:spTree>
    <p:extLst>
      <p:ext uri="{BB962C8B-B14F-4D97-AF65-F5344CB8AC3E}">
        <p14:creationId xmlns:p14="http://schemas.microsoft.com/office/powerpoint/2010/main" val="3135335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6996" y="-1415315"/>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1659204"/>
            <a:ext cx="11687174" cy="430887"/>
          </a:xfrm>
          <a:prstGeom prst="rect">
            <a:avLst/>
          </a:prstGeom>
          <a:noFill/>
        </p:spPr>
        <p:txBody>
          <a:bodyPr wrap="square" rtlCol="0">
            <a:spAutoFit/>
          </a:bodyPr>
          <a:lstStyle/>
          <a:p>
            <a:pPr algn="just">
              <a:spcAft>
                <a:spcPts val="1000"/>
              </a:spcAft>
            </a:pPr>
            <a:r>
              <a:rPr lang="en-PH" sz="22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THEORETICAL </a:t>
            </a:r>
            <a:r>
              <a:rPr lang="en-PH"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FRAMEWORK</a:t>
            </a:r>
            <a:endParaRPr lang="en-PH" sz="2200" b="1" dirty="0">
              <a:solidFill>
                <a:schemeClr val="bg1"/>
              </a:solidFill>
              <a:latin typeface="Georgia" panose="02040502050405020303" pitchFamily="18" charset="0"/>
            </a:endParaRPr>
          </a:p>
        </p:txBody>
      </p:sp>
      <p:sp>
        <p:nvSpPr>
          <p:cNvPr id="14" name="TextBox 13">
            <a:extLst>
              <a:ext uri="{FF2B5EF4-FFF2-40B4-BE49-F238E27FC236}">
                <a16:creationId xmlns:a16="http://schemas.microsoft.com/office/drawing/2014/main" id="{5F54A1C4-A88C-3FBC-5DC4-220CF6D88659}"/>
              </a:ext>
            </a:extLst>
          </p:cNvPr>
          <p:cNvSpPr txBox="1"/>
          <p:nvPr/>
        </p:nvSpPr>
        <p:spPr>
          <a:xfrm>
            <a:off x="252409" y="2386348"/>
            <a:ext cx="11687174" cy="3627211"/>
          </a:xfrm>
          <a:prstGeom prst="rect">
            <a:avLst/>
          </a:prstGeom>
          <a:noFill/>
        </p:spPr>
        <p:txBody>
          <a:bodyPr wrap="square" rtlCol="0">
            <a:spAutoFit/>
          </a:bodyPr>
          <a:lstStyle/>
          <a:p>
            <a:pPr algn="just">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This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study is anchored on the "Unified Theory of Acceptance and Use of Technology"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UTAUT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 According to the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UTAUT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theoretical paradigm, behavioral intention determines whether technology is actually used. The expected possibility of implementing the technology is directly influenced by performance expectancy, effort expectancy, social influence, and facilitating conditions. The influence of predictors is moderated by factors such as age, gender, experience, and willingness to use.</a:t>
            </a:r>
          </a:p>
          <a:p>
            <a:pPr algn="just">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Performance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expectancy is defined as "the degree to which an individual believes that using the system will help him or her to attain gains in job performance"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 It is the greatest predictor of use intention among the four components and is significant in both voluntary and obligatory situations.</a:t>
            </a:r>
          </a:p>
          <a:p>
            <a:pPr algn="just">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Effort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expectancy is defined as "the degree of ease associated with the use of the system"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 After prolonged technological use, its impact becomes negligible.</a:t>
            </a:r>
          </a:p>
          <a:p>
            <a:pPr>
              <a:lnSpc>
                <a:spcPct val="107000"/>
              </a:lnSpc>
              <a:spcAft>
                <a:spcPts val="800"/>
              </a:spcAft>
            </a:pPr>
            <a:r>
              <a:rPr lang="en-US" sz="16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H"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8123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1630618"/>
            <a:ext cx="11687174" cy="4426661"/>
          </a:xfrm>
          <a:prstGeom prst="rect">
            <a:avLst/>
          </a:prstGeom>
          <a:noFill/>
        </p:spPr>
        <p:txBody>
          <a:bodyPr wrap="square" rtlCol="0">
            <a:spAutoFit/>
          </a:bodyPr>
          <a:lstStyle/>
          <a:p>
            <a:pPr algn="just">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Social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influence is defined as "the degree to which an individual perceives that important others believe he or she should use the system"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 This implies that an individual’s behavior may be altered and adjusted according to the perceptions of others about them. When using technology is required, social influence has a significant impact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 People may use technology in a mandated situation because it is a requirement for conformity, but not out of personal inclination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&amp; Davis, 2000).</a:t>
            </a:r>
          </a:p>
          <a:p>
            <a:pPr algn="just">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degree to which an individual believes that an organization's and technical infrastructure exist to support the use of the system is defined as facilitating conditions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2003).The intention to use is directly influenced by facilitating conditions, although the influence becomes minimal after the initial usage. As a result, the model suggests that facilitating conditions have a direct and significant impact on usage behavior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a:t>
            </a:r>
          </a:p>
          <a:p>
            <a:pPr algn="just">
              <a:lnSpc>
                <a:spcPct val="107000"/>
              </a:lnSpc>
              <a:spcAft>
                <a:spcPts val="800"/>
              </a:spcAft>
            </a:pPr>
            <a:r>
              <a:rPr lang="en-US"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strength of predictors on intention is defined by the moderating effects of age, gender, experience, and voluntary usage. All four predictors' effects are moderated by age. Relationships between effort expectancy, performance expectancy, and social influence are moderated by gender. The correlation between effort expectancy, social influence, and facilitating conditions is moderated by experience. Only the connection between social influence and behavioral intention is moderated by the voluntariness of usage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Venkatesh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et al., 2003).</a:t>
            </a:r>
          </a:p>
        </p:txBody>
      </p:sp>
    </p:spTree>
    <p:extLst>
      <p:ext uri="{BB962C8B-B14F-4D97-AF65-F5344CB8AC3E}">
        <p14:creationId xmlns:p14="http://schemas.microsoft.com/office/powerpoint/2010/main" val="4048430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9550" y="1464627"/>
            <a:ext cx="11672891" cy="4476097"/>
          </a:xfrm>
          <a:prstGeom prst="rect">
            <a:avLst/>
          </a:prstGeom>
          <a:noFill/>
        </p:spPr>
        <p:txBody>
          <a:bodyPr wrap="square" rtlCol="0">
            <a:spAutoFit/>
          </a:bodyPr>
          <a:lstStyle/>
          <a:p>
            <a:pPr algn="just">
              <a:lnSpc>
                <a:spcPct val="107000"/>
              </a:lnSpc>
              <a:spcAft>
                <a:spcPts val="800"/>
              </a:spcAft>
            </a:pP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In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context of this study, broadcast messaging is the technology that will be utilized by the target participants in the experiment. Furthermore, the four constructs of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UTAUT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will be the criteria for determining the effectiveness of broadcast messaging in diffusing information. In this study’s setting, performance expectancy refers to the perceived level of usefulness and utility that participants receive from SMS-based notifications on important information and announcements; effort expectancy refers to the perceived level of usability and user-friendliness that participants associate with acquiring information through broadcast messaging; social influence refers to the perceived level of social conformity that the participants have for the information dissemination method; and facilitating conditions refer to the level of the participants’ belief that the school approves this information dissemination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strategy</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This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theory will serve as the basis for the interpretation of this study’s results. Additionally,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UTAUT</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is integral to this research as it helps in assigning specific criteria that will aid in ascertaining whether broadcast messaging is truly effective. Finally, the theory will assist in visualizing the connections between the variables and reinforcing the key concepts and ideas of this study.</a:t>
            </a:r>
          </a:p>
        </p:txBody>
      </p:sp>
    </p:spTree>
    <p:extLst>
      <p:ext uri="{BB962C8B-B14F-4D97-AF65-F5344CB8AC3E}">
        <p14:creationId xmlns:p14="http://schemas.microsoft.com/office/powerpoint/2010/main" val="546880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451358"/>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8" y="1392825"/>
            <a:ext cx="11687174" cy="430887"/>
          </a:xfrm>
          <a:prstGeom prst="rect">
            <a:avLst/>
          </a:prstGeom>
          <a:noFill/>
        </p:spPr>
        <p:txBody>
          <a:bodyPr wrap="square" rtlCol="0">
            <a:spAutoFit/>
          </a:bodyPr>
          <a:lstStyle/>
          <a:p>
            <a:pPr algn="just">
              <a:spcAft>
                <a:spcPts val="1000"/>
              </a:spcAft>
            </a:pPr>
            <a:r>
              <a:rPr lang="en-PH"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RESEARCH PARADIGM</a:t>
            </a:r>
            <a:endParaRPr lang="en-PH" sz="2200" b="1" dirty="0">
              <a:solidFill>
                <a:schemeClr val="bg1"/>
              </a:solidFill>
              <a:latin typeface="Georgia" panose="02040502050405020303" pitchFamily="18" charset="0"/>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8647" y="1831614"/>
            <a:ext cx="6890935" cy="4033320"/>
          </a:xfrm>
          <a:prstGeom prst="rect">
            <a:avLst/>
          </a:prstGeom>
        </p:spPr>
      </p:pic>
      <p:sp>
        <p:nvSpPr>
          <p:cNvPr id="16" name="TextBox 15">
            <a:extLst>
              <a:ext uri="{FF2B5EF4-FFF2-40B4-BE49-F238E27FC236}">
                <a16:creationId xmlns:a16="http://schemas.microsoft.com/office/drawing/2014/main" id="{31DD15FF-1E26-ADAB-48BE-6609E617F1F5}"/>
              </a:ext>
            </a:extLst>
          </p:cNvPr>
          <p:cNvSpPr txBox="1"/>
          <p:nvPr/>
        </p:nvSpPr>
        <p:spPr>
          <a:xfrm>
            <a:off x="247615" y="2634672"/>
            <a:ext cx="4553417" cy="2462213"/>
          </a:xfrm>
          <a:prstGeom prst="rect">
            <a:avLst/>
          </a:prstGeom>
          <a:noFill/>
        </p:spPr>
        <p:txBody>
          <a:bodyPr wrap="square" rtlCol="0">
            <a:spAutoFit/>
          </a:bodyPr>
          <a:lstStyle/>
          <a:p>
            <a:pPr algn="just"/>
            <a:r>
              <a:rPr lang="en-US" sz="2200" dirty="0" smtClean="0">
                <a:solidFill>
                  <a:schemeClr val="bg1"/>
                </a:solidFill>
                <a:latin typeface="Times New Roman" panose="02020603050405020304" pitchFamily="18" charset="0"/>
                <a:cs typeface="Times New Roman" panose="02020603050405020304" pitchFamily="18" charset="0"/>
              </a:rPr>
              <a:t>	The </a:t>
            </a:r>
            <a:r>
              <a:rPr lang="en-US" sz="2200" dirty="0">
                <a:solidFill>
                  <a:schemeClr val="bg1"/>
                </a:solidFill>
                <a:latin typeface="Times New Roman" panose="02020603050405020304" pitchFamily="18" charset="0"/>
                <a:cs typeface="Times New Roman" panose="02020603050405020304" pitchFamily="18" charset="0"/>
              </a:rPr>
              <a:t>connections and relationships between the predictors, moderating factors, behavioral intention, and actual use behavior of technology are depicted in this visual representation of the Unified Theory of Acceptance and Use of Technology. </a:t>
            </a:r>
            <a:endParaRPr lang="en-PH"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45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1414210"/>
            <a:ext cx="11687174" cy="430887"/>
          </a:xfrm>
          <a:prstGeom prst="rect">
            <a:avLst/>
          </a:prstGeom>
          <a:noFill/>
        </p:spPr>
        <p:txBody>
          <a:bodyPr wrap="square" rtlCol="0">
            <a:spAutoFit/>
          </a:bodyPr>
          <a:lstStyle/>
          <a:p>
            <a:pPr algn="just">
              <a:spcAft>
                <a:spcPts val="1000"/>
              </a:spcAft>
            </a:pPr>
            <a:r>
              <a:rPr lang="en-PH" sz="22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STATEMENT OF THE PROBLEM</a:t>
            </a:r>
            <a:endParaRPr lang="en-PH" sz="2200" b="1" dirty="0">
              <a:solidFill>
                <a:schemeClr val="bg1"/>
              </a:solidFill>
              <a:latin typeface="Georgia" panose="02040502050405020303" pitchFamily="18" charset="0"/>
            </a:endParaRPr>
          </a:p>
        </p:txBody>
      </p:sp>
      <p:sp>
        <p:nvSpPr>
          <p:cNvPr id="6" name="TextBox 5">
            <a:extLst>
              <a:ext uri="{FF2B5EF4-FFF2-40B4-BE49-F238E27FC236}">
                <a16:creationId xmlns:a16="http://schemas.microsoft.com/office/drawing/2014/main" id="{DCFF720A-8BD3-CDB9-9B67-1DF325B12A86}"/>
              </a:ext>
            </a:extLst>
          </p:cNvPr>
          <p:cNvSpPr txBox="1"/>
          <p:nvPr/>
        </p:nvSpPr>
        <p:spPr>
          <a:xfrm>
            <a:off x="252409" y="1633576"/>
            <a:ext cx="11687174" cy="5477269"/>
          </a:xfrm>
          <a:prstGeom prst="rect">
            <a:avLst/>
          </a:prstGeom>
          <a:noFill/>
        </p:spPr>
        <p:txBody>
          <a:bodyPr wrap="square" rtlCol="0">
            <a:spAutoFit/>
          </a:bodyPr>
          <a:lstStyle/>
          <a:p>
            <a:pPr indent="457200" algn="just">
              <a:lnSpc>
                <a:spcPct val="200000"/>
              </a:lnSpc>
              <a:spcAft>
                <a:spcPts val="800"/>
              </a:spcAf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study aims to evaluate the level of effectiveness of </a:t>
            </a:r>
            <a:r>
              <a:rPr lang="en-US"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broadcast messaging for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disseminating </a:t>
            </a:r>
            <a:r>
              <a:rPr lang="en-US"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information in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UDM-SHS. </a:t>
            </a:r>
            <a:endParaRPr lang="en-PH"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200000"/>
              </a:lnSpc>
              <a:spcAft>
                <a:spcPts val="800"/>
              </a:spcAft>
            </a:pPr>
            <a:r>
              <a:rPr lang="en-US"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Moreover</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it seeks to answer the following research questions:</a:t>
            </a:r>
            <a:endParaRPr lang="en-PH"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What is the pre-assessment level of the control group and the experimental group?</a:t>
            </a:r>
            <a:endParaRPr lang="en-PH"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What is the post-assessment level of the control group and the experimental group?</a:t>
            </a:r>
            <a:endParaRPr lang="en-PH"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 there a significant difference in the pre-assessment level and post-assessment level of the control group and experimental group?</a:t>
            </a:r>
            <a:endParaRPr lang="en-PH"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 there a significant difference in the post-assessment levels of the control group and experimental group?</a:t>
            </a:r>
            <a:endParaRPr lang="en-PH"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PH"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PH" sz="1600" dirty="0">
              <a:solidFill>
                <a:schemeClr val="bg1"/>
              </a:solidFill>
            </a:endParaRPr>
          </a:p>
        </p:txBody>
      </p:sp>
    </p:spTree>
    <p:extLst>
      <p:ext uri="{BB962C8B-B14F-4D97-AF65-F5344CB8AC3E}">
        <p14:creationId xmlns:p14="http://schemas.microsoft.com/office/powerpoint/2010/main" val="1857365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AE47C7-5E07-DA22-BFDC-2E37B9872AB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20000" contrast="-40000"/>
                    </a14:imgEffect>
                  </a14:imgLayer>
                </a14:imgProps>
              </a:ext>
            </a:extLst>
          </a:blip>
          <a:srcRect b="3719"/>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CF705B8-920D-FC94-D1C1-6F6D43F3B236}"/>
              </a:ext>
              <a:ext uri="{C183D7F6-B498-43B3-948B-1728B52AA6E4}">
                <adec:decorative xmlns:adec="http://schemas.microsoft.com/office/drawing/2017/decorative" xmlns="" val="1"/>
              </a:ext>
            </a:extLst>
          </p:cNvPr>
          <p:cNvSpPr/>
          <p:nvPr/>
        </p:nvSpPr>
        <p:spPr>
          <a:xfrm rot="5400000" flipH="1">
            <a:off x="2667003" y="-1531206"/>
            <a:ext cx="6857997" cy="12192003"/>
          </a:xfrm>
          <a:prstGeom prst="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9" name="Rectangle 18">
            <a:extLst>
              <a:ext uri="{FF2B5EF4-FFF2-40B4-BE49-F238E27FC236}">
                <a16:creationId xmlns:a16="http://schemas.microsoft.com/office/drawing/2014/main" id="{72E3DC42-61E3-B099-BFA4-0BA00A7F932B}"/>
              </a:ext>
            </a:extLst>
          </p:cNvPr>
          <p:cNvSpPr/>
          <p:nvPr/>
        </p:nvSpPr>
        <p:spPr>
          <a:xfrm>
            <a:off x="0" y="3"/>
            <a:ext cx="12191999" cy="1256689"/>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1" name="TextBox 20">
            <a:extLst>
              <a:ext uri="{FF2B5EF4-FFF2-40B4-BE49-F238E27FC236}">
                <a16:creationId xmlns:a16="http://schemas.microsoft.com/office/drawing/2014/main" id="{D25449A8-708D-1AFE-92D7-2D7C93734C48}"/>
              </a:ext>
            </a:extLst>
          </p:cNvPr>
          <p:cNvSpPr txBox="1"/>
          <p:nvPr/>
        </p:nvSpPr>
        <p:spPr>
          <a:xfrm>
            <a:off x="3668518" y="191861"/>
            <a:ext cx="5654867" cy="400110"/>
          </a:xfrm>
          <a:prstGeom prst="rect">
            <a:avLst/>
          </a:prstGeom>
          <a:noFill/>
        </p:spPr>
        <p:txBody>
          <a:bodyPr wrap="square" rtlCol="0">
            <a:spAutoFit/>
          </a:bodyPr>
          <a:lstStyle/>
          <a:p>
            <a:r>
              <a:rPr lang="en-US" sz="2000" spc="300" dirty="0">
                <a:solidFill>
                  <a:schemeClr val="bg1"/>
                </a:solidFill>
                <a:latin typeface="Century Gothic" panose="020B0502020202020204" pitchFamily="34" charset="0"/>
                <a:cs typeface="Aharoni" panose="02010803020104030203" pitchFamily="2" charset="-79"/>
              </a:rPr>
              <a:t>Universidad de Manila</a:t>
            </a:r>
            <a:endParaRPr lang="en-PH" sz="2000" spc="300" dirty="0">
              <a:solidFill>
                <a:schemeClr val="bg1"/>
              </a:solidFill>
              <a:latin typeface="Century Gothic" panose="020B0502020202020204" pitchFamily="34" charset="0"/>
              <a:cs typeface="Aharoni" panose="02010803020104030203" pitchFamily="2" charset="-79"/>
            </a:endParaRPr>
          </a:p>
        </p:txBody>
      </p:sp>
      <p:sp>
        <p:nvSpPr>
          <p:cNvPr id="22" name="TextBox 21">
            <a:extLst>
              <a:ext uri="{FF2B5EF4-FFF2-40B4-BE49-F238E27FC236}">
                <a16:creationId xmlns:a16="http://schemas.microsoft.com/office/drawing/2014/main" id="{7257237A-4368-0DED-4A64-8B4074C40567}"/>
              </a:ext>
            </a:extLst>
          </p:cNvPr>
          <p:cNvSpPr txBox="1"/>
          <p:nvPr/>
        </p:nvSpPr>
        <p:spPr>
          <a:xfrm>
            <a:off x="3294058" y="584004"/>
            <a:ext cx="7123126" cy="415498"/>
          </a:xfrm>
          <a:prstGeom prst="rect">
            <a:avLst/>
          </a:prstGeom>
          <a:noFill/>
        </p:spPr>
        <p:txBody>
          <a:bodyPr wrap="square" rtlCol="0">
            <a:spAutoFit/>
          </a:bodyPr>
          <a:lstStyle/>
          <a:p>
            <a:pPr algn="ctr"/>
            <a:r>
              <a:rPr lang="en-US" sz="2100" b="1" spc="300" dirty="0">
                <a:solidFill>
                  <a:schemeClr val="bg1"/>
                </a:solidFill>
                <a:latin typeface="Palatino Linotype" panose="02040502050505030304" pitchFamily="18" charset="0"/>
              </a:rPr>
              <a:t>SENIOR HIGH SCHOOL DEPARTMENT</a:t>
            </a:r>
            <a:endParaRPr lang="en-PH" sz="2100" b="1" spc="300" dirty="0">
              <a:solidFill>
                <a:schemeClr val="bg1"/>
              </a:solidFill>
              <a:latin typeface="Palatino Linotype" panose="02040502050505030304" pitchFamily="18" charset="0"/>
            </a:endParaRPr>
          </a:p>
        </p:txBody>
      </p:sp>
      <p:sp>
        <p:nvSpPr>
          <p:cNvPr id="23" name="Rectangle 22">
            <a:extLst>
              <a:ext uri="{FF2B5EF4-FFF2-40B4-BE49-F238E27FC236}">
                <a16:creationId xmlns:a16="http://schemas.microsoft.com/office/drawing/2014/main" id="{D83DDD57-760C-9B14-53BF-13D0ADA9BDE9}"/>
              </a:ext>
            </a:extLst>
          </p:cNvPr>
          <p:cNvSpPr/>
          <p:nvPr/>
        </p:nvSpPr>
        <p:spPr>
          <a:xfrm>
            <a:off x="0" y="1227666"/>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27" name="Rectangle 26">
            <a:extLst>
              <a:ext uri="{FF2B5EF4-FFF2-40B4-BE49-F238E27FC236}">
                <a16:creationId xmlns:a16="http://schemas.microsoft.com/office/drawing/2014/main" id="{38362BE3-95C0-C890-50F6-E4DF2134411C}"/>
              </a:ext>
            </a:extLst>
          </p:cNvPr>
          <p:cNvSpPr/>
          <p:nvPr/>
        </p:nvSpPr>
        <p:spPr>
          <a:xfrm>
            <a:off x="0" y="6442785"/>
            <a:ext cx="12191999" cy="406196"/>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sp>
        <p:nvSpPr>
          <p:cNvPr id="3" name="Rectangle 2">
            <a:extLst>
              <a:ext uri="{FF2B5EF4-FFF2-40B4-BE49-F238E27FC236}">
                <a16:creationId xmlns:a16="http://schemas.microsoft.com/office/drawing/2014/main" id="{4497F479-3C4B-29AD-B869-09842BDDACCD}"/>
              </a:ext>
            </a:extLst>
          </p:cNvPr>
          <p:cNvSpPr/>
          <p:nvPr/>
        </p:nvSpPr>
        <p:spPr>
          <a:xfrm>
            <a:off x="-3" y="6387254"/>
            <a:ext cx="12191999" cy="737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600" dirty="0"/>
          </a:p>
        </p:txBody>
      </p:sp>
      <p:pic>
        <p:nvPicPr>
          <p:cNvPr id="7" name="Picture 6">
            <a:extLst>
              <a:ext uri="{FF2B5EF4-FFF2-40B4-BE49-F238E27FC236}">
                <a16:creationId xmlns:a16="http://schemas.microsoft.com/office/drawing/2014/main" id="{F79FC99F-72CB-D73B-F5CE-272EC5489E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524" y="121407"/>
            <a:ext cx="1912575" cy="975712"/>
          </a:xfrm>
          <a:prstGeom prst="rect">
            <a:avLst/>
          </a:prstGeom>
        </p:spPr>
      </p:pic>
      <p:pic>
        <p:nvPicPr>
          <p:cNvPr id="15" name="Picture 2" descr="Universidad de Manila - Wikipedia">
            <a:extLst>
              <a:ext uri="{FF2B5EF4-FFF2-40B4-BE49-F238E27FC236}">
                <a16:creationId xmlns:a16="http://schemas.microsoft.com/office/drawing/2014/main" id="{DEE42B51-6C8F-72F5-4369-986096087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890" y="112208"/>
            <a:ext cx="1026214" cy="1027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A151C8-2733-9C25-1F27-6E90565BA227}"/>
              </a:ext>
            </a:extLst>
          </p:cNvPr>
          <p:cNvPicPr>
            <a:picLocks noChangeAspect="1"/>
          </p:cNvPicPr>
          <p:nvPr/>
        </p:nvPicPr>
        <p:blipFill rotWithShape="1">
          <a:blip r:embed="rId6">
            <a:duotone>
              <a:schemeClr val="accent4">
                <a:shade val="45000"/>
                <a:satMod val="135000"/>
              </a:schemeClr>
              <a:prstClr val="white"/>
            </a:duotone>
          </a:blip>
          <a:srcRect t="6293" b="24182"/>
          <a:stretch/>
        </p:blipFill>
        <p:spPr>
          <a:xfrm>
            <a:off x="10138403" y="6015"/>
            <a:ext cx="2053593" cy="1209630"/>
          </a:xfrm>
          <a:prstGeom prst="rect">
            <a:avLst/>
          </a:prstGeom>
        </p:spPr>
      </p:pic>
      <p:sp>
        <p:nvSpPr>
          <p:cNvPr id="9" name="TextBox 8">
            <a:extLst>
              <a:ext uri="{FF2B5EF4-FFF2-40B4-BE49-F238E27FC236}">
                <a16:creationId xmlns:a16="http://schemas.microsoft.com/office/drawing/2014/main" id="{5F54A1C4-A88C-3FBC-5DC4-220CF6D88659}"/>
              </a:ext>
            </a:extLst>
          </p:cNvPr>
          <p:cNvSpPr txBox="1"/>
          <p:nvPr/>
        </p:nvSpPr>
        <p:spPr>
          <a:xfrm>
            <a:off x="252409" y="2386474"/>
            <a:ext cx="11687174" cy="430887"/>
          </a:xfrm>
          <a:prstGeom prst="rect">
            <a:avLst/>
          </a:prstGeom>
          <a:noFill/>
        </p:spPr>
        <p:txBody>
          <a:bodyPr wrap="square" rtlCol="0">
            <a:spAutoFit/>
          </a:bodyPr>
          <a:lstStyle/>
          <a:p>
            <a:pPr algn="just">
              <a:spcAft>
                <a:spcPts val="1000"/>
              </a:spcAft>
            </a:pPr>
            <a:r>
              <a:rPr lang="en-PH"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RESEARCH DESIGN</a:t>
            </a:r>
            <a:endParaRPr lang="en-PH" sz="2200" b="1" dirty="0">
              <a:solidFill>
                <a:schemeClr val="bg1"/>
              </a:solidFill>
              <a:latin typeface="Georgia" panose="02040502050405020303" pitchFamily="18" charset="0"/>
            </a:endParaRPr>
          </a:p>
        </p:txBody>
      </p:sp>
      <p:sp>
        <p:nvSpPr>
          <p:cNvPr id="6" name="TextBox 5">
            <a:extLst>
              <a:ext uri="{FF2B5EF4-FFF2-40B4-BE49-F238E27FC236}">
                <a16:creationId xmlns:a16="http://schemas.microsoft.com/office/drawing/2014/main" id="{31DD15FF-1E26-ADAB-48BE-6609E617F1F5}"/>
              </a:ext>
            </a:extLst>
          </p:cNvPr>
          <p:cNvSpPr txBox="1"/>
          <p:nvPr/>
        </p:nvSpPr>
        <p:spPr>
          <a:xfrm>
            <a:off x="801184" y="3186177"/>
            <a:ext cx="10589623" cy="1200329"/>
          </a:xfrm>
          <a:prstGeom prst="rect">
            <a:avLst/>
          </a:prstGeom>
          <a:noFill/>
        </p:spPr>
        <p:txBody>
          <a:bodyPr wrap="square" rtlCol="0">
            <a:spAutoFit/>
          </a:bodyPr>
          <a:lstStyle/>
          <a:p>
            <a:pPr algn="just"/>
            <a:r>
              <a:rPr lang="en-PH"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To determine the level of effectiveness of broadcast messaging for disseminating information in </a:t>
            </a:r>
            <a:r>
              <a:rPr lang="en-US" sz="2400" dirty="0" err="1">
                <a:solidFill>
                  <a:schemeClr val="bg1"/>
                </a:solidFill>
                <a:latin typeface="Times New Roman" panose="02020603050405020304" pitchFamily="18" charset="0"/>
                <a:cs typeface="Times New Roman" panose="02020603050405020304" pitchFamily="18" charset="0"/>
              </a:rPr>
              <a:t>UDM-SHS</a:t>
            </a:r>
            <a:r>
              <a:rPr lang="en-US" sz="2400" dirty="0">
                <a:solidFill>
                  <a:schemeClr val="bg1"/>
                </a:solidFill>
                <a:latin typeface="Times New Roman" panose="02020603050405020304" pitchFamily="18" charset="0"/>
                <a:cs typeface="Times New Roman" panose="02020603050405020304" pitchFamily="18" charset="0"/>
              </a:rPr>
              <a:t>, this study employs a quasi-experimental design with pre- and post-assessment methods of examination. </a:t>
            </a:r>
            <a:endParaRPr lang="en-PH"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549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6499</TotalTime>
  <Words>289</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Arial</vt:lpstr>
      <vt:lpstr>Calibri</vt:lpstr>
      <vt:lpstr>Calibri Light</vt:lpstr>
      <vt:lpstr>Century Gothic</vt:lpstr>
      <vt:lpstr>Georgia</vt:lpstr>
      <vt:lpstr>Palatino Linotype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baleza</dc:creator>
  <cp:lastModifiedBy>Windows User</cp:lastModifiedBy>
  <cp:revision>47</cp:revision>
  <dcterms:created xsi:type="dcterms:W3CDTF">2022-08-18T10:47:41Z</dcterms:created>
  <dcterms:modified xsi:type="dcterms:W3CDTF">2023-01-31T12:43:00Z</dcterms:modified>
</cp:coreProperties>
</file>