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notesSlides/notesSlide1.xml" ContentType="application/vnd.openxmlformats-officedocument.presentationml.notesSlide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notesSlides/notesSlide2.xml" ContentType="application/vnd.openxmlformats-officedocument.presentationml.notesSlide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notesSlides/notesSlide3.xml" ContentType="application/vnd.openxmlformats-officedocument.presentationml.notesSlide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56" r:id="rId2"/>
    <p:sldId id="281" r:id="rId3"/>
    <p:sldId id="294" r:id="rId4"/>
    <p:sldId id="295" r:id="rId5"/>
    <p:sldId id="376" r:id="rId6"/>
    <p:sldId id="377" r:id="rId7"/>
    <p:sldId id="318" r:id="rId8"/>
    <p:sldId id="297" r:id="rId9"/>
    <p:sldId id="320" r:id="rId10"/>
    <p:sldId id="358" r:id="rId11"/>
    <p:sldId id="359" r:id="rId12"/>
    <p:sldId id="360" r:id="rId13"/>
    <p:sldId id="362" r:id="rId14"/>
    <p:sldId id="321" r:id="rId15"/>
    <p:sldId id="349" r:id="rId16"/>
    <p:sldId id="375" r:id="rId17"/>
    <p:sldId id="363" r:id="rId18"/>
    <p:sldId id="364" r:id="rId19"/>
    <p:sldId id="365" r:id="rId20"/>
    <p:sldId id="374" r:id="rId21"/>
    <p:sldId id="351" r:id="rId22"/>
    <p:sldId id="353" r:id="rId23"/>
    <p:sldId id="324" r:id="rId24"/>
    <p:sldId id="356" r:id="rId25"/>
    <p:sldId id="369" r:id="rId26"/>
    <p:sldId id="370" r:id="rId27"/>
    <p:sldId id="371" r:id="rId28"/>
    <p:sldId id="372" r:id="rId29"/>
    <p:sldId id="326" r:id="rId30"/>
    <p:sldId id="339" r:id="rId31"/>
    <p:sldId id="340" r:id="rId32"/>
    <p:sldId id="344" r:id="rId33"/>
    <p:sldId id="347" r:id="rId34"/>
    <p:sldId id="327" r:id="rId35"/>
    <p:sldId id="316" r:id="rId36"/>
    <p:sldId id="272" r:id="rId37"/>
    <p:sldId id="373" r:id="rId38"/>
  </p:sldIdLst>
  <p:sldSz cx="9144000" cy="5143500" type="screen16x9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Fernando Lemos" initials="FC" lastIdx="8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DDAF"/>
    <a:srgbClr val="1A4969"/>
    <a:srgbClr val="1010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84E427A-3D55-4303-BF80-6455036E1DE7}" styleName="Style à thème 1 - Accentuation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Style à thème 1 - Accentuation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Style à thème 1 - Accentuation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09" autoAdjust="0"/>
    <p:restoredTop sz="90088" autoAdjust="0"/>
  </p:normalViewPr>
  <p:slideViewPr>
    <p:cSldViewPr>
      <p:cViewPr varScale="1">
        <p:scale>
          <a:sx n="186" d="100"/>
          <a:sy n="186" d="100"/>
        </p:scale>
        <p:origin x="1512" y="184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36" d="100"/>
          <a:sy n="136" d="100"/>
        </p:scale>
        <p:origin x="2688" y="216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23343-2D94-AE42-A477-35B12392049F}" type="datetimeFigureOut">
              <a:rPr lang="en-US" smtClean="0"/>
              <a:pPr/>
              <a:t>1/22/20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D354F2-4247-034B-B917-EB26D67DAF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9134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5659" cy="496411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5" y="1"/>
            <a:ext cx="2945659" cy="496411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1845E0EB-738A-4B3F-AB45-1CE879A05060}" type="datetimeFigureOut">
              <a:rPr lang="en-US" smtClean="0"/>
              <a:pPr/>
              <a:t>1/22/20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4538"/>
            <a:ext cx="6619875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9430092"/>
            <a:ext cx="2945659" cy="496411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5" y="9430092"/>
            <a:ext cx="2945659" cy="496411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EE8C6D2-1AB8-4E88-B30E-9E29297A0D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884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8900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E8C6D2-1AB8-4E88-B30E-9E29297A0DAD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E8C6D2-1AB8-4E88-B30E-9E29297A0DAD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6127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E8C6D2-1AB8-4E88-B30E-9E29297A0DAD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13.xml"/><Relationship Id="rId3" Type="http://schemas.openxmlformats.org/officeDocument/2006/relationships/tags" Target="../tags/tag8.xml"/><Relationship Id="rId7" Type="http://schemas.openxmlformats.org/officeDocument/2006/relationships/tags" Target="../tags/tag1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11" Type="http://schemas.openxmlformats.org/officeDocument/2006/relationships/image" Target="../media/image1.png"/><Relationship Id="rId5" Type="http://schemas.openxmlformats.org/officeDocument/2006/relationships/tags" Target="../tags/tag10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9.xml"/><Relationship Id="rId9" Type="http://schemas.openxmlformats.org/officeDocument/2006/relationships/tags" Target="../tags/tag14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6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6" Type="http://schemas.openxmlformats.org/officeDocument/2006/relationships/tags" Target="../tags/tag68.xml"/><Relationship Id="rId5" Type="http://schemas.openxmlformats.org/officeDocument/2006/relationships/tags" Target="../tags/tag67.xml"/><Relationship Id="rId4" Type="http://schemas.openxmlformats.org/officeDocument/2006/relationships/tags" Target="../tags/tag66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71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6" Type="http://schemas.openxmlformats.org/officeDocument/2006/relationships/tags" Target="../tags/tag74.xml"/><Relationship Id="rId5" Type="http://schemas.openxmlformats.org/officeDocument/2006/relationships/tags" Target="../tags/tag73.xml"/><Relationship Id="rId4" Type="http://schemas.openxmlformats.org/officeDocument/2006/relationships/tags" Target="../tags/tag7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77.xml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79.xml"/><Relationship Id="rId4" Type="http://schemas.openxmlformats.org/officeDocument/2006/relationships/tags" Target="../tags/tag78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87.xml"/><Relationship Id="rId3" Type="http://schemas.openxmlformats.org/officeDocument/2006/relationships/tags" Target="../tags/tag82.xml"/><Relationship Id="rId7" Type="http://schemas.openxmlformats.org/officeDocument/2006/relationships/tags" Target="../tags/tag86.xml"/><Relationship Id="rId2" Type="http://schemas.openxmlformats.org/officeDocument/2006/relationships/tags" Target="../tags/tag81.xml"/><Relationship Id="rId1" Type="http://schemas.openxmlformats.org/officeDocument/2006/relationships/tags" Target="../tags/tag80.xml"/><Relationship Id="rId6" Type="http://schemas.openxmlformats.org/officeDocument/2006/relationships/tags" Target="../tags/tag85.xml"/><Relationship Id="rId5" Type="http://schemas.openxmlformats.org/officeDocument/2006/relationships/tags" Target="../tags/tag84.xml"/><Relationship Id="rId4" Type="http://schemas.openxmlformats.org/officeDocument/2006/relationships/tags" Target="../tags/tag83.xml"/><Relationship Id="rId9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90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89.xml"/><Relationship Id="rId1" Type="http://schemas.openxmlformats.org/officeDocument/2006/relationships/tags" Target="../tags/tag88.xml"/><Relationship Id="rId6" Type="http://schemas.openxmlformats.org/officeDocument/2006/relationships/tags" Target="../tags/tag93.xml"/><Relationship Id="rId5" Type="http://schemas.openxmlformats.org/officeDocument/2006/relationships/tags" Target="../tags/tag92.xml"/><Relationship Id="rId4" Type="http://schemas.openxmlformats.org/officeDocument/2006/relationships/tags" Target="../tags/tag9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96.xml"/><Relationship Id="rId7" Type="http://schemas.openxmlformats.org/officeDocument/2006/relationships/tags" Target="../tags/tag100.xml"/><Relationship Id="rId2" Type="http://schemas.openxmlformats.org/officeDocument/2006/relationships/tags" Target="../tags/tag95.xml"/><Relationship Id="rId1" Type="http://schemas.openxmlformats.org/officeDocument/2006/relationships/tags" Target="../tags/tag94.xml"/><Relationship Id="rId6" Type="http://schemas.openxmlformats.org/officeDocument/2006/relationships/tags" Target="../tags/tag99.xml"/><Relationship Id="rId5" Type="http://schemas.openxmlformats.org/officeDocument/2006/relationships/tags" Target="../tags/tag98.xml"/><Relationship Id="rId4" Type="http://schemas.openxmlformats.org/officeDocument/2006/relationships/tags" Target="../tags/tag97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10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102.xml"/><Relationship Id="rId1" Type="http://schemas.openxmlformats.org/officeDocument/2006/relationships/tags" Target="../tags/tag101.xml"/><Relationship Id="rId6" Type="http://schemas.openxmlformats.org/officeDocument/2006/relationships/tags" Target="../tags/tag106.xml"/><Relationship Id="rId5" Type="http://schemas.openxmlformats.org/officeDocument/2006/relationships/tags" Target="../tags/tag105.xml"/><Relationship Id="rId4" Type="http://schemas.openxmlformats.org/officeDocument/2006/relationships/tags" Target="../tags/tag104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109.xml"/><Relationship Id="rId7" Type="http://schemas.openxmlformats.org/officeDocument/2006/relationships/tags" Target="../tags/tag113.xml"/><Relationship Id="rId2" Type="http://schemas.openxmlformats.org/officeDocument/2006/relationships/tags" Target="../tags/tag108.xml"/><Relationship Id="rId1" Type="http://schemas.openxmlformats.org/officeDocument/2006/relationships/tags" Target="../tags/tag107.xml"/><Relationship Id="rId6" Type="http://schemas.openxmlformats.org/officeDocument/2006/relationships/tags" Target="../tags/tag112.xml"/><Relationship Id="rId5" Type="http://schemas.openxmlformats.org/officeDocument/2006/relationships/tags" Target="../tags/tag111.xml"/><Relationship Id="rId4" Type="http://schemas.openxmlformats.org/officeDocument/2006/relationships/tags" Target="../tags/tag110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23.xml"/><Relationship Id="rId7" Type="http://schemas.openxmlformats.org/officeDocument/2006/relationships/tags" Target="../tags/tag27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32.xml"/><Relationship Id="rId4" Type="http://schemas.openxmlformats.org/officeDocument/2006/relationships/tags" Target="../tags/tag3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35.xml"/><Relationship Id="rId7" Type="http://schemas.openxmlformats.org/officeDocument/2006/relationships/tags" Target="../tags/tag39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4" Type="http://schemas.openxmlformats.org/officeDocument/2006/relationships/tags" Target="../tags/tag36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47.xml"/><Relationship Id="rId3" Type="http://schemas.openxmlformats.org/officeDocument/2006/relationships/tags" Target="../tags/tag42.xml"/><Relationship Id="rId7" Type="http://schemas.openxmlformats.org/officeDocument/2006/relationships/tags" Target="../tags/tag46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tags" Target="../tags/tag45.xml"/><Relationship Id="rId5" Type="http://schemas.openxmlformats.org/officeDocument/2006/relationships/tags" Target="../tags/tag44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43.xml"/><Relationship Id="rId9" Type="http://schemas.openxmlformats.org/officeDocument/2006/relationships/tags" Target="../tags/tag48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9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6" Type="http://schemas.openxmlformats.org/officeDocument/2006/relationships/tags" Target="../tags/tag62.xml"/><Relationship Id="rId5" Type="http://schemas.openxmlformats.org/officeDocument/2006/relationships/tags" Target="../tags/tag61.xml"/><Relationship Id="rId4" Type="http://schemas.openxmlformats.org/officeDocument/2006/relationships/tags" Target="../tags/tag6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9144000" cy="1221600"/>
          </a:xfrm>
          <a:prstGeom prst="rect">
            <a:avLst/>
          </a:prstGeom>
          <a:solidFill>
            <a:srgbClr val="E3DDAF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 userDrawn="1">
            <p:custDataLst>
              <p:tags r:id="rId2"/>
            </p:custDataLst>
          </p:nvPr>
        </p:nvSpPr>
        <p:spPr>
          <a:xfrm>
            <a:off x="0" y="2838450"/>
            <a:ext cx="6372200" cy="2305050"/>
          </a:xfrm>
          <a:prstGeom prst="rect">
            <a:avLst/>
          </a:prstGeom>
          <a:solidFill>
            <a:srgbClr val="E3DDAF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>
            <p:custDataLst>
              <p:tags r:id="rId3"/>
            </p:custDataLst>
          </p:nvPr>
        </p:nvSpPr>
        <p:spPr>
          <a:xfrm>
            <a:off x="6372200" y="3449348"/>
            <a:ext cx="2771800" cy="1694153"/>
          </a:xfrm>
          <a:prstGeom prst="rect">
            <a:avLst/>
          </a:prstGeom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 userDrawn="1">
            <p:custDataLst>
              <p:tags r:id="rId4"/>
            </p:custDataLst>
          </p:nvPr>
        </p:nvSpPr>
        <p:spPr>
          <a:xfrm>
            <a:off x="0" y="1221602"/>
            <a:ext cx="9144000" cy="2430269"/>
          </a:xfrm>
          <a:prstGeom prst="rect">
            <a:avLst/>
          </a:prstGeom>
          <a:solidFill>
            <a:srgbClr val="10102B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  <p:custDataLst>
              <p:tags r:id="rId5"/>
            </p:custDataLst>
          </p:nvPr>
        </p:nvSpPr>
        <p:spPr>
          <a:xfrm>
            <a:off x="685800" y="1955287"/>
            <a:ext cx="7772400" cy="1102519"/>
          </a:xfrm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6"/>
            </p:custDataLst>
          </p:nvPr>
        </p:nvSpPr>
        <p:spPr>
          <a:xfrm>
            <a:off x="1371600" y="3812734"/>
            <a:ext cx="6400800" cy="75723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D247D3D9-62E4-443E-A2A1-64ABC813A608}" type="datetime1">
              <a:rPr lang="en-US" smtClean="0"/>
              <a:pPr/>
              <a:t>1/22/20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66B50735-80AD-45BE-81E8-F8C3CBF19D9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11" cstate="print"/>
          <a:stretch>
            <a:fillRect/>
          </a:stretch>
        </p:blipFill>
        <p:spPr>
          <a:xfrm>
            <a:off x="6948264" y="3723878"/>
            <a:ext cx="1844824" cy="138361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AB2F40C9-38B4-4661-9C64-3D60CA21FF92}" type="datetime1">
              <a:rPr lang="en-US" smtClean="0"/>
              <a:pPr/>
              <a:t>1/22/20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66B50735-80AD-45BE-81E8-F8C3CBF19D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9144000" cy="945000"/>
          </a:xfrm>
          <a:prstGeom prst="rect">
            <a:avLst/>
          </a:prstGeom>
          <a:solidFill>
            <a:srgbClr val="10102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8813B25D-6144-468E-BD89-2AECFE6EB127}" type="datetime1">
              <a:rPr lang="en-US" smtClean="0"/>
              <a:pPr/>
              <a:t>1/22/20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66B50735-80AD-45BE-81E8-F8C3CBF19D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457200" y="43875"/>
            <a:ext cx="8229600" cy="857250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108EEA4F-227C-4707-9CC4-161897E9FA98}" type="datetime1">
              <a:rPr lang="en-US" smtClean="0"/>
              <a:pPr/>
              <a:t>1/22/20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66B50735-80AD-45BE-81E8-F8C3CBF19D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BF47613C-7159-42B5-873A-B82A721FE05C}" type="datetime1">
              <a:rPr lang="en-US" smtClean="0"/>
              <a:pPr/>
              <a:t>1/22/20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66B50735-80AD-45BE-81E8-F8C3CBF19D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>
            <p:custDataLst>
              <p:tags r:id="rId4"/>
            </p:custDataLst>
          </p:nvPr>
        </p:nvSpPr>
        <p:spPr>
          <a:xfrm>
            <a:off x="0" y="0"/>
            <a:ext cx="9144000" cy="945000"/>
          </a:xfrm>
          <a:prstGeom prst="rect">
            <a:avLst/>
          </a:prstGeom>
          <a:solidFill>
            <a:srgbClr val="10102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457200" y="43875"/>
            <a:ext cx="8229600" cy="857250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  <p:custDataLst>
              <p:tags r:id="rId6"/>
            </p:custDataLst>
          </p:nvPr>
        </p:nvSpPr>
        <p:spPr>
          <a:xfrm>
            <a:off x="482600" y="1938339"/>
            <a:ext cx="4038600" cy="2661047"/>
          </a:xfrm>
        </p:spPr>
        <p:txBody>
          <a:bodyPr/>
          <a:lstStyle>
            <a:lvl1pPr>
              <a:buClr>
                <a:srgbClr val="1A4969"/>
              </a:buClr>
              <a:buFont typeface="Wingdings" pitchFamily="2" charset="2"/>
              <a:buChar char=""/>
              <a:defRPr sz="2800"/>
            </a:lvl1pPr>
            <a:lvl2pPr marL="630238" indent="-285750">
              <a:buClr>
                <a:srgbClr val="157A8C"/>
              </a:buClr>
              <a:buSzPct val="80000"/>
              <a:buFont typeface="Wingdings" pitchFamily="2" charset="2"/>
              <a:buChar char=""/>
              <a:defRPr sz="2400"/>
            </a:lvl2pPr>
            <a:lvl3pPr marL="904875" indent="-228600">
              <a:buClr>
                <a:srgbClr val="21AD94"/>
              </a:buClr>
              <a:buSzPct val="60000"/>
              <a:buFont typeface="Wingdings" pitchFamily="2" charset="2"/>
              <a:buChar char=""/>
              <a:defRPr sz="2000"/>
            </a:lvl3pPr>
            <a:lvl4pPr marL="1162050" indent="-228600">
              <a:buClr>
                <a:srgbClr val="E3DDAF"/>
              </a:buClr>
              <a:buSzPct val="40000"/>
              <a:buFont typeface="Wingdings" pitchFamily="2" charset="2"/>
              <a:buChar char=""/>
              <a:defRPr sz="1800"/>
            </a:lvl4pPr>
            <a:lvl5pPr marL="1706563" indent="-228600"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  <p:custDataLst>
              <p:tags r:id="rId7"/>
            </p:custDataLst>
          </p:nvPr>
        </p:nvSpPr>
        <p:spPr>
          <a:xfrm>
            <a:off x="4648200" y="1933577"/>
            <a:ext cx="4038600" cy="2661047"/>
          </a:xfrm>
        </p:spPr>
        <p:txBody>
          <a:bodyPr/>
          <a:lstStyle>
            <a:lvl1pPr>
              <a:buClr>
                <a:srgbClr val="1A4969"/>
              </a:buClr>
              <a:buFont typeface="Wingdings" pitchFamily="2" charset="2"/>
              <a:buChar char=""/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7388" indent="-342900">
              <a:buClr>
                <a:srgbClr val="157A8C"/>
              </a:buClr>
              <a:buSzPct val="80000"/>
              <a:buFont typeface="Wingdings" pitchFamily="2" charset="2"/>
              <a:buChar char="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9175" indent="-342900">
              <a:buClr>
                <a:srgbClr val="21AD94"/>
              </a:buClr>
              <a:buSzPct val="6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9200" indent="-285750">
              <a:buClr>
                <a:srgbClr val="E3DDAF"/>
              </a:buClr>
              <a:buSzPct val="4000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Clr>
                <a:srgbClr val="10102B"/>
              </a:buClr>
              <a:buFont typeface="Wingdings" pitchFamily="2" charset="2"/>
              <a:buChar char=""/>
            </a:pPr>
            <a:r>
              <a:rPr lang="en-US" dirty="0"/>
              <a:t>Click to edit Master text styles</a:t>
            </a:r>
          </a:p>
          <a:p>
            <a:pPr marL="630238" lvl="1" indent="-285750" algn="l" defTabSz="914400" rtl="0" eaLnBrk="1" latinLnBrk="0" hangingPunct="1">
              <a:spcBef>
                <a:spcPct val="20000"/>
              </a:spcBef>
              <a:buClr>
                <a:srgbClr val="157A8C"/>
              </a:buClr>
              <a:buSzPct val="80000"/>
              <a:buFont typeface="Wingdings" pitchFamily="2" charset="2"/>
              <a:buChar char=""/>
            </a:pPr>
            <a:r>
              <a:rPr lang="en-US" dirty="0"/>
              <a:t>Second level</a:t>
            </a:r>
          </a:p>
          <a:p>
            <a:pPr marL="904875" lvl="2" indent="-228600" algn="l" defTabSz="914400" rtl="0" eaLnBrk="1" latinLnBrk="0" hangingPunct="1">
              <a:spcBef>
                <a:spcPct val="20000"/>
              </a:spcBef>
              <a:buClr>
                <a:srgbClr val="21AD94"/>
              </a:buClr>
              <a:buSzPct val="60000"/>
              <a:buFont typeface="Wingdings" pitchFamily="2" charset="2"/>
              <a:buChar char=""/>
            </a:pPr>
            <a:r>
              <a:rPr lang="en-US" dirty="0"/>
              <a:t>Third level</a:t>
            </a:r>
          </a:p>
          <a:p>
            <a:pPr marL="1162050" lvl="3" indent="-228600" algn="l" defTabSz="914400" rtl="0" eaLnBrk="1" latinLnBrk="0" hangingPunct="1">
              <a:spcBef>
                <a:spcPct val="20000"/>
              </a:spcBef>
              <a:buClr>
                <a:srgbClr val="E3DDAF"/>
              </a:buClr>
              <a:buSzPct val="40000"/>
              <a:buFont typeface="Wingdings" pitchFamily="2" charset="2"/>
              <a:buChar char=""/>
            </a:pPr>
            <a:r>
              <a:rPr lang="en-US" dirty="0"/>
              <a:t>Fourth level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482600" y="1082325"/>
            <a:ext cx="8208000" cy="756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9144000" cy="945000"/>
          </a:xfrm>
          <a:prstGeom prst="rect">
            <a:avLst/>
          </a:prstGeom>
          <a:solidFill>
            <a:srgbClr val="10102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482600" y="1204914"/>
            <a:ext cx="4038600" cy="3394472"/>
          </a:xfrm>
        </p:spPr>
        <p:txBody>
          <a:bodyPr/>
          <a:lstStyle>
            <a:lvl1pPr>
              <a:buClr>
                <a:srgbClr val="10102B"/>
              </a:buClr>
              <a:buFont typeface="Wingdings" pitchFamily="2" charset="2"/>
              <a:buChar char=""/>
              <a:defRPr sz="2800"/>
            </a:lvl1pPr>
            <a:lvl2pPr marL="630238" indent="-285750">
              <a:buClr>
                <a:srgbClr val="1A4969"/>
              </a:buClr>
              <a:buSzPct val="75000"/>
              <a:buFont typeface="Wingdings" pitchFamily="2" charset="2"/>
              <a:buChar char=""/>
              <a:defRPr sz="2400"/>
            </a:lvl2pPr>
            <a:lvl3pPr marL="904875" indent="-228600">
              <a:buClr>
                <a:srgbClr val="157A8C"/>
              </a:buClr>
              <a:buSzPct val="50000"/>
              <a:buFont typeface="Wingdings" pitchFamily="2" charset="2"/>
              <a:buChar char=""/>
              <a:defRPr sz="2000"/>
            </a:lvl3pPr>
            <a:lvl4pPr marL="1162050" indent="-228600">
              <a:buClr>
                <a:srgbClr val="21AD94"/>
              </a:buClr>
              <a:buSzPct val="25000"/>
              <a:buFont typeface="Wingdings" pitchFamily="2" charset="2"/>
              <a:buChar char=""/>
              <a:defRPr sz="1800"/>
            </a:lvl4pPr>
            <a:lvl5pPr marL="1706563" indent="-228600"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2E895E77-A032-433B-97C3-8B231A762883}" type="datetime1">
              <a:rPr lang="en-US" smtClean="0"/>
              <a:pPr/>
              <a:t>1/22/20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66B50735-80AD-45BE-81E8-F8C3CBF19D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457200" y="43875"/>
            <a:ext cx="8229600" cy="857250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>
            <p:custDataLst>
              <p:tags r:id="rId1"/>
            </p:custDataLst>
          </p:nvPr>
        </p:nvSpPr>
        <p:spPr>
          <a:xfrm>
            <a:off x="4644000" y="945001"/>
            <a:ext cx="4500000" cy="41954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600" i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9144000" cy="945000"/>
          </a:xfrm>
          <a:prstGeom prst="rect">
            <a:avLst/>
          </a:prstGeom>
          <a:solidFill>
            <a:srgbClr val="10102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482600" y="1204914"/>
            <a:ext cx="4038600" cy="3394472"/>
          </a:xfrm>
        </p:spPr>
        <p:txBody>
          <a:bodyPr/>
          <a:lstStyle>
            <a:lvl1pPr>
              <a:buClr>
                <a:srgbClr val="10102B"/>
              </a:buClr>
              <a:buFont typeface="Wingdings" pitchFamily="2" charset="2"/>
              <a:buChar char=""/>
              <a:defRPr sz="2800"/>
            </a:lvl1pPr>
            <a:lvl2pPr marL="630238" indent="-285750">
              <a:buClr>
                <a:srgbClr val="1A4969"/>
              </a:buClr>
              <a:buSzPct val="75000"/>
              <a:buFont typeface="Wingdings" pitchFamily="2" charset="2"/>
              <a:buChar char=""/>
              <a:defRPr sz="2400"/>
            </a:lvl2pPr>
            <a:lvl3pPr marL="904875" indent="-228600">
              <a:buClr>
                <a:srgbClr val="157A8C"/>
              </a:buClr>
              <a:buSzPct val="50000"/>
              <a:buFont typeface="Wingdings" pitchFamily="2" charset="2"/>
              <a:buChar char=""/>
              <a:defRPr sz="2000"/>
            </a:lvl3pPr>
            <a:lvl4pPr marL="1162050" indent="-228600">
              <a:buClr>
                <a:srgbClr val="21AD94"/>
              </a:buClr>
              <a:buSzPct val="25000"/>
              <a:buFont typeface="Wingdings" pitchFamily="2" charset="2"/>
              <a:buChar char=""/>
              <a:defRPr sz="1800"/>
            </a:lvl4pPr>
            <a:lvl5pPr marL="1706563" indent="-228600"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2E895E77-A032-433B-97C3-8B231A762883}" type="datetime1">
              <a:rPr lang="en-US" smtClean="0"/>
              <a:pPr/>
              <a:t>1/22/20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66B50735-80AD-45BE-81E8-F8C3CBF19D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457200" y="43875"/>
            <a:ext cx="8229600" cy="857250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889164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9144000" cy="945000"/>
          </a:xfrm>
          <a:prstGeom prst="rect">
            <a:avLst/>
          </a:prstGeom>
          <a:solidFill>
            <a:srgbClr val="10102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2"/>
            </p:custDataLst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buClr>
                <a:srgbClr val="10102B"/>
              </a:buClr>
              <a:buFont typeface="Wingdings" pitchFamily="2" charset="2"/>
              <a:buChar char=""/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7388" indent="-342900">
              <a:buClr>
                <a:srgbClr val="1A4969"/>
              </a:buClr>
              <a:buSzPct val="76000"/>
              <a:buFont typeface="Wingdings" pitchFamily="2" charset="2"/>
              <a:buChar char="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9175" indent="-342900"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9200" indent="-285750"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Clr>
                <a:srgbClr val="10102B"/>
              </a:buClr>
              <a:buFont typeface="Wingdings" pitchFamily="2" charset="2"/>
              <a:buChar char=""/>
            </a:pPr>
            <a:r>
              <a:rPr lang="en-US" dirty="0"/>
              <a:t>Click to edit Master text styles</a:t>
            </a:r>
          </a:p>
          <a:p>
            <a:pPr marL="630238" lvl="1" indent="-285750" algn="l" defTabSz="914400" rtl="0" eaLnBrk="1" latinLnBrk="0" hangingPunct="1">
              <a:spcBef>
                <a:spcPct val="20000"/>
              </a:spcBef>
              <a:buClr>
                <a:srgbClr val="1A4969"/>
              </a:buClr>
              <a:buSzPct val="75000"/>
              <a:buFont typeface="Wingdings" pitchFamily="2" charset="2"/>
              <a:buChar char=""/>
            </a:pPr>
            <a:r>
              <a:rPr lang="en-US" dirty="0"/>
              <a:t>Second level</a:t>
            </a:r>
          </a:p>
          <a:p>
            <a:pPr marL="904875" lvl="2" indent="-228600" algn="l" defTabSz="914400" rtl="0" eaLnBrk="1" latinLnBrk="0" hangingPunct="1">
              <a:spcBef>
                <a:spcPct val="20000"/>
              </a:spcBef>
              <a:buClr>
                <a:srgbClr val="157A8C"/>
              </a:buClr>
              <a:buSzPct val="50000"/>
              <a:buFont typeface="Wingdings" pitchFamily="2" charset="2"/>
              <a:buChar char=""/>
            </a:pPr>
            <a:r>
              <a:rPr lang="en-US" dirty="0"/>
              <a:t>Third level</a:t>
            </a:r>
          </a:p>
          <a:p>
            <a:pPr marL="1162050" lvl="3" indent="-228600" algn="l" defTabSz="914400" rtl="0" eaLnBrk="1" latinLnBrk="0" hangingPunct="1">
              <a:spcBef>
                <a:spcPct val="20000"/>
              </a:spcBef>
              <a:buClr>
                <a:srgbClr val="21AD94"/>
              </a:buClr>
              <a:buSzPct val="25000"/>
              <a:buFont typeface="Wingdings" pitchFamily="2" charset="2"/>
              <a:buChar char=""/>
            </a:pPr>
            <a:r>
              <a:rPr lang="en-US" dirty="0"/>
              <a:t>Fourth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2E895E77-A032-433B-97C3-8B231A762883}" type="datetime1">
              <a:rPr lang="en-US" smtClean="0"/>
              <a:pPr/>
              <a:t>1/22/20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66B50735-80AD-45BE-81E8-F8C3CBF19D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457200" y="43875"/>
            <a:ext cx="8229600" cy="857250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992637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>
            <p:custDataLst>
              <p:tags r:id="rId1"/>
            </p:custDataLst>
          </p:nvPr>
        </p:nvSpPr>
        <p:spPr>
          <a:xfrm>
            <a:off x="0" y="945001"/>
            <a:ext cx="4500000" cy="41954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600" i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9144000" cy="945000"/>
          </a:xfrm>
          <a:prstGeom prst="rect">
            <a:avLst/>
          </a:prstGeom>
          <a:solidFill>
            <a:srgbClr val="10102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buClr>
                <a:srgbClr val="10102B"/>
              </a:buClr>
              <a:buFont typeface="Wingdings" pitchFamily="2" charset="2"/>
              <a:buChar char=""/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7388" indent="-342900">
              <a:buClr>
                <a:srgbClr val="1A4969"/>
              </a:buClr>
              <a:buSzPct val="76000"/>
              <a:buFont typeface="Wingdings" pitchFamily="2" charset="2"/>
              <a:buChar char="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9175" indent="-342900"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9200" indent="-285750"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Clr>
                <a:srgbClr val="10102B"/>
              </a:buClr>
              <a:buFont typeface="Wingdings" pitchFamily="2" charset="2"/>
              <a:buChar char=""/>
            </a:pPr>
            <a:r>
              <a:rPr lang="en-US" dirty="0"/>
              <a:t>Click to edit Master text styles</a:t>
            </a:r>
          </a:p>
          <a:p>
            <a:pPr marL="630238" lvl="1" indent="-285750" algn="l" defTabSz="914400" rtl="0" eaLnBrk="1" latinLnBrk="0" hangingPunct="1">
              <a:spcBef>
                <a:spcPct val="20000"/>
              </a:spcBef>
              <a:buClr>
                <a:srgbClr val="1A4969"/>
              </a:buClr>
              <a:buSzPct val="75000"/>
              <a:buFont typeface="Wingdings" pitchFamily="2" charset="2"/>
              <a:buChar char=""/>
            </a:pPr>
            <a:r>
              <a:rPr lang="en-US" dirty="0"/>
              <a:t>Second level</a:t>
            </a:r>
          </a:p>
          <a:p>
            <a:pPr marL="904875" lvl="2" indent="-228600" algn="l" defTabSz="914400" rtl="0" eaLnBrk="1" latinLnBrk="0" hangingPunct="1">
              <a:spcBef>
                <a:spcPct val="20000"/>
              </a:spcBef>
              <a:buClr>
                <a:srgbClr val="157A8C"/>
              </a:buClr>
              <a:buSzPct val="50000"/>
              <a:buFont typeface="Wingdings" pitchFamily="2" charset="2"/>
              <a:buChar char=""/>
            </a:pPr>
            <a:r>
              <a:rPr lang="en-US" dirty="0"/>
              <a:t>Third level</a:t>
            </a:r>
          </a:p>
          <a:p>
            <a:pPr marL="1162050" lvl="3" indent="-228600" algn="l" defTabSz="914400" rtl="0" eaLnBrk="1" latinLnBrk="0" hangingPunct="1">
              <a:spcBef>
                <a:spcPct val="20000"/>
              </a:spcBef>
              <a:buClr>
                <a:srgbClr val="21AD94"/>
              </a:buClr>
              <a:buSzPct val="25000"/>
              <a:buFont typeface="Wingdings" pitchFamily="2" charset="2"/>
              <a:buChar char=""/>
            </a:pPr>
            <a:r>
              <a:rPr lang="en-US" dirty="0"/>
              <a:t>Fourth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2E895E77-A032-433B-97C3-8B231A762883}" type="datetime1">
              <a:rPr lang="en-US" smtClean="0"/>
              <a:pPr/>
              <a:t>1/22/20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66B50735-80AD-45BE-81E8-F8C3CBF19D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457200" y="43875"/>
            <a:ext cx="8229600" cy="857250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90645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9144000" cy="945000"/>
          </a:xfrm>
          <a:prstGeom prst="rect">
            <a:avLst/>
          </a:prstGeom>
          <a:solidFill>
            <a:srgbClr val="10102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43875"/>
            <a:ext cx="8229600" cy="857250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>
            <a:lvl1pPr marL="450850" indent="-450850">
              <a:buClr>
                <a:srgbClr val="1A4969"/>
              </a:buClr>
              <a:buSzPct val="100000"/>
              <a:buFont typeface="Wingdings" pitchFamily="2" charset="2"/>
              <a:buChar char=""/>
              <a:defRPr/>
            </a:lvl1pPr>
            <a:lvl2pPr marL="801688" indent="-344488">
              <a:buClr>
                <a:srgbClr val="157A8C"/>
              </a:buClr>
              <a:buSzPct val="80000"/>
              <a:buFont typeface="Wingdings" pitchFamily="2" charset="2"/>
              <a:buChar char=""/>
              <a:defRPr/>
            </a:lvl2pPr>
            <a:lvl3pPr marL="1165225" indent="-250825">
              <a:buClr>
                <a:srgbClr val="21AD94"/>
              </a:buClr>
              <a:buSzPct val="60000"/>
              <a:buFont typeface="Wingdings" pitchFamily="2" charset="2"/>
              <a:buChar char=""/>
              <a:defRPr/>
            </a:lvl3pPr>
            <a:lvl4pPr marL="1439863" indent="-187325">
              <a:buClr>
                <a:srgbClr val="E3DDAF"/>
              </a:buClr>
              <a:buSzPct val="40000"/>
              <a:buFont typeface="Wingdings" pitchFamily="2" charset="2"/>
              <a:buChar char=""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0A2A4A41-8374-4A22-B6FF-15D7EFD5694B}" type="datetime1">
              <a:rPr lang="en-US" smtClean="0"/>
              <a:pPr/>
              <a:t>1/22/20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66B50735-80AD-45BE-81E8-F8C3CBF19D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>
            <p:custDataLst>
              <p:tags r:id="rId1"/>
            </p:custDataLst>
          </p:nvPr>
        </p:nvSpPr>
        <p:spPr>
          <a:xfrm>
            <a:off x="0" y="3057805"/>
            <a:ext cx="9144000" cy="20826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600" i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9144000" cy="945000"/>
          </a:xfrm>
          <a:prstGeom prst="rect">
            <a:avLst/>
          </a:prstGeom>
          <a:solidFill>
            <a:srgbClr val="10102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457200" y="43875"/>
            <a:ext cx="8229600" cy="857250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457200" y="1200152"/>
            <a:ext cx="8229600" cy="1803647"/>
          </a:xfrm>
        </p:spPr>
        <p:txBody>
          <a:bodyPr/>
          <a:lstStyle>
            <a:lvl1pPr marL="450850" indent="-450850">
              <a:buClr>
                <a:srgbClr val="1A4969"/>
              </a:buClr>
              <a:buSzPct val="100000"/>
              <a:buFont typeface="Wingdings" pitchFamily="2" charset="2"/>
              <a:buChar char=""/>
              <a:defRPr/>
            </a:lvl1pPr>
            <a:lvl2pPr marL="801688" indent="-344488">
              <a:buClr>
                <a:srgbClr val="157A8C"/>
              </a:buClr>
              <a:buSzPct val="80000"/>
              <a:buFont typeface="Wingdings" pitchFamily="2" charset="2"/>
              <a:buChar char=""/>
              <a:defRPr/>
            </a:lvl2pPr>
            <a:lvl3pPr marL="1165225" indent="-250825">
              <a:buClr>
                <a:srgbClr val="21AD94"/>
              </a:buClr>
              <a:buSzPct val="60000"/>
              <a:buFont typeface="Wingdings" pitchFamily="2" charset="2"/>
              <a:buChar char=""/>
              <a:defRPr/>
            </a:lvl3pPr>
            <a:lvl4pPr marL="1439863" indent="-187325">
              <a:buClr>
                <a:srgbClr val="E3DDAF"/>
              </a:buClr>
              <a:buSzPct val="40000"/>
              <a:buFont typeface="Wingdings" pitchFamily="2" charset="2"/>
              <a:buChar char=""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0A2A4A41-8374-4A22-B6FF-15D7EFD5694B}" type="datetime1">
              <a:rPr lang="en-US" smtClean="0"/>
              <a:pPr/>
              <a:t>1/22/20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66B50735-80AD-45BE-81E8-F8C3CBF19D9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838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E3DDA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722313" y="546526"/>
            <a:ext cx="7772400" cy="1021556"/>
          </a:xfrm>
        </p:spPr>
        <p:txBody>
          <a:bodyPr anchor="t"/>
          <a:lstStyle>
            <a:lvl1pPr algn="l">
              <a:defRPr sz="4000" b="1" cap="all">
                <a:solidFill>
                  <a:srgbClr val="10102B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722313" y="1592892"/>
            <a:ext cx="7772400" cy="1712285"/>
          </a:xfrm>
        </p:spPr>
        <p:txBody>
          <a:bodyPr anchor="t">
            <a:normAutofit/>
          </a:bodyPr>
          <a:lstStyle>
            <a:lvl1pPr marL="342900" indent="-342900">
              <a:buClr>
                <a:schemeClr val="bg2">
                  <a:lumMod val="25000"/>
                </a:schemeClr>
              </a:buClr>
              <a:buFont typeface="Wingdings" pitchFamily="2" charset="2"/>
              <a:buChar char=""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342DB37-5F1C-436F-ABA9-0595F3B3C2CD}" type="datetime1">
              <a:rPr lang="en-US" smtClean="0"/>
              <a:pPr/>
              <a:t>1/22/20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66B50735-80AD-45BE-81E8-F8C3CBF19D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9144000" cy="945000"/>
          </a:xfrm>
          <a:prstGeom prst="rect">
            <a:avLst/>
          </a:prstGeom>
          <a:solidFill>
            <a:srgbClr val="10102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482600" y="1204914"/>
            <a:ext cx="4038600" cy="3394472"/>
          </a:xfrm>
        </p:spPr>
        <p:txBody>
          <a:bodyPr/>
          <a:lstStyle>
            <a:lvl1pPr>
              <a:buClr>
                <a:srgbClr val="10102B"/>
              </a:buClr>
              <a:buFont typeface="Wingdings" pitchFamily="2" charset="2"/>
              <a:buChar char=""/>
              <a:defRPr sz="2800"/>
            </a:lvl1pPr>
            <a:lvl2pPr marL="630238" indent="-285750">
              <a:buClr>
                <a:srgbClr val="1A4969"/>
              </a:buClr>
              <a:buSzPct val="75000"/>
              <a:buFont typeface="Wingdings" pitchFamily="2" charset="2"/>
              <a:buChar char=""/>
              <a:defRPr sz="2400"/>
            </a:lvl2pPr>
            <a:lvl3pPr marL="904875" indent="-228600">
              <a:buClr>
                <a:srgbClr val="157A8C"/>
              </a:buClr>
              <a:buSzPct val="50000"/>
              <a:buFont typeface="Wingdings" pitchFamily="2" charset="2"/>
              <a:buChar char=""/>
              <a:defRPr sz="2000"/>
            </a:lvl3pPr>
            <a:lvl4pPr marL="1162050" indent="-228600">
              <a:buClr>
                <a:srgbClr val="21AD94"/>
              </a:buClr>
              <a:buSzPct val="25000"/>
              <a:buFont typeface="Wingdings" pitchFamily="2" charset="2"/>
              <a:buChar char=""/>
              <a:defRPr sz="1800"/>
            </a:lvl4pPr>
            <a:lvl5pPr marL="1706563" indent="-228600"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buClr>
                <a:srgbClr val="10102B"/>
              </a:buClr>
              <a:buFont typeface="Wingdings" pitchFamily="2" charset="2"/>
              <a:buChar char=""/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7388" indent="-342900">
              <a:buClr>
                <a:srgbClr val="1A4969"/>
              </a:buClr>
              <a:buSzPct val="76000"/>
              <a:buFont typeface="Wingdings" pitchFamily="2" charset="2"/>
              <a:buChar char="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9175" indent="-342900"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9200" indent="-285750"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Clr>
                <a:srgbClr val="10102B"/>
              </a:buClr>
              <a:buFont typeface="Wingdings" pitchFamily="2" charset="2"/>
              <a:buChar char=""/>
            </a:pPr>
            <a:r>
              <a:rPr lang="en-US" dirty="0"/>
              <a:t>Click to edit Master text styles</a:t>
            </a:r>
          </a:p>
          <a:p>
            <a:pPr marL="630238" lvl="1" indent="-285750" algn="l" defTabSz="914400" rtl="0" eaLnBrk="1" latinLnBrk="0" hangingPunct="1">
              <a:spcBef>
                <a:spcPct val="20000"/>
              </a:spcBef>
              <a:buClr>
                <a:srgbClr val="1A4969"/>
              </a:buClr>
              <a:buSzPct val="75000"/>
              <a:buFont typeface="Wingdings" pitchFamily="2" charset="2"/>
              <a:buChar char=""/>
            </a:pPr>
            <a:r>
              <a:rPr lang="en-US" dirty="0"/>
              <a:t>Second level</a:t>
            </a:r>
          </a:p>
          <a:p>
            <a:pPr marL="904875" lvl="2" indent="-228600" algn="l" defTabSz="914400" rtl="0" eaLnBrk="1" latinLnBrk="0" hangingPunct="1">
              <a:spcBef>
                <a:spcPct val="20000"/>
              </a:spcBef>
              <a:buClr>
                <a:srgbClr val="157A8C"/>
              </a:buClr>
              <a:buSzPct val="50000"/>
              <a:buFont typeface="Wingdings" pitchFamily="2" charset="2"/>
              <a:buChar char=""/>
            </a:pPr>
            <a:r>
              <a:rPr lang="en-US" dirty="0"/>
              <a:t>Third level</a:t>
            </a:r>
          </a:p>
          <a:p>
            <a:pPr marL="1162050" lvl="3" indent="-228600" algn="l" defTabSz="914400" rtl="0" eaLnBrk="1" latinLnBrk="0" hangingPunct="1">
              <a:spcBef>
                <a:spcPct val="20000"/>
              </a:spcBef>
              <a:buClr>
                <a:srgbClr val="21AD94"/>
              </a:buClr>
              <a:buSzPct val="25000"/>
              <a:buFont typeface="Wingdings" pitchFamily="2" charset="2"/>
              <a:buChar char=""/>
            </a:pPr>
            <a:r>
              <a:rPr lang="en-US" dirty="0"/>
              <a:t>Fourth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2E895E77-A032-433B-97C3-8B231A762883}" type="datetime1">
              <a:rPr lang="en-US" smtClean="0"/>
              <a:pPr/>
              <a:t>1/22/20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66B50735-80AD-45BE-81E8-F8C3CBF19D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457200" y="43875"/>
            <a:ext cx="8229600" cy="857250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9144000" cy="945000"/>
          </a:xfrm>
          <a:prstGeom prst="rect">
            <a:avLst/>
          </a:prstGeom>
          <a:solidFill>
            <a:srgbClr val="10102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43875"/>
            <a:ext cx="8229600" cy="857250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 marL="342900" indent="-342900"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7388" indent="-342900"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62025" indent="-285750"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Clr>
                <a:srgbClr val="10102B"/>
              </a:buClr>
              <a:buFont typeface="Wingdings" pitchFamily="2" charset="2"/>
              <a:buChar char=""/>
            </a:pPr>
            <a:r>
              <a:rPr lang="en-US" dirty="0"/>
              <a:t>Click to edit Master text styles</a:t>
            </a:r>
          </a:p>
          <a:p>
            <a:pPr marL="630238" lvl="1" indent="-285750" algn="l" defTabSz="914400" rtl="0" eaLnBrk="1" latinLnBrk="0" hangingPunct="1">
              <a:spcBef>
                <a:spcPct val="20000"/>
              </a:spcBef>
              <a:buClr>
                <a:srgbClr val="1A4969"/>
              </a:buClr>
              <a:buSzPct val="75000"/>
              <a:buFont typeface="Wingdings" pitchFamily="2" charset="2"/>
              <a:buChar char=""/>
            </a:pPr>
            <a:r>
              <a:rPr lang="en-US" dirty="0"/>
              <a:t>Second level</a:t>
            </a:r>
          </a:p>
          <a:p>
            <a:pPr marL="904875" lvl="2" indent="-228600" algn="l" defTabSz="914400" rtl="0" eaLnBrk="1" latinLnBrk="0" hangingPunct="1">
              <a:spcBef>
                <a:spcPct val="20000"/>
              </a:spcBef>
              <a:buClr>
                <a:srgbClr val="157A8C"/>
              </a:buClr>
              <a:buSzPct val="50000"/>
              <a:buFont typeface="Wingdings" pitchFamily="2" charset="2"/>
              <a:buChar char=""/>
            </a:pPr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 marL="342900" indent="-342900"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7388" indent="-342900"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62025" indent="-285750"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Clr>
                <a:srgbClr val="10102B"/>
              </a:buClr>
              <a:buFont typeface="Wingdings" pitchFamily="2" charset="2"/>
              <a:buChar char=""/>
            </a:pPr>
            <a:r>
              <a:rPr lang="en-US" dirty="0"/>
              <a:t>Click to edit Master text styles</a:t>
            </a:r>
          </a:p>
          <a:p>
            <a:pPr marL="630238" lvl="1" indent="-285750" algn="l" defTabSz="914400" rtl="0" eaLnBrk="1" latinLnBrk="0" hangingPunct="1">
              <a:spcBef>
                <a:spcPct val="20000"/>
              </a:spcBef>
              <a:buClr>
                <a:srgbClr val="1A4969"/>
              </a:buClr>
              <a:buSzPct val="75000"/>
              <a:buFont typeface="Wingdings" pitchFamily="2" charset="2"/>
              <a:buChar char=""/>
            </a:pPr>
            <a:r>
              <a:rPr lang="en-US" dirty="0"/>
              <a:t>Second level</a:t>
            </a:r>
          </a:p>
          <a:p>
            <a:pPr marL="904875" lvl="2" indent="-228600" algn="l" defTabSz="914400" rtl="0" eaLnBrk="1" latinLnBrk="0" hangingPunct="1">
              <a:spcBef>
                <a:spcPct val="20000"/>
              </a:spcBef>
              <a:buClr>
                <a:srgbClr val="157A8C"/>
              </a:buClr>
              <a:buSzPct val="50000"/>
              <a:buFont typeface="Wingdings" pitchFamily="2" charset="2"/>
              <a:buChar char=""/>
            </a:pPr>
            <a:r>
              <a:rPr lang="en-US" dirty="0"/>
              <a:t>Third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E4C52CCA-2F8B-4403-BBDB-AE21302AAB74}" type="datetime1">
              <a:rPr lang="en-US" smtClean="0"/>
              <a:pPr/>
              <a:t>1/22/20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66B50735-80AD-45BE-81E8-F8C3CBF19D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9144000" cy="945000"/>
          </a:xfrm>
          <a:prstGeom prst="rect">
            <a:avLst/>
          </a:prstGeom>
          <a:solidFill>
            <a:srgbClr val="10102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43875"/>
            <a:ext cx="8229600" cy="857250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1C279D90-CC9E-4C3B-9A01-D565F3D65B57}" type="datetime1">
              <a:rPr lang="en-US" smtClean="0"/>
              <a:pPr/>
              <a:t>1/22/20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66B50735-80AD-45BE-81E8-F8C3CBF19D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AC48EC1E-A3C9-42ED-B0A5-F2004C2D9F72}" type="datetime1">
              <a:rPr lang="en-US" smtClean="0"/>
              <a:pPr/>
              <a:t>1/22/20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66B50735-80AD-45BE-81E8-F8C3CBF19D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F98F5AA7-7FB4-44EB-919F-EE22E9C2FF3C}" type="datetime1">
              <a:rPr lang="en-US" smtClean="0"/>
              <a:pPr/>
              <a:t>1/22/20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66B50735-80AD-45BE-81E8-F8C3CBF19D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5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47613C-7159-42B5-873A-B82A721FE05C}" type="datetime1">
              <a:rPr lang="en-US" smtClean="0"/>
              <a:pPr/>
              <a:t>1/22/20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50735-80AD-45BE-81E8-F8C3CBF19D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3" r:id="rId15"/>
    <p:sldLayoutId id="2147483662" r:id="rId16"/>
    <p:sldLayoutId id="2147483665" r:id="rId17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116.xml"/><Relationship Id="rId2" Type="http://schemas.openxmlformats.org/officeDocument/2006/relationships/tags" Target="../tags/tag115.xml"/><Relationship Id="rId1" Type="http://schemas.openxmlformats.org/officeDocument/2006/relationships/tags" Target="../tags/tag114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127.xml"/><Relationship Id="rId2" Type="http://schemas.openxmlformats.org/officeDocument/2006/relationships/tags" Target="../tags/tag126.xml"/><Relationship Id="rId1" Type="http://schemas.openxmlformats.org/officeDocument/2006/relationships/tags" Target="../tags/tag12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119.xml"/><Relationship Id="rId2" Type="http://schemas.openxmlformats.org/officeDocument/2006/relationships/tags" Target="../tags/tag118.xml"/><Relationship Id="rId1" Type="http://schemas.openxmlformats.org/officeDocument/2006/relationships/tags" Target="../tags/tag11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131.xml"/><Relationship Id="rId2" Type="http://schemas.openxmlformats.org/officeDocument/2006/relationships/tags" Target="../tags/tag130.xml"/><Relationship Id="rId1" Type="http://schemas.openxmlformats.org/officeDocument/2006/relationships/tags" Target="../tags/tag12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135.xml"/><Relationship Id="rId2" Type="http://schemas.openxmlformats.org/officeDocument/2006/relationships/tags" Target="../tags/tag134.xml"/><Relationship Id="rId1" Type="http://schemas.openxmlformats.org/officeDocument/2006/relationships/tags" Target="../tags/tag13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tags" Target="../tags/tag139.xml"/><Relationship Id="rId7" Type="http://schemas.openxmlformats.org/officeDocument/2006/relationships/image" Target="../media/image22.png"/><Relationship Id="rId2" Type="http://schemas.openxmlformats.org/officeDocument/2006/relationships/tags" Target="../tags/tag138.xml"/><Relationship Id="rId1" Type="http://schemas.openxmlformats.org/officeDocument/2006/relationships/tags" Target="../tags/tag137.xml"/><Relationship Id="rId6" Type="http://schemas.openxmlformats.org/officeDocument/2006/relationships/image" Target="../media/image2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4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tags" Target="../tags/tag143.xml"/><Relationship Id="rId2" Type="http://schemas.openxmlformats.org/officeDocument/2006/relationships/tags" Target="../tags/tag142.xml"/><Relationship Id="rId1" Type="http://schemas.openxmlformats.org/officeDocument/2006/relationships/tags" Target="../tags/tag14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4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46.xml"/><Relationship Id="rId1" Type="http://schemas.openxmlformats.org/officeDocument/2006/relationships/tags" Target="../tags/tag14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23.xml"/><Relationship Id="rId2" Type="http://schemas.openxmlformats.org/officeDocument/2006/relationships/tags" Target="../tags/tag122.xml"/><Relationship Id="rId1" Type="http://schemas.openxmlformats.org/officeDocument/2006/relationships/tags" Target="../tags/tag12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3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312272" y="1383620"/>
            <a:ext cx="8508203" cy="2106233"/>
          </a:xfrm>
        </p:spPr>
        <p:txBody>
          <a:bodyPr>
            <a:no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300" dirty="0">
                <a:solidFill>
                  <a:srgbClr val="FFFFFF"/>
                </a:solidFill>
                <a:latin typeface="Calibri" pitchFamily="32" charset="0"/>
              </a:rPr>
              <a:t>Relevance-driven Clustering Methods for Visual Interactive Search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312269" y="3812734"/>
            <a:ext cx="5744896" cy="1189286"/>
          </a:xfrm>
        </p:spPr>
        <p:txBody>
          <a:bodyPr>
            <a:no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CA" sz="2000" dirty="0">
                <a:solidFill>
                  <a:srgbClr val="000000"/>
                </a:solidFill>
                <a:latin typeface="Calibri" pitchFamily="32" charset="0"/>
              </a:rPr>
              <a:t>Reda Bouadjenek, Scott </a:t>
            </a:r>
            <a:r>
              <a:rPr lang="en-CA" sz="2000" dirty="0" err="1">
                <a:solidFill>
                  <a:srgbClr val="000000"/>
                </a:solidFill>
                <a:latin typeface="Calibri" pitchFamily="32" charset="0"/>
              </a:rPr>
              <a:t>Sanner</a:t>
            </a:r>
            <a:r>
              <a:rPr lang="en-CA" sz="2000" dirty="0">
                <a:solidFill>
                  <a:srgbClr val="000000"/>
                </a:solidFill>
                <a:latin typeface="Calibri" pitchFamily="32" charset="0"/>
              </a:rPr>
              <a:t>, </a:t>
            </a:r>
            <a:r>
              <a:rPr lang="en-CA" sz="2000" dirty="0" err="1">
                <a:solidFill>
                  <a:srgbClr val="000000"/>
                </a:solidFill>
                <a:latin typeface="Calibri" pitchFamily="32" charset="0"/>
              </a:rPr>
              <a:t>Yihao</a:t>
            </a:r>
            <a:r>
              <a:rPr lang="en-CA" sz="2000" dirty="0">
                <a:solidFill>
                  <a:srgbClr val="000000"/>
                </a:solidFill>
                <a:latin typeface="Calibri" pitchFamily="32" charset="0"/>
              </a:rPr>
              <a:t> Du</a:t>
            </a:r>
            <a:endParaRPr lang="en-US" sz="2000" b="1" dirty="0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Problem Definition</a:t>
            </a:r>
          </a:p>
        </p:txBody>
      </p:sp>
      <p:sp>
        <p:nvSpPr>
          <p:cNvPr id="9" name="Espace réservé du contenu 8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603847"/>
          </a:xfrm>
        </p:spPr>
        <p:txBody>
          <a:bodyPr>
            <a:normAutofit/>
          </a:bodyPr>
          <a:lstStyle/>
          <a:p>
            <a:pPr algn="just"/>
            <a:r>
              <a:rPr lang="en-US" sz="2200" dirty="0"/>
              <a:t>Each element contains two properties:</a:t>
            </a:r>
          </a:p>
          <a:p>
            <a:pPr lvl="1" algn="just"/>
            <a:r>
              <a:rPr lang="en-US" sz="1800" dirty="0"/>
              <a:t>B(j)  –  relevance label (constant)</a:t>
            </a:r>
          </a:p>
          <a:p>
            <a:pPr lvl="1" algn="just"/>
            <a:r>
              <a:rPr lang="en-US" sz="1800" dirty="0"/>
              <a:t>I(j) – whether this element in the cluster (unknown variable)</a:t>
            </a:r>
            <a:r>
              <a:rPr lang="en-US" sz="1800" i="1" dirty="0"/>
              <a:t> </a:t>
            </a:r>
            <a:endParaRPr lang="en-US" sz="1800" dirty="0"/>
          </a:p>
          <a:p>
            <a:pPr algn="just"/>
            <a:r>
              <a:rPr lang="en-US" sz="2200" dirty="0"/>
              <a:t>F1  definition:  </a:t>
            </a:r>
          </a:p>
          <a:p>
            <a:pPr algn="just"/>
            <a:endParaRPr lang="en-US" sz="2200" dirty="0"/>
          </a:p>
          <a:p>
            <a:pPr algn="just"/>
            <a:r>
              <a:rPr lang="en-US" sz="2200" dirty="0"/>
              <a:t>EF1 definition: </a:t>
            </a:r>
          </a:p>
          <a:p>
            <a:pPr algn="just"/>
            <a:endParaRPr lang="en-US" sz="2200" dirty="0"/>
          </a:p>
          <a:p>
            <a:pPr lvl="1" algn="just"/>
            <a:r>
              <a:rPr lang="en-US" sz="1800" dirty="0"/>
              <a:t>S(j) – probabilistic relevant score of element </a:t>
            </a:r>
            <a:r>
              <a:rPr lang="en-US" sz="1800" i="1" dirty="0"/>
              <a:t>j </a:t>
            </a:r>
            <a:r>
              <a:rPr lang="en-US" sz="1800" dirty="0"/>
              <a:t>(constants)</a:t>
            </a:r>
          </a:p>
          <a:p>
            <a:pPr algn="just"/>
            <a:r>
              <a:rPr lang="en-US" sz="2200" dirty="0"/>
              <a:t>Maximization of EF1 needs to be constrained, but how?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50735-80AD-45BE-81E8-F8C3CBF19D92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9400" y="2343150"/>
            <a:ext cx="222885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95600" y="3181350"/>
            <a:ext cx="2209800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直接连接符 9"/>
          <p:cNvCxnSpPr/>
          <p:nvPr/>
        </p:nvCxnSpPr>
        <p:spPr>
          <a:xfrm flipV="1">
            <a:off x="5410200" y="3486150"/>
            <a:ext cx="914400" cy="38100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400800" y="3105150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explicit usage of relevant score</a:t>
            </a:r>
            <a:endParaRPr lang="zh-CN" altLang="en-US" dirty="0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4572000" y="1809750"/>
            <a:ext cx="16002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248400" y="2343150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 labels in real problem</a:t>
            </a:r>
            <a:endParaRPr lang="zh-CN" alt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369D7B6-2B12-9348-A0A9-55F0FAE58E66}"/>
              </a:ext>
            </a:extLst>
          </p:cNvPr>
          <p:cNvGrpSpPr/>
          <p:nvPr/>
        </p:nvGrpSpPr>
        <p:grpSpPr>
          <a:xfrm>
            <a:off x="5867400" y="1017514"/>
            <a:ext cx="3200400" cy="944636"/>
            <a:chOff x="5867400" y="1017514"/>
            <a:chExt cx="3200400" cy="94463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DD8E974-B04E-A644-A9E9-D9B055F84DD7}"/>
                </a:ext>
              </a:extLst>
            </p:cNvPr>
            <p:cNvSpPr/>
            <p:nvPr/>
          </p:nvSpPr>
          <p:spPr>
            <a:xfrm>
              <a:off x="5867400" y="1017514"/>
              <a:ext cx="3200400" cy="94463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313F356E-8E79-A94F-B033-F4132B48FDE2}"/>
                    </a:ext>
                  </a:extLst>
                </p:cNvPr>
                <p:cNvSpPr txBox="1"/>
                <p:nvPr/>
              </p:nvSpPr>
              <p:spPr>
                <a:xfrm>
                  <a:off x="5960467" y="1287849"/>
                  <a:ext cx="3011402" cy="56958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1=</m:t>
                        </m:r>
                        <m:f>
                          <m:f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AU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AU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𝑇𝑃</m:t>
                            </m:r>
                          </m:num>
                          <m:den>
                            <m:d>
                              <m:dPr>
                                <m:ctrlP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𝑇𝑃</m:t>
                                </m:r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𝐹𝑃</m:t>
                                </m:r>
                              </m:e>
                            </m:d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+(</m:t>
                            </m:r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𝑇𝑃</m:t>
                            </m:r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𝐹𝑁</m:t>
                            </m:r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313F356E-8E79-A94F-B033-F4132B48FD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60467" y="1287849"/>
                  <a:ext cx="3011402" cy="569580"/>
                </a:xfrm>
                <a:prstGeom prst="rect">
                  <a:avLst/>
                </a:prstGeom>
                <a:blipFill>
                  <a:blip r:embed="rId4"/>
                  <a:stretch>
                    <a:fillRect l="-840" t="-2174" r="-2101" b="-173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3393C3E-D080-EB4B-9A45-11947DBDE5F7}"/>
                </a:ext>
              </a:extLst>
            </p:cNvPr>
            <p:cNvSpPr txBox="1"/>
            <p:nvPr/>
          </p:nvSpPr>
          <p:spPr>
            <a:xfrm>
              <a:off x="5867400" y="1017514"/>
              <a:ext cx="795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Recall:</a:t>
              </a:r>
            </a:p>
          </p:txBody>
        </p:sp>
      </p:grpSp>
      <p:sp>
        <p:nvSpPr>
          <p:cNvPr id="7" name="Oval 6">
            <a:extLst>
              <a:ext uri="{FF2B5EF4-FFF2-40B4-BE49-F238E27FC236}">
                <a16:creationId xmlns:a16="http://schemas.microsoft.com/office/drawing/2014/main" id="{EE296524-7019-5749-936F-A5B90B44BEBC}"/>
              </a:ext>
            </a:extLst>
          </p:cNvPr>
          <p:cNvSpPr>
            <a:spLocks noChangeAspect="1"/>
          </p:cNvSpPr>
          <p:nvPr/>
        </p:nvSpPr>
        <p:spPr>
          <a:xfrm>
            <a:off x="4818902" y="2077056"/>
            <a:ext cx="611095" cy="612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TP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7BF922C-1DB6-AD43-8FF4-516179DA3E34}"/>
              </a:ext>
            </a:extLst>
          </p:cNvPr>
          <p:cNvSpPr>
            <a:spLocks noChangeAspect="1"/>
          </p:cNvSpPr>
          <p:nvPr/>
        </p:nvSpPr>
        <p:spPr>
          <a:xfrm>
            <a:off x="1447801" y="2578247"/>
            <a:ext cx="1392078" cy="612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P=TP+FP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1492AA9-6114-B345-9C02-23633FE81532}"/>
              </a:ext>
            </a:extLst>
          </p:cNvPr>
          <p:cNvSpPr>
            <a:spLocks noChangeAspect="1"/>
          </p:cNvSpPr>
          <p:nvPr/>
        </p:nvSpPr>
        <p:spPr>
          <a:xfrm>
            <a:off x="5014580" y="2621721"/>
            <a:ext cx="1462420" cy="612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TP+FN</a:t>
            </a:r>
          </a:p>
        </p:txBody>
      </p:sp>
    </p:spTree>
    <p:extLst>
      <p:ext uri="{BB962C8B-B14F-4D97-AF65-F5344CB8AC3E}">
        <p14:creationId xmlns:p14="http://schemas.microsoft.com/office/powerpoint/2010/main" val="1885908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7" grpId="0" animBg="1"/>
      <p:bldP spid="7" grpId="1" animBg="1"/>
      <p:bldP spid="16" grpId="0" animBg="1"/>
      <p:bldP spid="16" grpId="1" animBg="1"/>
      <p:bldP spid="17" grpId="0" animBg="1"/>
      <p:bldP spid="17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Problem Definition</a:t>
            </a:r>
          </a:p>
        </p:txBody>
      </p:sp>
      <p:sp>
        <p:nvSpPr>
          <p:cNvPr id="9" name="Espace réservé du contenu 8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603847"/>
          </a:xfrm>
        </p:spPr>
        <p:txBody>
          <a:bodyPr>
            <a:normAutofit/>
          </a:bodyPr>
          <a:lstStyle/>
          <a:p>
            <a:pPr algn="just"/>
            <a:r>
              <a:rPr lang="en-US" sz="2200" dirty="0"/>
              <a:t>EF1 maximization problem is constrained with three factors – time, position and keywords</a:t>
            </a:r>
          </a:p>
          <a:p>
            <a:pPr lvl="1" algn="just"/>
            <a:endParaRPr lang="en-US" sz="1800" dirty="0"/>
          </a:p>
          <a:p>
            <a:pPr lvl="1" algn="just"/>
            <a:endParaRPr lang="en-US" sz="1800" dirty="0"/>
          </a:p>
          <a:p>
            <a:pPr algn="just"/>
            <a:r>
              <a:rPr lang="en-US" sz="2200" dirty="0"/>
              <a:t>Time constrains:  a time-window </a:t>
            </a:r>
            <a:r>
              <a:rPr lang="en-US" sz="2200" dirty="0" err="1"/>
              <a:t>tuple</a:t>
            </a:r>
            <a:r>
              <a:rPr lang="en-US" sz="2200" dirty="0"/>
              <a:t> (</a:t>
            </a:r>
            <a:r>
              <a:rPr lang="en-US" sz="2200" dirty="0" err="1"/>
              <a:t>t</a:t>
            </a:r>
            <a:r>
              <a:rPr lang="en-US" sz="2200" baseline="-25000" dirty="0" err="1"/>
              <a:t>start</a:t>
            </a:r>
            <a:r>
              <a:rPr lang="en-US" sz="2200" dirty="0"/>
              <a:t> ,t</a:t>
            </a:r>
            <a:r>
              <a:rPr lang="en-US" sz="2200" baseline="-25000" dirty="0"/>
              <a:t>end</a:t>
            </a:r>
            <a:r>
              <a:rPr lang="en-US" sz="2200" dirty="0"/>
              <a:t>)</a:t>
            </a:r>
          </a:p>
          <a:p>
            <a:pPr algn="just">
              <a:buNone/>
            </a:pPr>
            <a:endParaRPr lang="en-US" sz="2200" dirty="0"/>
          </a:p>
          <a:p>
            <a:pPr algn="just">
              <a:buNone/>
            </a:pPr>
            <a:endParaRPr lang="en-US" sz="22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50735-80AD-45BE-81E8-F8C3CBF19D92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0" y="2038350"/>
            <a:ext cx="351472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33600" y="3028950"/>
            <a:ext cx="4695825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885908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Problem Definition</a:t>
            </a:r>
          </a:p>
        </p:txBody>
      </p:sp>
      <p:sp>
        <p:nvSpPr>
          <p:cNvPr id="9" name="Espace réservé du contenu 8"/>
          <p:cNvSpPr>
            <a:spLocks noGrp="1"/>
          </p:cNvSpPr>
          <p:nvPr>
            <p:ph idx="1"/>
          </p:nvPr>
        </p:nvSpPr>
        <p:spPr>
          <a:xfrm>
            <a:off x="457200" y="1200150"/>
            <a:ext cx="8382000" cy="3603847"/>
          </a:xfrm>
        </p:spPr>
        <p:txBody>
          <a:bodyPr>
            <a:normAutofit/>
          </a:bodyPr>
          <a:lstStyle/>
          <a:p>
            <a:pPr algn="just"/>
            <a:r>
              <a:rPr lang="en-US" sz="2200" dirty="0"/>
              <a:t>Position constrains:  a bounding-box tuple (</a:t>
            </a:r>
            <a:r>
              <a:rPr lang="en-US" sz="2200" dirty="0" err="1"/>
              <a:t>x</a:t>
            </a:r>
            <a:r>
              <a:rPr lang="en-US" sz="2200" baseline="-25000" dirty="0" err="1"/>
              <a:t>min</a:t>
            </a:r>
            <a:r>
              <a:rPr lang="en-US" sz="2200" dirty="0"/>
              <a:t>, </a:t>
            </a:r>
            <a:r>
              <a:rPr lang="en-US" sz="2200" dirty="0" err="1"/>
              <a:t>x</a:t>
            </a:r>
            <a:r>
              <a:rPr lang="en-US" sz="2200" baseline="-25000" dirty="0" err="1"/>
              <a:t>max</a:t>
            </a:r>
            <a:r>
              <a:rPr lang="en-US" sz="2200" dirty="0"/>
              <a:t>, </a:t>
            </a:r>
            <a:r>
              <a:rPr lang="en-US" sz="2200" dirty="0" err="1"/>
              <a:t>y</a:t>
            </a:r>
            <a:r>
              <a:rPr lang="en-US" sz="2200" baseline="-25000" dirty="0" err="1"/>
              <a:t>min</a:t>
            </a:r>
            <a:r>
              <a:rPr lang="en-US" sz="2200" dirty="0"/>
              <a:t>, </a:t>
            </a:r>
            <a:r>
              <a:rPr lang="en-US" sz="2200" dirty="0" err="1"/>
              <a:t>y</a:t>
            </a:r>
            <a:r>
              <a:rPr lang="en-US" sz="2200" baseline="-25000" dirty="0" err="1"/>
              <a:t>max</a:t>
            </a:r>
            <a:r>
              <a:rPr lang="en-US" sz="2200" dirty="0"/>
              <a:t>) </a:t>
            </a:r>
            <a:endParaRPr lang="en-US" sz="1800" dirty="0"/>
          </a:p>
          <a:p>
            <a:pPr lvl="1" algn="just">
              <a:buNone/>
            </a:pPr>
            <a:endParaRPr lang="en-US" sz="1800" dirty="0"/>
          </a:p>
          <a:p>
            <a:pPr lvl="1" algn="just">
              <a:buNone/>
            </a:pPr>
            <a:endParaRPr lang="en-US" sz="1800" dirty="0"/>
          </a:p>
          <a:p>
            <a:pPr lvl="1" algn="just">
              <a:buNone/>
            </a:pPr>
            <a:endParaRPr lang="en-US" sz="1800" dirty="0"/>
          </a:p>
          <a:p>
            <a:pPr lvl="1" algn="just">
              <a:buNone/>
            </a:pPr>
            <a:endParaRPr lang="en-US" sz="1800" dirty="0"/>
          </a:p>
          <a:p>
            <a:pPr lvl="1" algn="just">
              <a:buNone/>
            </a:pPr>
            <a:endParaRPr lang="en-US" sz="1800" dirty="0"/>
          </a:p>
          <a:p>
            <a:pPr algn="just"/>
            <a:r>
              <a:rPr lang="en-US" sz="2200" dirty="0"/>
              <a:t>Keyword constrains: a </a:t>
            </a:r>
            <a:r>
              <a:rPr lang="en-US" sz="2200" dirty="0" err="1"/>
              <a:t>boolean</a:t>
            </a:r>
            <a:r>
              <a:rPr lang="en-US" sz="2200" dirty="0"/>
              <a:t> value of term</a:t>
            </a:r>
            <a:r>
              <a:rPr lang="en-US" sz="2200" baseline="30000" dirty="0"/>
              <a:t> </a:t>
            </a:r>
            <a:r>
              <a:rPr lang="en-US" sz="2200" dirty="0"/>
              <a:t>with global corpus size</a:t>
            </a:r>
          </a:p>
          <a:p>
            <a:pPr algn="just">
              <a:buNone/>
            </a:pPr>
            <a:endParaRPr lang="en-US" sz="2200" dirty="0"/>
          </a:p>
          <a:p>
            <a:pPr algn="just">
              <a:buNone/>
            </a:pPr>
            <a:endParaRPr lang="en-US" sz="22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50735-80AD-45BE-81E8-F8C3CBF19D92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33600" y="1657350"/>
            <a:ext cx="4791075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09800" y="3714750"/>
            <a:ext cx="41624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885908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Problem Definition</a:t>
            </a:r>
          </a:p>
        </p:txBody>
      </p:sp>
      <p:sp>
        <p:nvSpPr>
          <p:cNvPr id="9" name="Espace réservé du contenu 8"/>
          <p:cNvSpPr>
            <a:spLocks noGrp="1"/>
          </p:cNvSpPr>
          <p:nvPr>
            <p:ph idx="1"/>
          </p:nvPr>
        </p:nvSpPr>
        <p:spPr>
          <a:xfrm>
            <a:off x="457200" y="1200150"/>
            <a:ext cx="8382000" cy="3603847"/>
          </a:xfrm>
        </p:spPr>
        <p:txBody>
          <a:bodyPr>
            <a:normAutofit/>
          </a:bodyPr>
          <a:lstStyle/>
          <a:p>
            <a:pPr lvl="1" algn="just">
              <a:buNone/>
            </a:pPr>
            <a:endParaRPr lang="en-US" sz="1800" dirty="0"/>
          </a:p>
          <a:p>
            <a:pPr lvl="1" algn="just">
              <a:buNone/>
            </a:pPr>
            <a:endParaRPr lang="en-US" sz="1800" dirty="0"/>
          </a:p>
          <a:p>
            <a:pPr lvl="1" algn="just">
              <a:buNone/>
            </a:pPr>
            <a:endParaRPr lang="en-US" sz="1800" dirty="0"/>
          </a:p>
          <a:p>
            <a:pPr lvl="1" algn="just">
              <a:buNone/>
            </a:pPr>
            <a:endParaRPr lang="en-US" sz="1800" dirty="0"/>
          </a:p>
          <a:p>
            <a:pPr lvl="1" algn="just">
              <a:buNone/>
            </a:pPr>
            <a:endParaRPr lang="en-US" sz="1800" dirty="0"/>
          </a:p>
          <a:p>
            <a:pPr algn="just">
              <a:buNone/>
            </a:pPr>
            <a:endParaRPr lang="en-US" sz="2200" dirty="0"/>
          </a:p>
          <a:p>
            <a:pPr algn="just">
              <a:buNone/>
            </a:pPr>
            <a:endParaRPr lang="en-US" sz="22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50735-80AD-45BE-81E8-F8C3CBF19D92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123950"/>
            <a:ext cx="504825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14600" y="2266950"/>
            <a:ext cx="4267200" cy="865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90800" y="3105150"/>
            <a:ext cx="4419600" cy="1265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590800" y="4324350"/>
            <a:ext cx="41624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590800" y="1962150"/>
            <a:ext cx="351472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7F492083-1EC7-AD4E-90FF-7D9504217246}"/>
              </a:ext>
            </a:extLst>
          </p:cNvPr>
          <p:cNvSpPr/>
          <p:nvPr/>
        </p:nvSpPr>
        <p:spPr>
          <a:xfrm>
            <a:off x="6972300" y="1200150"/>
            <a:ext cx="1981200" cy="1219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Fractional MILP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504E0EE2-0EE2-6341-9FC2-734E6513F01F}"/>
              </a:ext>
            </a:extLst>
          </p:cNvPr>
          <p:cNvSpPr/>
          <p:nvPr/>
        </p:nvSpPr>
        <p:spPr>
          <a:xfrm>
            <a:off x="3769242" y="690356"/>
            <a:ext cx="1066800" cy="51972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Binary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B70A6E66-57BD-6046-BA75-F31F1CFB58BD}"/>
              </a:ext>
            </a:extLst>
          </p:cNvPr>
          <p:cNvSpPr/>
          <p:nvPr/>
        </p:nvSpPr>
        <p:spPr>
          <a:xfrm>
            <a:off x="6105525" y="2616450"/>
            <a:ext cx="1066800" cy="51972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Integer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4105A392-BE8A-AF40-B31B-3A6C7278BA40}"/>
              </a:ext>
            </a:extLst>
          </p:cNvPr>
          <p:cNvSpPr/>
          <p:nvPr/>
        </p:nvSpPr>
        <p:spPr>
          <a:xfrm>
            <a:off x="6044608" y="3855019"/>
            <a:ext cx="1346791" cy="51972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Continuous</a:t>
            </a:r>
          </a:p>
        </p:txBody>
      </p:sp>
    </p:spTree>
    <p:extLst>
      <p:ext uri="{BB962C8B-B14F-4D97-AF65-F5344CB8AC3E}">
        <p14:creationId xmlns:p14="http://schemas.microsoft.com/office/powerpoint/2010/main" val="1885908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4" grpId="0" animBg="1"/>
      <p:bldP spid="15" grpId="0" animBg="1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DDA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algn="ctr"/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marL="457200" lvl="1" indent="0" algn="just">
              <a:buFont typeface="Wingdings" charset="2"/>
              <a:buChar char="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</a:pPr>
            <a:r>
              <a:rPr lang="en-US" dirty="0">
                <a:solidFill>
                  <a:srgbClr val="000000"/>
                </a:solidFill>
                <a:latin typeface="Calibri" pitchFamily="32" charset="0"/>
              </a:rPr>
              <a:t>  Motivation</a:t>
            </a:r>
          </a:p>
          <a:p>
            <a:pPr marL="457200" lvl="1" indent="0" algn="just">
              <a:buFont typeface="Wingdings" charset="2"/>
              <a:buChar char="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</a:pPr>
            <a:r>
              <a:rPr lang="en-US" dirty="0">
                <a:solidFill>
                  <a:srgbClr val="000000"/>
                </a:solidFill>
                <a:latin typeface="Calibri" pitchFamily="32" charset="0"/>
              </a:rPr>
              <a:t>  Problem definition</a:t>
            </a:r>
          </a:p>
          <a:p>
            <a:pPr marL="457200" lvl="1" indent="0" algn="just">
              <a:buFont typeface="Wingdings" charset="2"/>
              <a:buChar char="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</a:pPr>
            <a:r>
              <a:rPr lang="en-US" dirty="0">
                <a:solidFill>
                  <a:srgbClr val="000000"/>
                </a:solidFill>
                <a:latin typeface="Calibri" pitchFamily="32" charset="0"/>
              </a:rPr>
              <a:t>  </a:t>
            </a:r>
            <a:r>
              <a:rPr lang="en-US" u="sng" dirty="0">
                <a:solidFill>
                  <a:srgbClr val="000000"/>
                </a:solidFill>
                <a:latin typeface="Calibri" pitchFamily="32" charset="0"/>
              </a:rPr>
              <a:t>Solution Framework</a:t>
            </a:r>
          </a:p>
          <a:p>
            <a:pPr marL="457200" lvl="1" indent="0" algn="just">
              <a:buFont typeface="Wingdings" charset="2"/>
              <a:buChar char="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</a:pPr>
            <a:r>
              <a:rPr lang="en-US" dirty="0">
                <a:solidFill>
                  <a:srgbClr val="000000"/>
                </a:solidFill>
                <a:latin typeface="Calibri" pitchFamily="32" charset="0"/>
              </a:rPr>
              <a:t>  Offline experiment</a:t>
            </a:r>
          </a:p>
          <a:p>
            <a:pPr marL="457200" lvl="1" indent="0" algn="just">
              <a:buFont typeface="Wingdings" charset="2"/>
              <a:buChar char="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</a:pPr>
            <a:r>
              <a:rPr lang="en-US" dirty="0">
                <a:solidFill>
                  <a:srgbClr val="000000"/>
                </a:solidFill>
                <a:latin typeface="Calibri" pitchFamily="32" charset="0"/>
              </a:rPr>
              <a:t>  User experiment</a:t>
            </a:r>
          </a:p>
          <a:p>
            <a:pPr marL="457200" lvl="1" indent="0" algn="just">
              <a:buFont typeface="Wingdings" charset="2"/>
              <a:buChar char="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</a:pPr>
            <a:r>
              <a:rPr lang="en-US" dirty="0">
                <a:solidFill>
                  <a:srgbClr val="000000"/>
                </a:solidFill>
                <a:latin typeface="Calibri" pitchFamily="32" charset="0"/>
              </a:rPr>
              <a:t>  Conclusion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66B50735-80AD-45BE-81E8-F8C3CBF19D92}" type="slidenum">
              <a:rPr lang="en-US" smtClean="0"/>
              <a:pPr/>
              <a:t>14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122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alibri" pitchFamily="32" charset="0"/>
              </a:rPr>
              <a:t>Solution Framework - MILP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0850" lvl="1" indent="-450850" algn="just">
              <a:buClr>
                <a:srgbClr val="1A4969"/>
              </a:buClr>
              <a:buSzPct val="100000"/>
            </a:pPr>
            <a:r>
              <a:rPr lang="en-CA" sz="2000" dirty="0"/>
              <a:t>Original EF1 definition: fractional MILP object (hard to solve)</a:t>
            </a:r>
          </a:p>
          <a:p>
            <a:pPr marL="450850" lvl="1" indent="-450850" algn="just">
              <a:buClr>
                <a:srgbClr val="1A4969"/>
              </a:buClr>
              <a:buSzPct val="100000"/>
            </a:pPr>
            <a:r>
              <a:rPr lang="en-US" sz="2000" dirty="0"/>
              <a:t>Transform original EF1 into a MILP form: (</a:t>
            </a:r>
            <a:r>
              <a:rPr lang="en-US" sz="2000" dirty="0" err="1"/>
              <a:t>Charnes</a:t>
            </a:r>
            <a:r>
              <a:rPr lang="en-US" sz="2000" dirty="0"/>
              <a:t>-Cooper method and Glover linearization method)</a:t>
            </a:r>
          </a:p>
          <a:p>
            <a:pPr marL="1089025" lvl="3" indent="-450850" algn="just">
              <a:buClr>
                <a:srgbClr val="1A4969"/>
              </a:buClr>
              <a:buSzPct val="100000"/>
            </a:pPr>
            <a:endParaRPr lang="en-CA" dirty="0"/>
          </a:p>
          <a:p>
            <a:pPr marL="1089025" lvl="3" indent="-450850" algn="just">
              <a:buClr>
                <a:srgbClr val="1A4969"/>
              </a:buClr>
              <a:buSzPct val="100000"/>
            </a:pPr>
            <a:endParaRPr lang="en-CA" dirty="0"/>
          </a:p>
          <a:p>
            <a:pPr marL="1089025" lvl="3" indent="-450850" algn="just">
              <a:buClr>
                <a:srgbClr val="1A4969"/>
              </a:buClr>
              <a:buSzPct val="100000"/>
            </a:pPr>
            <a:endParaRPr lang="en-CA" dirty="0"/>
          </a:p>
          <a:p>
            <a:pPr marL="1089025" lvl="3" indent="-450850" algn="just">
              <a:buClr>
                <a:srgbClr val="1A4969"/>
              </a:buClr>
              <a:buSzPct val="100000"/>
            </a:pPr>
            <a:endParaRPr lang="en-CA" dirty="0"/>
          </a:p>
          <a:p>
            <a:pPr marL="1089025" lvl="3" indent="-450850" algn="just">
              <a:buClr>
                <a:srgbClr val="1A4969"/>
              </a:buClr>
              <a:buSzPct val="100000"/>
            </a:pPr>
            <a:endParaRPr lang="en-CA" dirty="0"/>
          </a:p>
          <a:p>
            <a:pPr marL="3535362" lvl="8" indent="-450850" algn="just">
              <a:buClr>
                <a:srgbClr val="1A4969"/>
              </a:buClr>
              <a:buSzPct val="100000"/>
              <a:buNone/>
            </a:pPr>
            <a:r>
              <a:rPr lang="en-CA" dirty="0"/>
              <a:t>                       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50735-80AD-45BE-81E8-F8C3CBF19D92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2171700"/>
            <a:ext cx="4343400" cy="2604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09800" y="4781550"/>
            <a:ext cx="16764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86400" y="2040429"/>
            <a:ext cx="3048000" cy="2893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624966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alibri" pitchFamily="32" charset="0"/>
              </a:rPr>
              <a:t>Solution Framework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0850" lvl="1" indent="-450850" algn="just">
              <a:buClr>
                <a:srgbClr val="1A4969"/>
              </a:buClr>
              <a:buSzPct val="100000"/>
            </a:pPr>
            <a:r>
              <a:rPr lang="en-CA" sz="3100" dirty="0"/>
              <a:t>Our offline evaluation shows poor scalability of MILP method</a:t>
            </a:r>
          </a:p>
          <a:p>
            <a:pPr marL="450850" lvl="1" indent="-450850" algn="just">
              <a:buClr>
                <a:srgbClr val="1A4969"/>
              </a:buClr>
              <a:buSzPct val="100000"/>
            </a:pPr>
            <a:endParaRPr lang="en-CA" sz="3100" dirty="0"/>
          </a:p>
          <a:p>
            <a:pPr marL="450850" lvl="1" indent="-450850" algn="just">
              <a:buClr>
                <a:srgbClr val="1A4969"/>
              </a:buClr>
              <a:buSzPct val="100000"/>
            </a:pPr>
            <a:r>
              <a:rPr lang="en-US" sz="3100" dirty="0"/>
              <a:t>We developed a</a:t>
            </a:r>
            <a:r>
              <a:rPr lang="en-CA" sz="3100" dirty="0"/>
              <a:t> greedy algorithm to solve this EF1-optimization problem. </a:t>
            </a:r>
          </a:p>
          <a:p>
            <a:pPr marL="814387" lvl="2" indent="-450850" algn="just">
              <a:buClr>
                <a:srgbClr val="1A4969"/>
              </a:buClr>
              <a:buSzPct val="100000"/>
            </a:pPr>
            <a:r>
              <a:rPr lang="en-CA" dirty="0"/>
              <a:t>Very efficient (scalable)</a:t>
            </a:r>
          </a:p>
          <a:p>
            <a:pPr marL="814387" lvl="2" indent="-450850" algn="just">
              <a:buClr>
                <a:srgbClr val="1A4969"/>
              </a:buClr>
              <a:buSzPct val="100000"/>
            </a:pPr>
            <a:r>
              <a:rPr lang="en-CA" dirty="0"/>
              <a:t>Good approximation of the optimal solution (MILP)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50735-80AD-45BE-81E8-F8C3CBF19D92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966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CA" sz="3100" dirty="0"/>
              <a:t>Binary partitioning search (BPS) in time domain with the Top-down manner</a:t>
            </a:r>
          </a:p>
          <a:p>
            <a:pPr algn="just"/>
            <a:r>
              <a:rPr lang="en-CA" sz="3100" dirty="0"/>
              <a:t>Alternatively search for t</a:t>
            </a:r>
            <a:r>
              <a:rPr lang="en-CA" sz="3100" baseline="-25000" dirty="0"/>
              <a:t>end</a:t>
            </a:r>
            <a:r>
              <a:rPr lang="en-CA" sz="3100" dirty="0"/>
              <a:t> and </a:t>
            </a:r>
            <a:r>
              <a:rPr lang="en-CA" sz="3100" dirty="0" err="1"/>
              <a:t>t</a:t>
            </a:r>
            <a:r>
              <a:rPr lang="en-CA" sz="3100" baseline="-25000" dirty="0" err="1"/>
              <a:t>start</a:t>
            </a:r>
            <a:endParaRPr lang="en-CA" sz="3100" dirty="0"/>
          </a:p>
        </p:txBody>
      </p:sp>
      <p:cxnSp>
        <p:nvCxnSpPr>
          <p:cNvPr id="43" name="Connecteur droit avec flèche 42"/>
          <p:cNvCxnSpPr/>
          <p:nvPr/>
        </p:nvCxnSpPr>
        <p:spPr>
          <a:xfrm>
            <a:off x="899592" y="4218642"/>
            <a:ext cx="554461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itchFamily="32" charset="0"/>
              </a:rPr>
              <a:t>Solution Framework – </a:t>
            </a:r>
            <a:r>
              <a:rPr lang="en-CA" dirty="0">
                <a:latin typeface="Calibri" pitchFamily="32" charset="0"/>
              </a:rPr>
              <a:t>G</a:t>
            </a:r>
            <a:r>
              <a:rPr lang="en-CA" dirty="0"/>
              <a:t>reedy Time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50735-80AD-45BE-81E8-F8C3CBF19D92}" type="slidenum">
              <a:rPr lang="en-US" smtClean="0"/>
              <a:pPr/>
              <a:t>17</a:t>
            </a:fld>
            <a:endParaRPr lang="en-US" dirty="0"/>
          </a:p>
        </p:txBody>
      </p:sp>
      <p:cxnSp>
        <p:nvCxnSpPr>
          <p:cNvPr id="3" name="Connecteur droit 2"/>
          <p:cNvCxnSpPr/>
          <p:nvPr/>
        </p:nvCxnSpPr>
        <p:spPr>
          <a:xfrm>
            <a:off x="827584" y="3714586"/>
            <a:ext cx="7488832" cy="0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ZoneTexte 4"/>
          <p:cNvSpPr txBox="1"/>
          <p:nvPr/>
        </p:nvSpPr>
        <p:spPr>
          <a:xfrm>
            <a:off x="8316416" y="3498562"/>
            <a:ext cx="649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Time</a:t>
            </a:r>
          </a:p>
        </p:txBody>
      </p:sp>
      <p:grpSp>
        <p:nvGrpSpPr>
          <p:cNvPr id="2" name="Grouper 21"/>
          <p:cNvGrpSpPr/>
          <p:nvPr/>
        </p:nvGrpSpPr>
        <p:grpSpPr>
          <a:xfrm>
            <a:off x="1403648" y="3534566"/>
            <a:ext cx="377515" cy="657364"/>
            <a:chOff x="1403648" y="3543858"/>
            <a:chExt cx="377515" cy="657364"/>
          </a:xfrm>
        </p:grpSpPr>
        <p:sp>
          <p:nvSpPr>
            <p:cNvPr id="8" name="Multiplication 7"/>
            <p:cNvSpPr>
              <a:spLocks/>
            </p:cNvSpPr>
            <p:nvPr/>
          </p:nvSpPr>
          <p:spPr>
            <a:xfrm>
              <a:off x="1412405" y="3543858"/>
              <a:ext cx="360000" cy="360000"/>
            </a:xfrm>
            <a:prstGeom prst="mathMultiply">
              <a:avLst>
                <a:gd name="adj1" fmla="val 1982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ZoneTexte 14"/>
            <p:cNvSpPr txBox="1"/>
            <p:nvPr/>
          </p:nvSpPr>
          <p:spPr>
            <a:xfrm>
              <a:off x="1403648" y="3831890"/>
              <a:ext cx="377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e</a:t>
              </a:r>
              <a:r>
                <a:rPr lang="fr-FR" baseline="-25000" dirty="0"/>
                <a:t>8</a:t>
              </a:r>
            </a:p>
          </p:txBody>
        </p:sp>
      </p:grpSp>
      <p:grpSp>
        <p:nvGrpSpPr>
          <p:cNvPr id="22" name="Grouper 22"/>
          <p:cNvGrpSpPr/>
          <p:nvPr/>
        </p:nvGrpSpPr>
        <p:grpSpPr>
          <a:xfrm>
            <a:off x="2339752" y="3534566"/>
            <a:ext cx="377515" cy="657364"/>
            <a:chOff x="2339752" y="3543858"/>
            <a:chExt cx="377515" cy="657364"/>
          </a:xfrm>
        </p:grpSpPr>
        <p:sp>
          <p:nvSpPr>
            <p:cNvPr id="9" name="Multiplication 8"/>
            <p:cNvSpPr>
              <a:spLocks/>
            </p:cNvSpPr>
            <p:nvPr/>
          </p:nvSpPr>
          <p:spPr>
            <a:xfrm>
              <a:off x="2348509" y="3543858"/>
              <a:ext cx="360000" cy="360000"/>
            </a:xfrm>
            <a:prstGeom prst="mathMultiply">
              <a:avLst>
                <a:gd name="adj1" fmla="val 1982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ZoneTexte 15"/>
            <p:cNvSpPr txBox="1"/>
            <p:nvPr/>
          </p:nvSpPr>
          <p:spPr>
            <a:xfrm>
              <a:off x="2339752" y="3831890"/>
              <a:ext cx="377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e</a:t>
              </a:r>
              <a:r>
                <a:rPr lang="fr-FR" baseline="-25000" dirty="0"/>
                <a:t>1</a:t>
              </a:r>
            </a:p>
          </p:txBody>
        </p:sp>
      </p:grpSp>
      <p:grpSp>
        <p:nvGrpSpPr>
          <p:cNvPr id="23" name="Grouper 23"/>
          <p:cNvGrpSpPr/>
          <p:nvPr/>
        </p:nvGrpSpPr>
        <p:grpSpPr>
          <a:xfrm>
            <a:off x="3563888" y="3534566"/>
            <a:ext cx="377515" cy="657364"/>
            <a:chOff x="3563888" y="3543858"/>
            <a:chExt cx="377515" cy="657364"/>
          </a:xfrm>
        </p:grpSpPr>
        <p:sp>
          <p:nvSpPr>
            <p:cNvPr id="10" name="Multiplication 9"/>
            <p:cNvSpPr>
              <a:spLocks/>
            </p:cNvSpPr>
            <p:nvPr/>
          </p:nvSpPr>
          <p:spPr>
            <a:xfrm>
              <a:off x="3572645" y="3543858"/>
              <a:ext cx="360000" cy="360000"/>
            </a:xfrm>
            <a:prstGeom prst="mathMultiply">
              <a:avLst>
                <a:gd name="adj1" fmla="val 1982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ZoneTexte 16"/>
            <p:cNvSpPr txBox="1"/>
            <p:nvPr/>
          </p:nvSpPr>
          <p:spPr>
            <a:xfrm>
              <a:off x="3563888" y="3831890"/>
              <a:ext cx="377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e</a:t>
              </a:r>
              <a:r>
                <a:rPr lang="fr-FR" baseline="-25000" dirty="0"/>
                <a:t>5</a:t>
              </a:r>
            </a:p>
          </p:txBody>
        </p:sp>
      </p:grpSp>
      <p:grpSp>
        <p:nvGrpSpPr>
          <p:cNvPr id="24" name="Grouper 24"/>
          <p:cNvGrpSpPr/>
          <p:nvPr/>
        </p:nvGrpSpPr>
        <p:grpSpPr>
          <a:xfrm>
            <a:off x="4139952" y="3534566"/>
            <a:ext cx="377515" cy="657364"/>
            <a:chOff x="4139952" y="3543858"/>
            <a:chExt cx="377515" cy="657364"/>
          </a:xfrm>
        </p:grpSpPr>
        <p:sp>
          <p:nvSpPr>
            <p:cNvPr id="14" name="Multiplication 13"/>
            <p:cNvSpPr>
              <a:spLocks/>
            </p:cNvSpPr>
            <p:nvPr/>
          </p:nvSpPr>
          <p:spPr>
            <a:xfrm>
              <a:off x="4148709" y="3543858"/>
              <a:ext cx="360000" cy="360000"/>
            </a:xfrm>
            <a:prstGeom prst="mathMultiply">
              <a:avLst>
                <a:gd name="adj1" fmla="val 1982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ZoneTexte 17"/>
            <p:cNvSpPr txBox="1"/>
            <p:nvPr/>
          </p:nvSpPr>
          <p:spPr>
            <a:xfrm>
              <a:off x="4139952" y="3831890"/>
              <a:ext cx="377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e</a:t>
              </a:r>
              <a:r>
                <a:rPr lang="fr-FR" baseline="-25000" dirty="0"/>
                <a:t>7</a:t>
              </a:r>
            </a:p>
          </p:txBody>
        </p:sp>
      </p:grpSp>
      <p:grpSp>
        <p:nvGrpSpPr>
          <p:cNvPr id="25" name="Grouper 25"/>
          <p:cNvGrpSpPr/>
          <p:nvPr/>
        </p:nvGrpSpPr>
        <p:grpSpPr>
          <a:xfrm>
            <a:off x="4716016" y="3534566"/>
            <a:ext cx="377515" cy="657364"/>
            <a:chOff x="4716016" y="3543858"/>
            <a:chExt cx="377515" cy="657364"/>
          </a:xfrm>
        </p:grpSpPr>
        <p:sp>
          <p:nvSpPr>
            <p:cNvPr id="11" name="Multiplication 10"/>
            <p:cNvSpPr>
              <a:spLocks/>
            </p:cNvSpPr>
            <p:nvPr/>
          </p:nvSpPr>
          <p:spPr>
            <a:xfrm>
              <a:off x="4724773" y="3543858"/>
              <a:ext cx="360000" cy="360000"/>
            </a:xfrm>
            <a:prstGeom prst="mathMultiply">
              <a:avLst>
                <a:gd name="adj1" fmla="val 1982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ZoneTexte 18"/>
            <p:cNvSpPr txBox="1"/>
            <p:nvPr/>
          </p:nvSpPr>
          <p:spPr>
            <a:xfrm>
              <a:off x="4716016" y="3831890"/>
              <a:ext cx="377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e</a:t>
              </a:r>
              <a:r>
                <a:rPr lang="fr-FR" baseline="-25000" dirty="0"/>
                <a:t>3</a:t>
              </a:r>
            </a:p>
          </p:txBody>
        </p:sp>
      </p:grpSp>
      <p:grpSp>
        <p:nvGrpSpPr>
          <p:cNvPr id="26" name="Grouper 26"/>
          <p:cNvGrpSpPr/>
          <p:nvPr/>
        </p:nvGrpSpPr>
        <p:grpSpPr>
          <a:xfrm>
            <a:off x="5823383" y="3534566"/>
            <a:ext cx="377515" cy="657364"/>
            <a:chOff x="5823383" y="3543858"/>
            <a:chExt cx="377515" cy="657364"/>
          </a:xfrm>
        </p:grpSpPr>
        <p:sp>
          <p:nvSpPr>
            <p:cNvPr id="12" name="Multiplication 11"/>
            <p:cNvSpPr>
              <a:spLocks/>
            </p:cNvSpPr>
            <p:nvPr/>
          </p:nvSpPr>
          <p:spPr>
            <a:xfrm>
              <a:off x="5832140" y="3543858"/>
              <a:ext cx="360000" cy="360000"/>
            </a:xfrm>
            <a:prstGeom prst="mathMultiply">
              <a:avLst>
                <a:gd name="adj1" fmla="val 1982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ZoneTexte 19"/>
            <p:cNvSpPr txBox="1"/>
            <p:nvPr/>
          </p:nvSpPr>
          <p:spPr>
            <a:xfrm>
              <a:off x="5823383" y="3831890"/>
              <a:ext cx="377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e</a:t>
              </a:r>
              <a:r>
                <a:rPr lang="fr-FR" baseline="-25000" dirty="0"/>
                <a:t>4</a:t>
              </a:r>
            </a:p>
          </p:txBody>
        </p:sp>
      </p:grpSp>
      <p:grpSp>
        <p:nvGrpSpPr>
          <p:cNvPr id="27" name="Grouper 27"/>
          <p:cNvGrpSpPr/>
          <p:nvPr/>
        </p:nvGrpSpPr>
        <p:grpSpPr>
          <a:xfrm>
            <a:off x="7020272" y="3534566"/>
            <a:ext cx="377515" cy="657364"/>
            <a:chOff x="7020272" y="3543858"/>
            <a:chExt cx="377515" cy="657364"/>
          </a:xfrm>
        </p:grpSpPr>
        <p:sp>
          <p:nvSpPr>
            <p:cNvPr id="13" name="Multiplication 12"/>
            <p:cNvSpPr>
              <a:spLocks/>
            </p:cNvSpPr>
            <p:nvPr/>
          </p:nvSpPr>
          <p:spPr>
            <a:xfrm>
              <a:off x="7029029" y="3543858"/>
              <a:ext cx="360000" cy="360000"/>
            </a:xfrm>
            <a:prstGeom prst="mathMultiply">
              <a:avLst>
                <a:gd name="adj1" fmla="val 1982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ZoneTexte 20"/>
            <p:cNvSpPr txBox="1"/>
            <p:nvPr/>
          </p:nvSpPr>
          <p:spPr>
            <a:xfrm>
              <a:off x="7020272" y="3831890"/>
              <a:ext cx="377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e</a:t>
              </a:r>
              <a:r>
                <a:rPr lang="fr-FR" baseline="-25000" dirty="0"/>
                <a:t>2</a:t>
              </a:r>
            </a:p>
          </p:txBody>
        </p:sp>
      </p:grpSp>
      <p:cxnSp>
        <p:nvCxnSpPr>
          <p:cNvPr id="30" name="Connecteur droit 29"/>
          <p:cNvCxnSpPr/>
          <p:nvPr/>
        </p:nvCxnSpPr>
        <p:spPr>
          <a:xfrm>
            <a:off x="4572000" y="3570570"/>
            <a:ext cx="0" cy="720080"/>
          </a:xfrm>
          <a:prstGeom prst="line">
            <a:avLst/>
          </a:prstGeom>
          <a:ln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/>
          <p:nvPr/>
        </p:nvCxnSpPr>
        <p:spPr>
          <a:xfrm>
            <a:off x="899592" y="4218642"/>
            <a:ext cx="367240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7" name="ZoneTexte 36"/>
          <p:cNvSpPr txBox="1"/>
          <p:nvPr/>
        </p:nvSpPr>
        <p:spPr>
          <a:xfrm>
            <a:off x="107504" y="3075806"/>
            <a:ext cx="1137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Fixing </a:t>
            </a:r>
            <a:r>
              <a:rPr lang="en-CA" dirty="0" err="1"/>
              <a:t>t</a:t>
            </a:r>
            <a:r>
              <a:rPr lang="en-CA" baseline="-25000" dirty="0" err="1"/>
              <a:t>start</a:t>
            </a:r>
            <a:endParaRPr lang="fr-FR" dirty="0"/>
          </a:p>
        </p:txBody>
      </p:sp>
      <p:cxnSp>
        <p:nvCxnSpPr>
          <p:cNvPr id="38" name="Connecteur droit avec flèche 37"/>
          <p:cNvCxnSpPr/>
          <p:nvPr/>
        </p:nvCxnSpPr>
        <p:spPr>
          <a:xfrm flipV="1">
            <a:off x="899592" y="4312773"/>
            <a:ext cx="7344816" cy="2776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0" name="ZoneTexte 39"/>
          <p:cNvSpPr txBox="1"/>
          <p:nvPr/>
        </p:nvSpPr>
        <p:spPr>
          <a:xfrm>
            <a:off x="4334464" y="4290650"/>
            <a:ext cx="48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Ef1</a:t>
            </a:r>
          </a:p>
        </p:txBody>
      </p:sp>
      <p:sp>
        <p:nvSpPr>
          <p:cNvPr id="41" name="ZoneTexte 40"/>
          <p:cNvSpPr txBox="1"/>
          <p:nvPr/>
        </p:nvSpPr>
        <p:spPr>
          <a:xfrm>
            <a:off x="2791040" y="3921318"/>
            <a:ext cx="551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Ef1`</a:t>
            </a:r>
          </a:p>
        </p:txBody>
      </p:sp>
      <p:cxnSp>
        <p:nvCxnSpPr>
          <p:cNvPr id="42" name="Connecteur droit 41"/>
          <p:cNvCxnSpPr/>
          <p:nvPr/>
        </p:nvCxnSpPr>
        <p:spPr>
          <a:xfrm>
            <a:off x="6410248" y="3570570"/>
            <a:ext cx="0" cy="720080"/>
          </a:xfrm>
          <a:prstGeom prst="line">
            <a:avLst/>
          </a:prstGeom>
          <a:ln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5" name="Accolade fermante 44"/>
          <p:cNvSpPr/>
          <p:nvPr/>
        </p:nvSpPr>
        <p:spPr>
          <a:xfrm rot="16200000">
            <a:off x="6300192" y="1698362"/>
            <a:ext cx="216024" cy="367240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ZoneTexte 38"/>
          <p:cNvSpPr txBox="1"/>
          <p:nvPr/>
        </p:nvSpPr>
        <p:spPr>
          <a:xfrm>
            <a:off x="6310679" y="3003798"/>
            <a:ext cx="496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</a:t>
            </a:r>
            <a:r>
              <a:rPr lang="en-CA" baseline="-25000" dirty="0"/>
              <a:t>end</a:t>
            </a:r>
            <a:endParaRPr lang="en-CA" dirty="0"/>
          </a:p>
        </p:txBody>
      </p:sp>
      <p:cxnSp>
        <p:nvCxnSpPr>
          <p:cNvPr id="29" name="Connecteur droit avec flèche 28"/>
          <p:cNvCxnSpPr>
            <a:stCxn id="37" idx="2"/>
          </p:cNvCxnSpPr>
          <p:nvPr/>
        </p:nvCxnSpPr>
        <p:spPr>
          <a:xfrm>
            <a:off x="676211" y="3445138"/>
            <a:ext cx="223381" cy="2787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/>
          <p:cNvCxnSpPr>
            <a:stCxn id="39" idx="2"/>
          </p:cNvCxnSpPr>
          <p:nvPr/>
        </p:nvCxnSpPr>
        <p:spPr>
          <a:xfrm rot="5400000">
            <a:off x="6290154" y="3455176"/>
            <a:ext cx="350748" cy="1866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6444208" y="3363838"/>
            <a:ext cx="1944216" cy="936104"/>
          </a:xfrm>
          <a:prstGeom prst="rect">
            <a:avLst/>
          </a:prstGeom>
          <a:gradFill flip="none" rotWithShape="1">
            <a:gsLst>
              <a:gs pos="0">
                <a:schemeClr val="accent2">
                  <a:shade val="51000"/>
                  <a:satMod val="130000"/>
                  <a:alpha val="35000"/>
                </a:schemeClr>
              </a:gs>
              <a:gs pos="80000">
                <a:schemeClr val="accent2">
                  <a:shade val="93000"/>
                  <a:satMod val="130000"/>
                  <a:alpha val="35000"/>
                </a:schemeClr>
              </a:gs>
              <a:gs pos="100000">
                <a:schemeClr val="accent2">
                  <a:shade val="94000"/>
                  <a:satMod val="135000"/>
                  <a:alpha val="3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Accolade fermante 46"/>
          <p:cNvSpPr/>
          <p:nvPr/>
        </p:nvSpPr>
        <p:spPr>
          <a:xfrm rot="16200000">
            <a:off x="5364088" y="2643758"/>
            <a:ext cx="216024" cy="18002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8" name="Connecteur droit 47"/>
          <p:cNvCxnSpPr/>
          <p:nvPr/>
        </p:nvCxnSpPr>
        <p:spPr>
          <a:xfrm>
            <a:off x="5470056" y="3579862"/>
            <a:ext cx="0" cy="720080"/>
          </a:xfrm>
          <a:prstGeom prst="line">
            <a:avLst/>
          </a:prstGeom>
          <a:ln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9" name="Connecteur droit avec flèche 48"/>
          <p:cNvCxnSpPr/>
          <p:nvPr/>
        </p:nvCxnSpPr>
        <p:spPr>
          <a:xfrm>
            <a:off x="899592" y="4299942"/>
            <a:ext cx="554461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0" name="Connecteur droit avec flèche 49"/>
          <p:cNvCxnSpPr/>
          <p:nvPr/>
        </p:nvCxnSpPr>
        <p:spPr>
          <a:xfrm>
            <a:off x="899592" y="4227934"/>
            <a:ext cx="453650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9277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40" grpId="0"/>
      <p:bldP spid="40" grpId="1"/>
      <p:bldP spid="40" grpId="2"/>
      <p:bldP spid="40" grpId="3"/>
      <p:bldP spid="40" grpId="4"/>
      <p:bldP spid="41" grpId="0"/>
      <p:bldP spid="41" grpId="1"/>
      <p:bldP spid="41" grpId="2"/>
      <p:bldP spid="41" grpId="3"/>
      <p:bldP spid="41" grpId="4"/>
      <p:bldP spid="45" grpId="0" animBg="1"/>
      <p:bldP spid="45" grpId="1" animBg="1"/>
      <p:bldP spid="39" grpId="0"/>
      <p:bldP spid="46" grpId="0" animBg="1"/>
      <p:bldP spid="47" grpId="0" animBg="1"/>
      <p:bldP spid="47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CA" sz="3100" dirty="0"/>
              <a:t>Binary partitioning search (BPS) in time domain with the Top-down manner</a:t>
            </a:r>
          </a:p>
          <a:p>
            <a:pPr algn="just"/>
            <a:r>
              <a:rPr lang="en-CA" sz="3100" dirty="0"/>
              <a:t>Alternatively search for t</a:t>
            </a:r>
            <a:r>
              <a:rPr lang="en-CA" sz="3100" baseline="-25000" dirty="0"/>
              <a:t>end</a:t>
            </a:r>
            <a:r>
              <a:rPr lang="en-CA" sz="3100" dirty="0"/>
              <a:t> and </a:t>
            </a:r>
            <a:r>
              <a:rPr lang="en-CA" sz="3100" dirty="0" err="1"/>
              <a:t>t</a:t>
            </a:r>
            <a:r>
              <a:rPr lang="en-CA" sz="3100" baseline="-25000" dirty="0" err="1"/>
              <a:t>start</a:t>
            </a:r>
            <a:endParaRPr lang="en-CA" sz="3100" dirty="0"/>
          </a:p>
        </p:txBody>
      </p:sp>
      <p:cxnSp>
        <p:nvCxnSpPr>
          <p:cNvPr id="43" name="Connecteur droit avec flèche 42"/>
          <p:cNvCxnSpPr/>
          <p:nvPr/>
        </p:nvCxnSpPr>
        <p:spPr>
          <a:xfrm flipV="1">
            <a:off x="3635896" y="4218642"/>
            <a:ext cx="2808312" cy="929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itchFamily="32" charset="0"/>
              </a:rPr>
              <a:t>Solution Framework – </a:t>
            </a:r>
            <a:r>
              <a:rPr lang="en-CA" dirty="0">
                <a:latin typeface="Calibri" pitchFamily="32" charset="0"/>
              </a:rPr>
              <a:t>G</a:t>
            </a:r>
            <a:r>
              <a:rPr lang="en-CA" dirty="0"/>
              <a:t>reedy Time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50735-80AD-45BE-81E8-F8C3CBF19D92}" type="slidenum">
              <a:rPr lang="en-US" smtClean="0"/>
              <a:pPr/>
              <a:t>18</a:t>
            </a:fld>
            <a:endParaRPr lang="en-US" dirty="0"/>
          </a:p>
        </p:txBody>
      </p:sp>
      <p:cxnSp>
        <p:nvCxnSpPr>
          <p:cNvPr id="3" name="Connecteur droit 2"/>
          <p:cNvCxnSpPr/>
          <p:nvPr/>
        </p:nvCxnSpPr>
        <p:spPr>
          <a:xfrm>
            <a:off x="827584" y="3714586"/>
            <a:ext cx="7488832" cy="0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ZoneTexte 4"/>
          <p:cNvSpPr txBox="1"/>
          <p:nvPr/>
        </p:nvSpPr>
        <p:spPr>
          <a:xfrm>
            <a:off x="8316416" y="3498562"/>
            <a:ext cx="649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Time</a:t>
            </a:r>
          </a:p>
        </p:txBody>
      </p:sp>
      <p:grpSp>
        <p:nvGrpSpPr>
          <p:cNvPr id="2" name="Grouper 21"/>
          <p:cNvGrpSpPr/>
          <p:nvPr/>
        </p:nvGrpSpPr>
        <p:grpSpPr>
          <a:xfrm>
            <a:off x="1403648" y="3534566"/>
            <a:ext cx="377515" cy="657364"/>
            <a:chOff x="1403648" y="3543858"/>
            <a:chExt cx="377515" cy="657364"/>
          </a:xfrm>
        </p:grpSpPr>
        <p:sp>
          <p:nvSpPr>
            <p:cNvPr id="8" name="Multiplication 7"/>
            <p:cNvSpPr>
              <a:spLocks/>
            </p:cNvSpPr>
            <p:nvPr/>
          </p:nvSpPr>
          <p:spPr>
            <a:xfrm>
              <a:off x="1412405" y="3543858"/>
              <a:ext cx="360000" cy="360000"/>
            </a:xfrm>
            <a:prstGeom prst="mathMultiply">
              <a:avLst>
                <a:gd name="adj1" fmla="val 1982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ZoneTexte 14"/>
            <p:cNvSpPr txBox="1"/>
            <p:nvPr/>
          </p:nvSpPr>
          <p:spPr>
            <a:xfrm>
              <a:off x="1403648" y="3831890"/>
              <a:ext cx="377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e</a:t>
              </a:r>
              <a:r>
                <a:rPr lang="fr-FR" baseline="-25000" dirty="0"/>
                <a:t>8</a:t>
              </a:r>
            </a:p>
          </p:txBody>
        </p:sp>
      </p:grpSp>
      <p:grpSp>
        <p:nvGrpSpPr>
          <p:cNvPr id="22" name="Grouper 22"/>
          <p:cNvGrpSpPr/>
          <p:nvPr/>
        </p:nvGrpSpPr>
        <p:grpSpPr>
          <a:xfrm>
            <a:off x="2339752" y="3534566"/>
            <a:ext cx="377515" cy="657364"/>
            <a:chOff x="2339752" y="3543858"/>
            <a:chExt cx="377515" cy="657364"/>
          </a:xfrm>
        </p:grpSpPr>
        <p:sp>
          <p:nvSpPr>
            <p:cNvPr id="9" name="Multiplication 8"/>
            <p:cNvSpPr>
              <a:spLocks/>
            </p:cNvSpPr>
            <p:nvPr/>
          </p:nvSpPr>
          <p:spPr>
            <a:xfrm>
              <a:off x="2348509" y="3543858"/>
              <a:ext cx="360000" cy="360000"/>
            </a:xfrm>
            <a:prstGeom prst="mathMultiply">
              <a:avLst>
                <a:gd name="adj1" fmla="val 1982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ZoneTexte 15"/>
            <p:cNvSpPr txBox="1"/>
            <p:nvPr/>
          </p:nvSpPr>
          <p:spPr>
            <a:xfrm>
              <a:off x="2339752" y="3831890"/>
              <a:ext cx="377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e</a:t>
              </a:r>
              <a:r>
                <a:rPr lang="fr-FR" baseline="-25000" dirty="0"/>
                <a:t>1</a:t>
              </a:r>
            </a:p>
          </p:txBody>
        </p:sp>
      </p:grpSp>
      <p:grpSp>
        <p:nvGrpSpPr>
          <p:cNvPr id="23" name="Grouper 23"/>
          <p:cNvGrpSpPr/>
          <p:nvPr/>
        </p:nvGrpSpPr>
        <p:grpSpPr>
          <a:xfrm>
            <a:off x="3563888" y="3534566"/>
            <a:ext cx="377515" cy="657364"/>
            <a:chOff x="3563888" y="3543858"/>
            <a:chExt cx="377515" cy="657364"/>
          </a:xfrm>
        </p:grpSpPr>
        <p:sp>
          <p:nvSpPr>
            <p:cNvPr id="10" name="Multiplication 9"/>
            <p:cNvSpPr>
              <a:spLocks/>
            </p:cNvSpPr>
            <p:nvPr/>
          </p:nvSpPr>
          <p:spPr>
            <a:xfrm>
              <a:off x="3572645" y="3543858"/>
              <a:ext cx="360000" cy="360000"/>
            </a:xfrm>
            <a:prstGeom prst="mathMultiply">
              <a:avLst>
                <a:gd name="adj1" fmla="val 1982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ZoneTexte 16"/>
            <p:cNvSpPr txBox="1"/>
            <p:nvPr/>
          </p:nvSpPr>
          <p:spPr>
            <a:xfrm>
              <a:off x="3563888" y="3831890"/>
              <a:ext cx="377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e</a:t>
              </a:r>
              <a:r>
                <a:rPr lang="fr-FR" baseline="-25000" dirty="0"/>
                <a:t>5</a:t>
              </a:r>
            </a:p>
          </p:txBody>
        </p:sp>
      </p:grpSp>
      <p:grpSp>
        <p:nvGrpSpPr>
          <p:cNvPr id="24" name="Grouper 24"/>
          <p:cNvGrpSpPr/>
          <p:nvPr/>
        </p:nvGrpSpPr>
        <p:grpSpPr>
          <a:xfrm>
            <a:off x="4139952" y="3534566"/>
            <a:ext cx="377515" cy="657364"/>
            <a:chOff x="4139952" y="3543858"/>
            <a:chExt cx="377515" cy="657364"/>
          </a:xfrm>
        </p:grpSpPr>
        <p:sp>
          <p:nvSpPr>
            <p:cNvPr id="14" name="Multiplication 13"/>
            <p:cNvSpPr>
              <a:spLocks/>
            </p:cNvSpPr>
            <p:nvPr/>
          </p:nvSpPr>
          <p:spPr>
            <a:xfrm>
              <a:off x="4148709" y="3543858"/>
              <a:ext cx="360000" cy="360000"/>
            </a:xfrm>
            <a:prstGeom prst="mathMultiply">
              <a:avLst>
                <a:gd name="adj1" fmla="val 1982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ZoneTexte 17"/>
            <p:cNvSpPr txBox="1"/>
            <p:nvPr/>
          </p:nvSpPr>
          <p:spPr>
            <a:xfrm>
              <a:off x="4139952" y="3831890"/>
              <a:ext cx="377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e</a:t>
              </a:r>
              <a:r>
                <a:rPr lang="fr-FR" baseline="-25000" dirty="0"/>
                <a:t>7</a:t>
              </a:r>
            </a:p>
          </p:txBody>
        </p:sp>
      </p:grpSp>
      <p:grpSp>
        <p:nvGrpSpPr>
          <p:cNvPr id="25" name="Grouper 25"/>
          <p:cNvGrpSpPr/>
          <p:nvPr/>
        </p:nvGrpSpPr>
        <p:grpSpPr>
          <a:xfrm>
            <a:off x="4716016" y="3534566"/>
            <a:ext cx="377515" cy="657364"/>
            <a:chOff x="4716016" y="3543858"/>
            <a:chExt cx="377515" cy="657364"/>
          </a:xfrm>
        </p:grpSpPr>
        <p:sp>
          <p:nvSpPr>
            <p:cNvPr id="11" name="Multiplication 10"/>
            <p:cNvSpPr>
              <a:spLocks/>
            </p:cNvSpPr>
            <p:nvPr/>
          </p:nvSpPr>
          <p:spPr>
            <a:xfrm>
              <a:off x="4724773" y="3543858"/>
              <a:ext cx="360000" cy="360000"/>
            </a:xfrm>
            <a:prstGeom prst="mathMultiply">
              <a:avLst>
                <a:gd name="adj1" fmla="val 1982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ZoneTexte 18"/>
            <p:cNvSpPr txBox="1"/>
            <p:nvPr/>
          </p:nvSpPr>
          <p:spPr>
            <a:xfrm>
              <a:off x="4716016" y="3831890"/>
              <a:ext cx="377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e</a:t>
              </a:r>
              <a:r>
                <a:rPr lang="fr-FR" baseline="-25000" dirty="0"/>
                <a:t>3</a:t>
              </a:r>
            </a:p>
          </p:txBody>
        </p:sp>
      </p:grpSp>
      <p:grpSp>
        <p:nvGrpSpPr>
          <p:cNvPr id="26" name="Grouper 26"/>
          <p:cNvGrpSpPr/>
          <p:nvPr/>
        </p:nvGrpSpPr>
        <p:grpSpPr>
          <a:xfrm>
            <a:off x="5823383" y="3534566"/>
            <a:ext cx="377515" cy="657364"/>
            <a:chOff x="5823383" y="3543858"/>
            <a:chExt cx="377515" cy="657364"/>
          </a:xfrm>
        </p:grpSpPr>
        <p:sp>
          <p:nvSpPr>
            <p:cNvPr id="12" name="Multiplication 11"/>
            <p:cNvSpPr>
              <a:spLocks/>
            </p:cNvSpPr>
            <p:nvPr/>
          </p:nvSpPr>
          <p:spPr>
            <a:xfrm>
              <a:off x="5832140" y="3543858"/>
              <a:ext cx="360000" cy="360000"/>
            </a:xfrm>
            <a:prstGeom prst="mathMultiply">
              <a:avLst>
                <a:gd name="adj1" fmla="val 1982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ZoneTexte 19"/>
            <p:cNvSpPr txBox="1"/>
            <p:nvPr/>
          </p:nvSpPr>
          <p:spPr>
            <a:xfrm>
              <a:off x="5823383" y="3831890"/>
              <a:ext cx="377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e</a:t>
              </a:r>
              <a:r>
                <a:rPr lang="fr-FR" baseline="-25000" dirty="0"/>
                <a:t>4</a:t>
              </a:r>
            </a:p>
          </p:txBody>
        </p:sp>
      </p:grpSp>
      <p:grpSp>
        <p:nvGrpSpPr>
          <p:cNvPr id="27" name="Grouper 27"/>
          <p:cNvGrpSpPr/>
          <p:nvPr/>
        </p:nvGrpSpPr>
        <p:grpSpPr>
          <a:xfrm>
            <a:off x="7020272" y="3534566"/>
            <a:ext cx="377515" cy="657364"/>
            <a:chOff x="7020272" y="3543858"/>
            <a:chExt cx="377515" cy="657364"/>
          </a:xfrm>
        </p:grpSpPr>
        <p:sp>
          <p:nvSpPr>
            <p:cNvPr id="13" name="Multiplication 12"/>
            <p:cNvSpPr>
              <a:spLocks/>
            </p:cNvSpPr>
            <p:nvPr/>
          </p:nvSpPr>
          <p:spPr>
            <a:xfrm>
              <a:off x="7029029" y="3543858"/>
              <a:ext cx="360000" cy="360000"/>
            </a:xfrm>
            <a:prstGeom prst="mathMultiply">
              <a:avLst>
                <a:gd name="adj1" fmla="val 1982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ZoneTexte 20"/>
            <p:cNvSpPr txBox="1"/>
            <p:nvPr/>
          </p:nvSpPr>
          <p:spPr>
            <a:xfrm>
              <a:off x="7020272" y="3831890"/>
              <a:ext cx="377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e</a:t>
              </a:r>
              <a:r>
                <a:rPr lang="fr-FR" baseline="-25000" dirty="0"/>
                <a:t>2</a:t>
              </a:r>
            </a:p>
          </p:txBody>
        </p:sp>
      </p:grpSp>
      <p:cxnSp>
        <p:nvCxnSpPr>
          <p:cNvPr id="30" name="Connecteur droit 29"/>
          <p:cNvCxnSpPr/>
          <p:nvPr/>
        </p:nvCxnSpPr>
        <p:spPr>
          <a:xfrm>
            <a:off x="3635896" y="3570570"/>
            <a:ext cx="0" cy="720080"/>
          </a:xfrm>
          <a:prstGeom prst="line">
            <a:avLst/>
          </a:prstGeom>
          <a:ln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/>
          <p:nvPr/>
        </p:nvCxnSpPr>
        <p:spPr>
          <a:xfrm>
            <a:off x="899592" y="4335256"/>
            <a:ext cx="5544616" cy="122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0" name="ZoneTexte 39"/>
          <p:cNvSpPr txBox="1"/>
          <p:nvPr/>
        </p:nvSpPr>
        <p:spPr>
          <a:xfrm>
            <a:off x="3419872" y="4371950"/>
            <a:ext cx="48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Ef1</a:t>
            </a:r>
          </a:p>
        </p:txBody>
      </p:sp>
      <p:sp>
        <p:nvSpPr>
          <p:cNvPr id="41" name="ZoneTexte 40"/>
          <p:cNvSpPr txBox="1"/>
          <p:nvPr/>
        </p:nvSpPr>
        <p:spPr>
          <a:xfrm>
            <a:off x="5100128" y="3930610"/>
            <a:ext cx="551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Ef1`</a:t>
            </a:r>
          </a:p>
        </p:txBody>
      </p:sp>
      <p:cxnSp>
        <p:nvCxnSpPr>
          <p:cNvPr id="42" name="Connecteur droit 41"/>
          <p:cNvCxnSpPr/>
          <p:nvPr/>
        </p:nvCxnSpPr>
        <p:spPr>
          <a:xfrm>
            <a:off x="6410248" y="3570570"/>
            <a:ext cx="0" cy="720080"/>
          </a:xfrm>
          <a:prstGeom prst="line">
            <a:avLst/>
          </a:prstGeom>
          <a:ln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6444208" y="3363838"/>
            <a:ext cx="1944216" cy="936104"/>
          </a:xfrm>
          <a:prstGeom prst="rect">
            <a:avLst/>
          </a:prstGeom>
          <a:gradFill flip="none" rotWithShape="1">
            <a:gsLst>
              <a:gs pos="0">
                <a:schemeClr val="accent2">
                  <a:shade val="51000"/>
                  <a:satMod val="130000"/>
                  <a:alpha val="35000"/>
                </a:schemeClr>
              </a:gs>
              <a:gs pos="80000">
                <a:schemeClr val="accent2">
                  <a:shade val="93000"/>
                  <a:satMod val="130000"/>
                  <a:alpha val="35000"/>
                </a:schemeClr>
              </a:gs>
              <a:gs pos="100000">
                <a:schemeClr val="accent2">
                  <a:shade val="94000"/>
                  <a:satMod val="135000"/>
                  <a:alpha val="3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ZoneTexte 48"/>
          <p:cNvSpPr txBox="1"/>
          <p:nvPr/>
        </p:nvSpPr>
        <p:spPr>
          <a:xfrm>
            <a:off x="6372200" y="2931790"/>
            <a:ext cx="1091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Fixing </a:t>
            </a:r>
            <a:r>
              <a:rPr lang="en-CA" dirty="0"/>
              <a:t>t</a:t>
            </a:r>
            <a:r>
              <a:rPr lang="en-CA" baseline="-25000" dirty="0"/>
              <a:t>end</a:t>
            </a:r>
            <a:endParaRPr lang="fr-FR" dirty="0"/>
          </a:p>
        </p:txBody>
      </p:sp>
      <p:cxnSp>
        <p:nvCxnSpPr>
          <p:cNvPr id="50" name="Connecteur droit avec flèche 49"/>
          <p:cNvCxnSpPr>
            <a:stCxn id="49" idx="2"/>
          </p:cNvCxnSpPr>
          <p:nvPr/>
        </p:nvCxnSpPr>
        <p:spPr>
          <a:xfrm rot="5400000">
            <a:off x="6469595" y="3275739"/>
            <a:ext cx="422756" cy="4735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724320" y="3363838"/>
            <a:ext cx="2880320" cy="936104"/>
          </a:xfrm>
          <a:prstGeom prst="rect">
            <a:avLst/>
          </a:prstGeom>
          <a:gradFill flip="none" rotWithShape="1">
            <a:gsLst>
              <a:gs pos="0">
                <a:schemeClr val="accent2">
                  <a:shade val="51000"/>
                  <a:satMod val="130000"/>
                  <a:alpha val="35000"/>
                </a:schemeClr>
              </a:gs>
              <a:gs pos="80000">
                <a:schemeClr val="accent2">
                  <a:shade val="93000"/>
                  <a:satMod val="130000"/>
                  <a:alpha val="35000"/>
                </a:schemeClr>
              </a:gs>
              <a:gs pos="100000">
                <a:schemeClr val="accent2">
                  <a:shade val="94000"/>
                  <a:satMod val="135000"/>
                  <a:alpha val="3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5" name="Connecteur droit 54"/>
          <p:cNvCxnSpPr/>
          <p:nvPr/>
        </p:nvCxnSpPr>
        <p:spPr>
          <a:xfrm>
            <a:off x="5004048" y="3579862"/>
            <a:ext cx="0" cy="720080"/>
          </a:xfrm>
          <a:prstGeom prst="line">
            <a:avLst/>
          </a:prstGeom>
          <a:ln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6" name="Connecteur droit avec flèche 55"/>
          <p:cNvCxnSpPr/>
          <p:nvPr/>
        </p:nvCxnSpPr>
        <p:spPr>
          <a:xfrm flipV="1">
            <a:off x="3629104" y="4341821"/>
            <a:ext cx="2808312" cy="1022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7" name="Connecteur droit avec flèche 56"/>
          <p:cNvCxnSpPr/>
          <p:nvPr/>
        </p:nvCxnSpPr>
        <p:spPr>
          <a:xfrm>
            <a:off x="5004048" y="4227934"/>
            <a:ext cx="144016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9" name="ZoneTexte 58"/>
          <p:cNvSpPr txBox="1"/>
          <p:nvPr/>
        </p:nvSpPr>
        <p:spPr>
          <a:xfrm>
            <a:off x="4716016" y="4371950"/>
            <a:ext cx="48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Ef1</a:t>
            </a:r>
          </a:p>
        </p:txBody>
      </p:sp>
      <p:sp>
        <p:nvSpPr>
          <p:cNvPr id="60" name="ZoneTexte 59"/>
          <p:cNvSpPr txBox="1"/>
          <p:nvPr/>
        </p:nvSpPr>
        <p:spPr>
          <a:xfrm>
            <a:off x="2267744" y="4731990"/>
            <a:ext cx="548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/>
              <a:t>t</a:t>
            </a:r>
            <a:r>
              <a:rPr lang="en-CA" baseline="-25000" dirty="0" err="1"/>
              <a:t>start</a:t>
            </a:r>
            <a:endParaRPr lang="fr-FR" dirty="0"/>
          </a:p>
        </p:txBody>
      </p:sp>
      <p:cxnSp>
        <p:nvCxnSpPr>
          <p:cNvPr id="61" name="Connecteur droit avec flèche 60"/>
          <p:cNvCxnSpPr>
            <a:stCxn id="60" idx="0"/>
          </p:cNvCxnSpPr>
          <p:nvPr/>
        </p:nvCxnSpPr>
        <p:spPr>
          <a:xfrm rot="5400000" flipH="1" flipV="1">
            <a:off x="2584805" y="3680899"/>
            <a:ext cx="1008112" cy="10940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4240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0" grpId="1"/>
      <p:bldP spid="41" grpId="0"/>
      <p:bldP spid="41" grpId="1"/>
      <p:bldP spid="41" grpId="2"/>
      <p:bldP spid="41" grpId="3"/>
      <p:bldP spid="49" grpId="0"/>
      <p:bldP spid="54" grpId="0" animBg="1"/>
      <p:bldP spid="59" grpId="0"/>
      <p:bldP spid="59" grpId="1"/>
      <p:bldP spid="6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Calibri" pitchFamily="32" charset="0"/>
              </a:rPr>
              <a:t>Solution Framework – </a:t>
            </a:r>
            <a:r>
              <a:rPr lang="en-CA" dirty="0">
                <a:latin typeface="Calibri" pitchFamily="32" charset="0"/>
              </a:rPr>
              <a:t>G</a:t>
            </a:r>
            <a:r>
              <a:rPr lang="en-CA" dirty="0"/>
              <a:t>reedy Position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CA" dirty="0"/>
              <a:t>The same BPS algorithm is able to be used in the position constrains.</a:t>
            </a:r>
          </a:p>
          <a:p>
            <a:pPr algn="just"/>
            <a:r>
              <a:rPr lang="en-CA" dirty="0"/>
              <a:t>Start with x-axis then y-axis. </a:t>
            </a:r>
          </a:p>
          <a:p>
            <a:pPr lvl="1" algn="just"/>
            <a:r>
              <a:rPr lang="en-CA" dirty="0"/>
              <a:t>Search sequence: </a:t>
            </a:r>
            <a:r>
              <a:rPr lang="en-CA" dirty="0" err="1"/>
              <a:t>X</a:t>
            </a:r>
            <a:r>
              <a:rPr lang="en-CA" baseline="-25000" dirty="0" err="1"/>
              <a:t>max</a:t>
            </a:r>
            <a:r>
              <a:rPr lang="en-CA" dirty="0"/>
              <a:t>, </a:t>
            </a:r>
            <a:r>
              <a:rPr lang="en-CA" dirty="0" err="1"/>
              <a:t>X</a:t>
            </a:r>
            <a:r>
              <a:rPr lang="en-CA" baseline="-25000" dirty="0" err="1"/>
              <a:t>min</a:t>
            </a:r>
            <a:r>
              <a:rPr lang="en-CA" dirty="0"/>
              <a:t>, </a:t>
            </a:r>
            <a:r>
              <a:rPr lang="en-CA" dirty="0" err="1"/>
              <a:t>Y</a:t>
            </a:r>
            <a:r>
              <a:rPr lang="en-CA" baseline="-25000" dirty="0" err="1"/>
              <a:t>max</a:t>
            </a:r>
            <a:r>
              <a:rPr lang="en-CA" dirty="0"/>
              <a:t>, </a:t>
            </a:r>
            <a:r>
              <a:rPr lang="en-CA" dirty="0" err="1"/>
              <a:t>Y</a:t>
            </a:r>
            <a:r>
              <a:rPr lang="en-CA" baseline="-25000" dirty="0" err="1"/>
              <a:t>min</a:t>
            </a:r>
            <a:endParaRPr lang="en-CA" baseline="-25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50735-80AD-45BE-81E8-F8C3CBF19D92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43708" y="3075806"/>
            <a:ext cx="5256584" cy="201622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Multiplication 6"/>
          <p:cNvSpPr>
            <a:spLocks/>
          </p:cNvSpPr>
          <p:nvPr/>
        </p:nvSpPr>
        <p:spPr>
          <a:xfrm>
            <a:off x="2627784" y="3291830"/>
            <a:ext cx="360000" cy="360000"/>
          </a:xfrm>
          <a:prstGeom prst="mathMultiply">
            <a:avLst>
              <a:gd name="adj1" fmla="val 1982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Multiplication 8"/>
          <p:cNvSpPr>
            <a:spLocks/>
          </p:cNvSpPr>
          <p:nvPr/>
        </p:nvSpPr>
        <p:spPr>
          <a:xfrm>
            <a:off x="3923928" y="4515966"/>
            <a:ext cx="360000" cy="360000"/>
          </a:xfrm>
          <a:prstGeom prst="mathMultiply">
            <a:avLst>
              <a:gd name="adj1" fmla="val 1982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Multiplication 9"/>
          <p:cNvSpPr>
            <a:spLocks/>
          </p:cNvSpPr>
          <p:nvPr/>
        </p:nvSpPr>
        <p:spPr>
          <a:xfrm>
            <a:off x="3131840" y="4155926"/>
            <a:ext cx="360000" cy="360000"/>
          </a:xfrm>
          <a:prstGeom prst="mathMultiply">
            <a:avLst>
              <a:gd name="adj1" fmla="val 1982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Multiplication 10"/>
          <p:cNvSpPr>
            <a:spLocks/>
          </p:cNvSpPr>
          <p:nvPr/>
        </p:nvSpPr>
        <p:spPr>
          <a:xfrm>
            <a:off x="3563888" y="3507854"/>
            <a:ext cx="360000" cy="360000"/>
          </a:xfrm>
          <a:prstGeom prst="mathMultiply">
            <a:avLst>
              <a:gd name="adj1" fmla="val 1982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Multiplication 11"/>
          <p:cNvSpPr>
            <a:spLocks/>
          </p:cNvSpPr>
          <p:nvPr/>
        </p:nvSpPr>
        <p:spPr>
          <a:xfrm>
            <a:off x="4644008" y="3651870"/>
            <a:ext cx="360000" cy="360000"/>
          </a:xfrm>
          <a:prstGeom prst="mathMultiply">
            <a:avLst>
              <a:gd name="adj1" fmla="val 1982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Multiplication 12"/>
          <p:cNvSpPr>
            <a:spLocks/>
          </p:cNvSpPr>
          <p:nvPr/>
        </p:nvSpPr>
        <p:spPr>
          <a:xfrm>
            <a:off x="5436096" y="3579862"/>
            <a:ext cx="360000" cy="360000"/>
          </a:xfrm>
          <a:prstGeom prst="mathMultiply">
            <a:avLst>
              <a:gd name="adj1" fmla="val 1982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Multiplication 13"/>
          <p:cNvSpPr>
            <a:spLocks/>
          </p:cNvSpPr>
          <p:nvPr/>
        </p:nvSpPr>
        <p:spPr>
          <a:xfrm>
            <a:off x="6516216" y="4227934"/>
            <a:ext cx="360000" cy="360000"/>
          </a:xfrm>
          <a:prstGeom prst="mathMultiply">
            <a:avLst>
              <a:gd name="adj1" fmla="val 1982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Multiplication 14"/>
          <p:cNvSpPr>
            <a:spLocks/>
          </p:cNvSpPr>
          <p:nvPr/>
        </p:nvSpPr>
        <p:spPr>
          <a:xfrm>
            <a:off x="6228184" y="3507854"/>
            <a:ext cx="360000" cy="360000"/>
          </a:xfrm>
          <a:prstGeom prst="mathMultiply">
            <a:avLst>
              <a:gd name="adj1" fmla="val 1982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Multiplication 15"/>
          <p:cNvSpPr>
            <a:spLocks/>
          </p:cNvSpPr>
          <p:nvPr/>
        </p:nvSpPr>
        <p:spPr>
          <a:xfrm>
            <a:off x="6444208" y="4659982"/>
            <a:ext cx="360000" cy="360000"/>
          </a:xfrm>
          <a:prstGeom prst="mathMultiply">
            <a:avLst>
              <a:gd name="adj1" fmla="val 1982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Multiplication 16"/>
          <p:cNvSpPr>
            <a:spLocks/>
          </p:cNvSpPr>
          <p:nvPr/>
        </p:nvSpPr>
        <p:spPr>
          <a:xfrm>
            <a:off x="4716016" y="4371950"/>
            <a:ext cx="360000" cy="360000"/>
          </a:xfrm>
          <a:prstGeom prst="mathMultiply">
            <a:avLst>
              <a:gd name="adj1" fmla="val 1982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Multiplication 17"/>
          <p:cNvSpPr>
            <a:spLocks/>
          </p:cNvSpPr>
          <p:nvPr/>
        </p:nvSpPr>
        <p:spPr>
          <a:xfrm>
            <a:off x="5508104" y="4155926"/>
            <a:ext cx="360000" cy="360000"/>
          </a:xfrm>
          <a:prstGeom prst="mathMultiply">
            <a:avLst>
              <a:gd name="adj1" fmla="val 1982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Multiplication 18"/>
          <p:cNvSpPr>
            <a:spLocks/>
          </p:cNvSpPr>
          <p:nvPr/>
        </p:nvSpPr>
        <p:spPr>
          <a:xfrm>
            <a:off x="4716016" y="3219822"/>
            <a:ext cx="360000" cy="360000"/>
          </a:xfrm>
          <a:prstGeom prst="mathMultiply">
            <a:avLst>
              <a:gd name="adj1" fmla="val 1982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Multiplication 19"/>
          <p:cNvSpPr>
            <a:spLocks/>
          </p:cNvSpPr>
          <p:nvPr/>
        </p:nvSpPr>
        <p:spPr>
          <a:xfrm>
            <a:off x="5724128" y="3219822"/>
            <a:ext cx="360000" cy="360000"/>
          </a:xfrm>
          <a:prstGeom prst="mathMultiply">
            <a:avLst>
              <a:gd name="adj1" fmla="val 1982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Multiplication 20"/>
          <p:cNvSpPr>
            <a:spLocks/>
          </p:cNvSpPr>
          <p:nvPr/>
        </p:nvSpPr>
        <p:spPr>
          <a:xfrm>
            <a:off x="3851920" y="4011910"/>
            <a:ext cx="360000" cy="360000"/>
          </a:xfrm>
          <a:prstGeom prst="mathMultiply">
            <a:avLst>
              <a:gd name="adj1" fmla="val 1982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Multiplication 21"/>
          <p:cNvSpPr>
            <a:spLocks/>
          </p:cNvSpPr>
          <p:nvPr/>
        </p:nvSpPr>
        <p:spPr>
          <a:xfrm>
            <a:off x="2051720" y="3507854"/>
            <a:ext cx="360000" cy="360000"/>
          </a:xfrm>
          <a:prstGeom prst="mathMultiply">
            <a:avLst>
              <a:gd name="adj1" fmla="val 1982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Multiplication 22"/>
          <p:cNvSpPr>
            <a:spLocks/>
          </p:cNvSpPr>
          <p:nvPr/>
        </p:nvSpPr>
        <p:spPr>
          <a:xfrm>
            <a:off x="2123728" y="4587974"/>
            <a:ext cx="360000" cy="360000"/>
          </a:xfrm>
          <a:prstGeom prst="mathMultiply">
            <a:avLst>
              <a:gd name="adj1" fmla="val 1982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Multiplication 23"/>
          <p:cNvSpPr>
            <a:spLocks/>
          </p:cNvSpPr>
          <p:nvPr/>
        </p:nvSpPr>
        <p:spPr>
          <a:xfrm>
            <a:off x="2555776" y="3939902"/>
            <a:ext cx="360000" cy="360000"/>
          </a:xfrm>
          <a:prstGeom prst="mathMultiply">
            <a:avLst>
              <a:gd name="adj1" fmla="val 1982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Multiplication 24"/>
          <p:cNvSpPr>
            <a:spLocks/>
          </p:cNvSpPr>
          <p:nvPr/>
        </p:nvSpPr>
        <p:spPr>
          <a:xfrm>
            <a:off x="5508104" y="4659982"/>
            <a:ext cx="360000" cy="360000"/>
          </a:xfrm>
          <a:prstGeom prst="mathMultiply">
            <a:avLst>
              <a:gd name="adj1" fmla="val 1982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>
          <a:xfrm>
            <a:off x="1945752" y="3075806"/>
            <a:ext cx="3960440" cy="2016224"/>
          </a:xfrm>
          <a:prstGeom prst="rect">
            <a:avLst/>
          </a:prstGeom>
          <a:gradFill flip="none" rotWithShape="1">
            <a:gsLst>
              <a:gs pos="0">
                <a:schemeClr val="accent2">
                  <a:shade val="51000"/>
                  <a:satMod val="130000"/>
                  <a:alpha val="23000"/>
                </a:schemeClr>
              </a:gs>
              <a:gs pos="80000">
                <a:schemeClr val="accent2">
                  <a:shade val="93000"/>
                  <a:satMod val="130000"/>
                  <a:alpha val="23000"/>
                </a:schemeClr>
              </a:gs>
              <a:gs pos="100000">
                <a:schemeClr val="accent2">
                  <a:shade val="94000"/>
                  <a:satMod val="135000"/>
                  <a:alpha val="23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/>
          <p:cNvSpPr/>
          <p:nvPr/>
        </p:nvSpPr>
        <p:spPr>
          <a:xfrm>
            <a:off x="1945752" y="3075806"/>
            <a:ext cx="3202312" cy="2016224"/>
          </a:xfrm>
          <a:prstGeom prst="rect">
            <a:avLst/>
          </a:prstGeom>
          <a:gradFill flip="none" rotWithShape="1">
            <a:gsLst>
              <a:gs pos="0">
                <a:schemeClr val="accent2">
                  <a:shade val="51000"/>
                  <a:satMod val="130000"/>
                  <a:alpha val="23000"/>
                </a:schemeClr>
              </a:gs>
              <a:gs pos="80000">
                <a:schemeClr val="accent2">
                  <a:shade val="93000"/>
                  <a:satMod val="130000"/>
                  <a:alpha val="23000"/>
                </a:schemeClr>
              </a:gs>
              <a:gs pos="100000">
                <a:schemeClr val="accent2">
                  <a:shade val="94000"/>
                  <a:satMod val="135000"/>
                  <a:alpha val="23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/>
          <p:cNvSpPr/>
          <p:nvPr/>
        </p:nvSpPr>
        <p:spPr>
          <a:xfrm>
            <a:off x="2771800" y="3075806"/>
            <a:ext cx="2378968" cy="2016224"/>
          </a:xfrm>
          <a:prstGeom prst="rect">
            <a:avLst/>
          </a:prstGeom>
          <a:gradFill flip="none" rotWithShape="1">
            <a:gsLst>
              <a:gs pos="0">
                <a:schemeClr val="accent2">
                  <a:shade val="51000"/>
                  <a:satMod val="130000"/>
                  <a:alpha val="23000"/>
                </a:schemeClr>
              </a:gs>
              <a:gs pos="80000">
                <a:schemeClr val="accent2">
                  <a:shade val="93000"/>
                  <a:satMod val="130000"/>
                  <a:alpha val="23000"/>
                </a:schemeClr>
              </a:gs>
              <a:gs pos="100000">
                <a:schemeClr val="accent2">
                  <a:shade val="94000"/>
                  <a:satMod val="135000"/>
                  <a:alpha val="23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/>
          <p:cNvSpPr/>
          <p:nvPr/>
        </p:nvSpPr>
        <p:spPr>
          <a:xfrm>
            <a:off x="2771800" y="3579861"/>
            <a:ext cx="2378968" cy="1518959"/>
          </a:xfrm>
          <a:prstGeom prst="rect">
            <a:avLst/>
          </a:prstGeom>
          <a:gradFill flip="none" rotWithShape="1">
            <a:gsLst>
              <a:gs pos="0">
                <a:schemeClr val="accent2">
                  <a:shade val="51000"/>
                  <a:satMod val="130000"/>
                  <a:alpha val="23000"/>
                </a:schemeClr>
              </a:gs>
              <a:gs pos="80000">
                <a:schemeClr val="accent2">
                  <a:shade val="93000"/>
                  <a:satMod val="130000"/>
                  <a:alpha val="23000"/>
                </a:schemeClr>
              </a:gs>
              <a:gs pos="100000">
                <a:schemeClr val="accent2">
                  <a:shade val="94000"/>
                  <a:satMod val="135000"/>
                  <a:alpha val="23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/>
          <p:cNvSpPr/>
          <p:nvPr/>
        </p:nvSpPr>
        <p:spPr>
          <a:xfrm>
            <a:off x="2769096" y="3586653"/>
            <a:ext cx="2378968" cy="857305"/>
          </a:xfrm>
          <a:prstGeom prst="rect">
            <a:avLst/>
          </a:prstGeom>
          <a:gradFill flip="none" rotWithShape="1">
            <a:gsLst>
              <a:gs pos="0">
                <a:schemeClr val="accent2">
                  <a:shade val="51000"/>
                  <a:satMod val="130000"/>
                  <a:alpha val="23000"/>
                </a:schemeClr>
              </a:gs>
              <a:gs pos="80000">
                <a:schemeClr val="accent2">
                  <a:shade val="93000"/>
                  <a:satMod val="130000"/>
                  <a:alpha val="23000"/>
                </a:schemeClr>
              </a:gs>
              <a:gs pos="100000">
                <a:schemeClr val="accent2">
                  <a:shade val="94000"/>
                  <a:satMod val="135000"/>
                  <a:alpha val="23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59"/>
          <p:cNvSpPr txBox="1"/>
          <p:nvPr/>
        </p:nvSpPr>
        <p:spPr>
          <a:xfrm>
            <a:off x="7467600" y="4552950"/>
            <a:ext cx="567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/>
              <a:t>X</a:t>
            </a:r>
            <a:r>
              <a:rPr lang="en-CA" baseline="-25000" dirty="0" err="1"/>
              <a:t>max</a:t>
            </a:r>
            <a:endParaRPr lang="fr-FR" dirty="0"/>
          </a:p>
        </p:txBody>
      </p:sp>
      <p:cxnSp>
        <p:nvCxnSpPr>
          <p:cNvPr id="33" name="Connecteur droit avec flèche 60"/>
          <p:cNvCxnSpPr/>
          <p:nvPr/>
        </p:nvCxnSpPr>
        <p:spPr>
          <a:xfrm rot="10800000">
            <a:off x="5181600" y="4248150"/>
            <a:ext cx="2286000" cy="4894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ZoneTexte 59"/>
          <p:cNvSpPr txBox="1"/>
          <p:nvPr/>
        </p:nvSpPr>
        <p:spPr>
          <a:xfrm>
            <a:off x="228600" y="333375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/>
              <a:t>X</a:t>
            </a:r>
            <a:r>
              <a:rPr lang="en-CA" baseline="-25000" dirty="0" err="1"/>
              <a:t>min</a:t>
            </a:r>
            <a:endParaRPr lang="fr-FR" dirty="0"/>
          </a:p>
        </p:txBody>
      </p:sp>
      <p:cxnSp>
        <p:nvCxnSpPr>
          <p:cNvPr id="37" name="Connecteur droit avec flèche 60"/>
          <p:cNvCxnSpPr/>
          <p:nvPr/>
        </p:nvCxnSpPr>
        <p:spPr>
          <a:xfrm>
            <a:off x="685800" y="3562350"/>
            <a:ext cx="205740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ZoneTexte 59"/>
          <p:cNvSpPr txBox="1"/>
          <p:nvPr/>
        </p:nvSpPr>
        <p:spPr>
          <a:xfrm>
            <a:off x="533400" y="4476750"/>
            <a:ext cx="543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y</a:t>
            </a:r>
            <a:r>
              <a:rPr lang="en-CA" baseline="-25000" dirty="0" err="1"/>
              <a:t>min</a:t>
            </a:r>
            <a:endParaRPr lang="fr-FR" dirty="0"/>
          </a:p>
        </p:txBody>
      </p:sp>
      <p:cxnSp>
        <p:nvCxnSpPr>
          <p:cNvPr id="41" name="Connecteur droit avec flèche 60"/>
          <p:cNvCxnSpPr/>
          <p:nvPr/>
        </p:nvCxnSpPr>
        <p:spPr>
          <a:xfrm flipV="1">
            <a:off x="990600" y="4552950"/>
            <a:ext cx="2057400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ZoneTexte 59"/>
          <p:cNvSpPr txBox="1"/>
          <p:nvPr/>
        </p:nvSpPr>
        <p:spPr>
          <a:xfrm>
            <a:off x="7467600" y="3105150"/>
            <a:ext cx="567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y</a:t>
            </a:r>
            <a:r>
              <a:rPr lang="en-CA" baseline="-25000" dirty="0" err="1"/>
              <a:t>max</a:t>
            </a:r>
            <a:endParaRPr lang="fr-FR" dirty="0"/>
          </a:p>
        </p:txBody>
      </p:sp>
      <p:cxnSp>
        <p:nvCxnSpPr>
          <p:cNvPr id="44" name="Connecteur droit avec flèche 60"/>
          <p:cNvCxnSpPr/>
          <p:nvPr/>
        </p:nvCxnSpPr>
        <p:spPr>
          <a:xfrm rot="10800000" flipV="1">
            <a:off x="4648200" y="3289816"/>
            <a:ext cx="2819400" cy="2725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6838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27" grpId="0" animBg="1"/>
      <p:bldP spid="27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2" grpId="0"/>
      <p:bldP spid="36" grpId="0"/>
      <p:bldP spid="40" grpId="0"/>
      <p:bldP spid="4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DDA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algn="ctr"/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marL="457200" lvl="1" indent="0" algn="just">
              <a:buFont typeface="Wingdings" charset="2"/>
              <a:buChar char="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</a:pPr>
            <a:r>
              <a:rPr lang="en-US" dirty="0">
                <a:solidFill>
                  <a:srgbClr val="000000"/>
                </a:solidFill>
                <a:latin typeface="Calibri" pitchFamily="32" charset="0"/>
              </a:rPr>
              <a:t>  </a:t>
            </a:r>
            <a:r>
              <a:rPr lang="en-US" u="sng" dirty="0">
                <a:solidFill>
                  <a:srgbClr val="000000"/>
                </a:solidFill>
                <a:latin typeface="Calibri" pitchFamily="32" charset="0"/>
              </a:rPr>
              <a:t>Motivation</a:t>
            </a:r>
          </a:p>
          <a:p>
            <a:pPr marL="457200" lvl="1" indent="0" algn="just">
              <a:buFont typeface="Wingdings" charset="2"/>
              <a:buChar char="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</a:pPr>
            <a:r>
              <a:rPr lang="en-US" dirty="0">
                <a:solidFill>
                  <a:srgbClr val="000000"/>
                </a:solidFill>
                <a:latin typeface="Calibri" pitchFamily="32" charset="0"/>
              </a:rPr>
              <a:t>  Problem definition</a:t>
            </a:r>
          </a:p>
          <a:p>
            <a:pPr marL="457200" lvl="1" indent="0" algn="just">
              <a:buFont typeface="Wingdings" charset="2"/>
              <a:buChar char="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</a:pPr>
            <a:r>
              <a:rPr lang="en-US" dirty="0">
                <a:solidFill>
                  <a:srgbClr val="000000"/>
                </a:solidFill>
                <a:latin typeface="Calibri" pitchFamily="32" charset="0"/>
              </a:rPr>
              <a:t>  Solution Framework</a:t>
            </a:r>
          </a:p>
          <a:p>
            <a:pPr marL="457200" lvl="1" indent="0" algn="just">
              <a:buFont typeface="Wingdings" charset="2"/>
              <a:buChar char="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</a:pPr>
            <a:r>
              <a:rPr lang="en-US" dirty="0">
                <a:solidFill>
                  <a:srgbClr val="000000"/>
                </a:solidFill>
                <a:latin typeface="Calibri" pitchFamily="32" charset="0"/>
              </a:rPr>
              <a:t>  Offline experiment</a:t>
            </a:r>
          </a:p>
          <a:p>
            <a:pPr marL="457200" lvl="1" indent="0" algn="just">
              <a:buFont typeface="Wingdings" charset="2"/>
              <a:buChar char="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</a:pPr>
            <a:r>
              <a:rPr lang="en-US" dirty="0">
                <a:solidFill>
                  <a:srgbClr val="000000"/>
                </a:solidFill>
                <a:latin typeface="Calibri" pitchFamily="32" charset="0"/>
              </a:rPr>
              <a:t>  User experiment</a:t>
            </a:r>
          </a:p>
          <a:p>
            <a:pPr marL="457200" lvl="1" indent="0" algn="just">
              <a:buFont typeface="Wingdings" charset="2"/>
              <a:buChar char="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</a:pPr>
            <a:r>
              <a:rPr lang="en-US" dirty="0">
                <a:solidFill>
                  <a:srgbClr val="000000"/>
                </a:solidFill>
                <a:latin typeface="Calibri" pitchFamily="32" charset="0"/>
              </a:rPr>
              <a:t>  Conclusion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66B50735-80AD-45BE-81E8-F8C3CBF19D92}" type="slidenum">
              <a:rPr lang="en-US" smtClean="0"/>
              <a:pPr/>
              <a:t>2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1222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Calibri" pitchFamily="32" charset="0"/>
              </a:rPr>
              <a:t>Solution Framework – </a:t>
            </a:r>
            <a:r>
              <a:rPr lang="en-CA" dirty="0">
                <a:latin typeface="Calibri" pitchFamily="32" charset="0"/>
              </a:rPr>
              <a:t>G</a:t>
            </a:r>
            <a:r>
              <a:rPr lang="en-CA" dirty="0"/>
              <a:t>reedy Keyword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00151"/>
            <a:ext cx="8382000" cy="3394472"/>
          </a:xfrm>
        </p:spPr>
        <p:txBody>
          <a:bodyPr>
            <a:noAutofit/>
          </a:bodyPr>
          <a:lstStyle/>
          <a:p>
            <a:pPr algn="just"/>
            <a:r>
              <a:rPr lang="en-CA" sz="2800" dirty="0"/>
              <a:t>Greedily build keywords set with a Top-down manner until convergence of EF1</a:t>
            </a:r>
          </a:p>
          <a:p>
            <a:pPr algn="just">
              <a:buNone/>
            </a:pPr>
            <a:endParaRPr lang="en-CA" sz="2000" dirty="0"/>
          </a:p>
          <a:p>
            <a:pPr algn="just">
              <a:buNone/>
            </a:pPr>
            <a:r>
              <a:rPr lang="en-CA" sz="2000" dirty="0"/>
              <a:t>		</a:t>
            </a:r>
            <a:r>
              <a:rPr lang="en-CA" sz="2800" dirty="0"/>
              <a:t>keywords = {t</a:t>
            </a:r>
            <a:r>
              <a:rPr lang="en-CA" sz="2800" baseline="-25000" dirty="0"/>
              <a:t>1</a:t>
            </a:r>
            <a:r>
              <a:rPr lang="en-CA" sz="2800" dirty="0"/>
              <a:t>, t</a:t>
            </a:r>
            <a:r>
              <a:rPr lang="en-CA" sz="2800" baseline="-25000" dirty="0"/>
              <a:t>2</a:t>
            </a:r>
            <a:r>
              <a:rPr lang="en-CA" sz="2800" dirty="0"/>
              <a:t>, t</a:t>
            </a:r>
            <a:r>
              <a:rPr lang="en-CA" sz="2800" baseline="-25000" dirty="0"/>
              <a:t>3</a:t>
            </a:r>
            <a:r>
              <a:rPr lang="en-CA" sz="2800" dirty="0"/>
              <a:t>, …, t</a:t>
            </a:r>
            <a:r>
              <a:rPr lang="en-CA" sz="2800" baseline="-25000" dirty="0"/>
              <a:t>m</a:t>
            </a:r>
            <a:r>
              <a:rPr lang="en-CA" sz="2800" dirty="0"/>
              <a:t>}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50735-80AD-45BE-81E8-F8C3CBF19D92}" type="slidenum">
              <a:rPr lang="en-US" smtClean="0"/>
              <a:pPr/>
              <a:t>20</a:t>
            </a:fld>
            <a:endParaRPr lang="en-US" dirty="0"/>
          </a:p>
        </p:txBody>
      </p:sp>
      <p:cxnSp>
        <p:nvCxnSpPr>
          <p:cNvPr id="7" name="Connecteur droit avec flèche 60"/>
          <p:cNvCxnSpPr/>
          <p:nvPr/>
        </p:nvCxnSpPr>
        <p:spPr>
          <a:xfrm rot="5400000">
            <a:off x="3026033" y="2746117"/>
            <a:ext cx="653534" cy="304800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60"/>
          <p:cNvCxnSpPr/>
          <p:nvPr/>
        </p:nvCxnSpPr>
        <p:spPr>
          <a:xfrm rot="5400000">
            <a:off x="3483233" y="2746117"/>
            <a:ext cx="653534" cy="304800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60"/>
          <p:cNvCxnSpPr/>
          <p:nvPr/>
        </p:nvCxnSpPr>
        <p:spPr>
          <a:xfrm rot="5400000">
            <a:off x="3864233" y="2822317"/>
            <a:ext cx="653534" cy="304800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60"/>
          <p:cNvCxnSpPr/>
          <p:nvPr/>
        </p:nvCxnSpPr>
        <p:spPr>
          <a:xfrm rot="5400000">
            <a:off x="4778633" y="2669917"/>
            <a:ext cx="653534" cy="304800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60"/>
          <p:cNvCxnSpPr/>
          <p:nvPr/>
        </p:nvCxnSpPr>
        <p:spPr>
          <a:xfrm rot="5400000">
            <a:off x="2972594" y="3561556"/>
            <a:ext cx="762000" cy="15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60"/>
          <p:cNvCxnSpPr/>
          <p:nvPr/>
        </p:nvCxnSpPr>
        <p:spPr>
          <a:xfrm rot="5400000">
            <a:off x="3429794" y="3561556"/>
            <a:ext cx="762000" cy="15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60"/>
          <p:cNvCxnSpPr/>
          <p:nvPr/>
        </p:nvCxnSpPr>
        <p:spPr>
          <a:xfrm rot="5400000">
            <a:off x="3886994" y="3561556"/>
            <a:ext cx="762000" cy="15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60"/>
          <p:cNvCxnSpPr/>
          <p:nvPr/>
        </p:nvCxnSpPr>
        <p:spPr>
          <a:xfrm rot="5400000">
            <a:off x="4725194" y="3561556"/>
            <a:ext cx="762000" cy="15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895600" y="394335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EF1</a:t>
            </a:r>
            <a:r>
              <a:rPr lang="en-US" altLang="zh-CN" baseline="30000" dirty="0"/>
              <a:t>(1)</a:t>
            </a:r>
            <a:endParaRPr lang="zh-CN" altLang="en-US" baseline="30000" dirty="0"/>
          </a:p>
        </p:txBody>
      </p:sp>
      <p:sp>
        <p:nvSpPr>
          <p:cNvPr id="21" name="TextBox 20"/>
          <p:cNvSpPr txBox="1"/>
          <p:nvPr/>
        </p:nvSpPr>
        <p:spPr>
          <a:xfrm>
            <a:off x="3505200" y="394335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EF1</a:t>
            </a:r>
            <a:r>
              <a:rPr lang="en-US" altLang="zh-CN" baseline="30000" dirty="0"/>
              <a:t>(2)</a:t>
            </a:r>
            <a:endParaRPr lang="zh-CN" altLang="en-US" baseline="30000" dirty="0"/>
          </a:p>
        </p:txBody>
      </p:sp>
      <p:sp>
        <p:nvSpPr>
          <p:cNvPr id="22" name="TextBox 21"/>
          <p:cNvSpPr txBox="1"/>
          <p:nvPr/>
        </p:nvSpPr>
        <p:spPr>
          <a:xfrm>
            <a:off x="4114800" y="394335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EF1</a:t>
            </a:r>
            <a:r>
              <a:rPr lang="en-US" altLang="zh-CN" baseline="30000" dirty="0"/>
              <a:t>(3)</a:t>
            </a:r>
            <a:endParaRPr lang="zh-CN" altLang="en-US" baseline="30000" dirty="0"/>
          </a:p>
        </p:txBody>
      </p:sp>
      <p:sp>
        <p:nvSpPr>
          <p:cNvPr id="23" name="TextBox 22"/>
          <p:cNvSpPr txBox="1"/>
          <p:nvPr/>
        </p:nvSpPr>
        <p:spPr>
          <a:xfrm>
            <a:off x="4800600" y="394335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EF1</a:t>
            </a:r>
            <a:r>
              <a:rPr lang="en-US" altLang="zh-CN" baseline="30000" dirty="0"/>
              <a:t>(m)</a:t>
            </a:r>
            <a:endParaRPr lang="zh-CN" altLang="en-US" baseline="30000" dirty="0"/>
          </a:p>
        </p:txBody>
      </p:sp>
      <p:cxnSp>
        <p:nvCxnSpPr>
          <p:cNvPr id="24" name="Connecteur droit avec flèche 60"/>
          <p:cNvCxnSpPr/>
          <p:nvPr/>
        </p:nvCxnSpPr>
        <p:spPr>
          <a:xfrm>
            <a:off x="3429000" y="3562350"/>
            <a:ext cx="2438400" cy="15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867400" y="3333750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Removing elements contains this term.</a:t>
            </a:r>
            <a:endParaRPr lang="zh-CN" alt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1020500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3" grpId="0"/>
      <p:bldP spid="2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700" dirty="0">
                <a:latin typeface="Calibri" pitchFamily="32" charset="0"/>
              </a:rPr>
              <a:t>Solution Framework – </a:t>
            </a:r>
            <a:r>
              <a:rPr lang="en-CA" sz="3700" dirty="0">
                <a:latin typeface="Calibri" pitchFamily="32" charset="0"/>
              </a:rPr>
              <a:t>Multiple </a:t>
            </a:r>
            <a:r>
              <a:rPr lang="en-CA" sz="3700" dirty="0"/>
              <a:t>Constrains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CA" sz="3100" dirty="0"/>
              <a:t>Previous method solves for the single natural constrain (time, or position, or keyword)… but how to handle multiple natural constrains?</a:t>
            </a:r>
          </a:p>
          <a:p>
            <a:pPr algn="just"/>
            <a:endParaRPr lang="en-CA" sz="3100" dirty="0"/>
          </a:p>
          <a:p>
            <a:pPr algn="just"/>
            <a:r>
              <a:rPr lang="en-CA" sz="3100" dirty="0"/>
              <a:t>Multiple constrains - based visual cluster:</a:t>
            </a:r>
          </a:p>
          <a:p>
            <a:pPr lvl="1" algn="just"/>
            <a:r>
              <a:rPr lang="en-CA" sz="2700" dirty="0"/>
              <a:t>greedily search with EF1 optimal among </a:t>
            </a:r>
          </a:p>
          <a:p>
            <a:pPr lvl="2" algn="just"/>
            <a:r>
              <a:rPr lang="en-CA" sz="2300" dirty="0"/>
              <a:t>Time </a:t>
            </a:r>
            <a:r>
              <a:rPr lang="en-US" sz="2000" dirty="0"/>
              <a:t>(</a:t>
            </a:r>
            <a:r>
              <a:rPr lang="en-US" sz="2000" dirty="0" err="1"/>
              <a:t>t</a:t>
            </a:r>
            <a:r>
              <a:rPr lang="en-US" sz="2000" baseline="-25000" dirty="0" err="1"/>
              <a:t>start</a:t>
            </a:r>
            <a:r>
              <a:rPr lang="en-US" sz="2000" dirty="0"/>
              <a:t> ,t</a:t>
            </a:r>
            <a:r>
              <a:rPr lang="en-US" sz="2000" baseline="-25000" dirty="0"/>
              <a:t>end</a:t>
            </a:r>
            <a:r>
              <a:rPr lang="en-US" sz="2000" dirty="0"/>
              <a:t>): EF1</a:t>
            </a:r>
            <a:r>
              <a:rPr lang="en-US" sz="2000" baseline="30000" dirty="0"/>
              <a:t>(T)</a:t>
            </a:r>
            <a:endParaRPr lang="en-CA" sz="2300" baseline="30000" dirty="0"/>
          </a:p>
          <a:p>
            <a:pPr lvl="2" algn="just"/>
            <a:r>
              <a:rPr lang="en-CA" sz="2300" dirty="0"/>
              <a:t>Position </a:t>
            </a:r>
            <a:r>
              <a:rPr lang="en-US" sz="2000" dirty="0"/>
              <a:t>(</a:t>
            </a:r>
            <a:r>
              <a:rPr lang="en-US" sz="2000" dirty="0" err="1"/>
              <a:t>x</a:t>
            </a:r>
            <a:r>
              <a:rPr lang="en-US" sz="2000" baseline="-25000" dirty="0" err="1"/>
              <a:t>min</a:t>
            </a:r>
            <a:r>
              <a:rPr lang="en-US" sz="2000" dirty="0"/>
              <a:t>, </a:t>
            </a:r>
            <a:r>
              <a:rPr lang="en-US" sz="2000" dirty="0" err="1"/>
              <a:t>x</a:t>
            </a:r>
            <a:r>
              <a:rPr lang="en-US" sz="2000" baseline="-25000" dirty="0" err="1"/>
              <a:t>max</a:t>
            </a:r>
            <a:r>
              <a:rPr lang="en-US" sz="2000" dirty="0"/>
              <a:t>, </a:t>
            </a:r>
            <a:r>
              <a:rPr lang="en-US" sz="2000" dirty="0" err="1"/>
              <a:t>y</a:t>
            </a:r>
            <a:r>
              <a:rPr lang="en-US" sz="2000" baseline="-25000" dirty="0" err="1"/>
              <a:t>min</a:t>
            </a:r>
            <a:r>
              <a:rPr lang="en-US" sz="2000" dirty="0"/>
              <a:t>, </a:t>
            </a:r>
            <a:r>
              <a:rPr lang="en-US" sz="2000" dirty="0" err="1"/>
              <a:t>y</a:t>
            </a:r>
            <a:r>
              <a:rPr lang="en-US" sz="2000" baseline="-25000" dirty="0" err="1"/>
              <a:t>max</a:t>
            </a:r>
            <a:r>
              <a:rPr lang="en-US" sz="2000" dirty="0"/>
              <a:t>): EF1</a:t>
            </a:r>
            <a:r>
              <a:rPr lang="en-US" sz="2000" baseline="30000" dirty="0"/>
              <a:t>(P)</a:t>
            </a:r>
            <a:r>
              <a:rPr lang="en-US" sz="2000" dirty="0"/>
              <a:t> </a:t>
            </a:r>
            <a:endParaRPr lang="en-CA" sz="2300" dirty="0"/>
          </a:p>
          <a:p>
            <a:pPr lvl="2" algn="just"/>
            <a:r>
              <a:rPr lang="en-CA" sz="2300" dirty="0"/>
              <a:t>keywords set: </a:t>
            </a:r>
            <a:r>
              <a:rPr lang="en-US" sz="2000" dirty="0"/>
              <a:t>EF1</a:t>
            </a:r>
            <a:r>
              <a:rPr lang="en-US" sz="2000" baseline="30000" dirty="0"/>
              <a:t>(K)</a:t>
            </a:r>
            <a:endParaRPr lang="en-CA" sz="23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50735-80AD-45BE-81E8-F8C3CBF19D92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72200" y="371475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EF1</a:t>
            </a:r>
            <a:r>
              <a:rPr lang="en-US" altLang="zh-CN" baseline="30000" dirty="0"/>
              <a:t>(T)  </a:t>
            </a:r>
            <a:r>
              <a:rPr lang="en-US" altLang="zh-CN" dirty="0"/>
              <a:t>VS EF1</a:t>
            </a:r>
            <a:r>
              <a:rPr lang="en-US" altLang="zh-CN" baseline="30000" dirty="0"/>
              <a:t>(P)  </a:t>
            </a:r>
            <a:r>
              <a:rPr lang="en-US" altLang="zh-CN" dirty="0"/>
              <a:t>VS </a:t>
            </a:r>
            <a:r>
              <a:rPr lang="zh-CN" altLang="en-US" baseline="30000" dirty="0"/>
              <a:t> </a:t>
            </a:r>
            <a:r>
              <a:rPr lang="en-US" altLang="zh-CN" dirty="0"/>
              <a:t>EF1</a:t>
            </a:r>
            <a:r>
              <a:rPr lang="en-US" altLang="zh-CN" baseline="30000" dirty="0"/>
              <a:t>(K) </a:t>
            </a:r>
            <a:endParaRPr lang="zh-CN" alt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1624966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800" dirty="0">
                <a:latin typeface="Calibri" pitchFamily="32" charset="0"/>
              </a:rPr>
              <a:t>Solution Framework – </a:t>
            </a:r>
            <a:r>
              <a:rPr lang="en-CA" sz="3800" dirty="0">
                <a:latin typeface="Calibri" pitchFamily="32" charset="0"/>
              </a:rPr>
              <a:t>Multiple Clusters</a:t>
            </a:r>
            <a:endParaRPr lang="en-CA" sz="3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00153"/>
            <a:ext cx="8229600" cy="1219198"/>
          </a:xfrm>
        </p:spPr>
        <p:txBody>
          <a:bodyPr/>
          <a:lstStyle/>
          <a:p>
            <a:pPr algn="just"/>
            <a:r>
              <a:rPr lang="en-CA" dirty="0"/>
              <a:t>Previous algorithm works for a single cluster… but how to build the sequential clusters?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50735-80AD-45BE-81E8-F8C3CBF19D92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43708" y="3075806"/>
            <a:ext cx="5256584" cy="201622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Multiplication 6"/>
          <p:cNvSpPr>
            <a:spLocks/>
          </p:cNvSpPr>
          <p:nvPr/>
        </p:nvSpPr>
        <p:spPr>
          <a:xfrm>
            <a:off x="2627784" y="3291830"/>
            <a:ext cx="360000" cy="360000"/>
          </a:xfrm>
          <a:prstGeom prst="mathMultiply">
            <a:avLst>
              <a:gd name="adj1" fmla="val 1982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Multiplication 8"/>
          <p:cNvSpPr>
            <a:spLocks/>
          </p:cNvSpPr>
          <p:nvPr/>
        </p:nvSpPr>
        <p:spPr>
          <a:xfrm>
            <a:off x="3923928" y="4515966"/>
            <a:ext cx="360000" cy="360000"/>
          </a:xfrm>
          <a:prstGeom prst="mathMultiply">
            <a:avLst>
              <a:gd name="adj1" fmla="val 1982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Multiplication 9"/>
          <p:cNvSpPr>
            <a:spLocks/>
          </p:cNvSpPr>
          <p:nvPr/>
        </p:nvSpPr>
        <p:spPr>
          <a:xfrm>
            <a:off x="3131840" y="4155926"/>
            <a:ext cx="360000" cy="360000"/>
          </a:xfrm>
          <a:prstGeom prst="mathMultiply">
            <a:avLst>
              <a:gd name="adj1" fmla="val 1982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Multiplication 10"/>
          <p:cNvSpPr>
            <a:spLocks/>
          </p:cNvSpPr>
          <p:nvPr/>
        </p:nvSpPr>
        <p:spPr>
          <a:xfrm>
            <a:off x="3563888" y="3507854"/>
            <a:ext cx="360000" cy="360000"/>
          </a:xfrm>
          <a:prstGeom prst="mathMultiply">
            <a:avLst>
              <a:gd name="adj1" fmla="val 1982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Multiplication 11"/>
          <p:cNvSpPr>
            <a:spLocks/>
          </p:cNvSpPr>
          <p:nvPr/>
        </p:nvSpPr>
        <p:spPr>
          <a:xfrm>
            <a:off x="4644008" y="3651870"/>
            <a:ext cx="360000" cy="360000"/>
          </a:xfrm>
          <a:prstGeom prst="mathMultiply">
            <a:avLst>
              <a:gd name="adj1" fmla="val 1982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Multiplication 12"/>
          <p:cNvSpPr>
            <a:spLocks/>
          </p:cNvSpPr>
          <p:nvPr/>
        </p:nvSpPr>
        <p:spPr>
          <a:xfrm>
            <a:off x="5436096" y="3579862"/>
            <a:ext cx="360000" cy="360000"/>
          </a:xfrm>
          <a:prstGeom prst="mathMultiply">
            <a:avLst>
              <a:gd name="adj1" fmla="val 1982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Multiplication 13"/>
          <p:cNvSpPr>
            <a:spLocks/>
          </p:cNvSpPr>
          <p:nvPr/>
        </p:nvSpPr>
        <p:spPr>
          <a:xfrm>
            <a:off x="6516216" y="4227934"/>
            <a:ext cx="360000" cy="360000"/>
          </a:xfrm>
          <a:prstGeom prst="mathMultiply">
            <a:avLst>
              <a:gd name="adj1" fmla="val 1982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Multiplication 14"/>
          <p:cNvSpPr>
            <a:spLocks/>
          </p:cNvSpPr>
          <p:nvPr/>
        </p:nvSpPr>
        <p:spPr>
          <a:xfrm>
            <a:off x="6228184" y="3507854"/>
            <a:ext cx="360000" cy="360000"/>
          </a:xfrm>
          <a:prstGeom prst="mathMultiply">
            <a:avLst>
              <a:gd name="adj1" fmla="val 1982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Multiplication 15"/>
          <p:cNvSpPr>
            <a:spLocks/>
          </p:cNvSpPr>
          <p:nvPr/>
        </p:nvSpPr>
        <p:spPr>
          <a:xfrm>
            <a:off x="6444208" y="4659982"/>
            <a:ext cx="360000" cy="360000"/>
          </a:xfrm>
          <a:prstGeom prst="mathMultiply">
            <a:avLst>
              <a:gd name="adj1" fmla="val 1982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Multiplication 16"/>
          <p:cNvSpPr>
            <a:spLocks/>
          </p:cNvSpPr>
          <p:nvPr/>
        </p:nvSpPr>
        <p:spPr>
          <a:xfrm>
            <a:off x="4716016" y="4371950"/>
            <a:ext cx="360000" cy="360000"/>
          </a:xfrm>
          <a:prstGeom prst="mathMultiply">
            <a:avLst>
              <a:gd name="adj1" fmla="val 1982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Multiplication 17"/>
          <p:cNvSpPr>
            <a:spLocks/>
          </p:cNvSpPr>
          <p:nvPr/>
        </p:nvSpPr>
        <p:spPr>
          <a:xfrm>
            <a:off x="5508104" y="4155926"/>
            <a:ext cx="360000" cy="360000"/>
          </a:xfrm>
          <a:prstGeom prst="mathMultiply">
            <a:avLst>
              <a:gd name="adj1" fmla="val 1982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Multiplication 18"/>
          <p:cNvSpPr>
            <a:spLocks/>
          </p:cNvSpPr>
          <p:nvPr/>
        </p:nvSpPr>
        <p:spPr>
          <a:xfrm>
            <a:off x="4716016" y="3219822"/>
            <a:ext cx="360000" cy="360000"/>
          </a:xfrm>
          <a:prstGeom prst="mathMultiply">
            <a:avLst>
              <a:gd name="adj1" fmla="val 1982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Multiplication 19"/>
          <p:cNvSpPr>
            <a:spLocks/>
          </p:cNvSpPr>
          <p:nvPr/>
        </p:nvSpPr>
        <p:spPr>
          <a:xfrm>
            <a:off x="5724128" y="3219822"/>
            <a:ext cx="360000" cy="360000"/>
          </a:xfrm>
          <a:prstGeom prst="mathMultiply">
            <a:avLst>
              <a:gd name="adj1" fmla="val 1982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Multiplication 20"/>
          <p:cNvSpPr>
            <a:spLocks/>
          </p:cNvSpPr>
          <p:nvPr/>
        </p:nvSpPr>
        <p:spPr>
          <a:xfrm>
            <a:off x="3851920" y="4011910"/>
            <a:ext cx="360000" cy="360000"/>
          </a:xfrm>
          <a:prstGeom prst="mathMultiply">
            <a:avLst>
              <a:gd name="adj1" fmla="val 1982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Multiplication 21"/>
          <p:cNvSpPr>
            <a:spLocks/>
          </p:cNvSpPr>
          <p:nvPr/>
        </p:nvSpPr>
        <p:spPr>
          <a:xfrm>
            <a:off x="2051720" y="3507854"/>
            <a:ext cx="360000" cy="360000"/>
          </a:xfrm>
          <a:prstGeom prst="mathMultiply">
            <a:avLst>
              <a:gd name="adj1" fmla="val 1982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Multiplication 22"/>
          <p:cNvSpPr>
            <a:spLocks/>
          </p:cNvSpPr>
          <p:nvPr/>
        </p:nvSpPr>
        <p:spPr>
          <a:xfrm>
            <a:off x="2123728" y="4587974"/>
            <a:ext cx="360000" cy="360000"/>
          </a:xfrm>
          <a:prstGeom prst="mathMultiply">
            <a:avLst>
              <a:gd name="adj1" fmla="val 1982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Multiplication 23"/>
          <p:cNvSpPr>
            <a:spLocks/>
          </p:cNvSpPr>
          <p:nvPr/>
        </p:nvSpPr>
        <p:spPr>
          <a:xfrm>
            <a:off x="2555776" y="3939902"/>
            <a:ext cx="360000" cy="360000"/>
          </a:xfrm>
          <a:prstGeom prst="mathMultiply">
            <a:avLst>
              <a:gd name="adj1" fmla="val 1982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Multiplication 24"/>
          <p:cNvSpPr>
            <a:spLocks/>
          </p:cNvSpPr>
          <p:nvPr/>
        </p:nvSpPr>
        <p:spPr>
          <a:xfrm>
            <a:off x="5508104" y="4659982"/>
            <a:ext cx="360000" cy="360000"/>
          </a:xfrm>
          <a:prstGeom prst="mathMultiply">
            <a:avLst>
              <a:gd name="adj1" fmla="val 1982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/>
          <p:cNvSpPr/>
          <p:nvPr/>
        </p:nvSpPr>
        <p:spPr>
          <a:xfrm>
            <a:off x="5486400" y="3257550"/>
            <a:ext cx="1371600" cy="1730474"/>
          </a:xfrm>
          <a:prstGeom prst="rect">
            <a:avLst/>
          </a:prstGeom>
          <a:gradFill flip="none" rotWithShape="1">
            <a:gsLst>
              <a:gs pos="0">
                <a:schemeClr val="accent2">
                  <a:shade val="51000"/>
                  <a:satMod val="130000"/>
                  <a:alpha val="23000"/>
                </a:schemeClr>
              </a:gs>
              <a:gs pos="80000">
                <a:schemeClr val="accent2">
                  <a:shade val="93000"/>
                  <a:satMod val="130000"/>
                  <a:alpha val="23000"/>
                </a:schemeClr>
              </a:gs>
              <a:gs pos="100000">
                <a:schemeClr val="accent2">
                  <a:shade val="94000"/>
                  <a:satMod val="135000"/>
                  <a:alpha val="23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/>
          <p:cNvSpPr/>
          <p:nvPr/>
        </p:nvSpPr>
        <p:spPr>
          <a:xfrm>
            <a:off x="3124200" y="3562350"/>
            <a:ext cx="1905000" cy="1295400"/>
          </a:xfrm>
          <a:prstGeom prst="rect">
            <a:avLst/>
          </a:prstGeom>
          <a:gradFill flip="none" rotWithShape="1">
            <a:gsLst>
              <a:gs pos="0">
                <a:schemeClr val="accent2">
                  <a:shade val="51000"/>
                  <a:satMod val="130000"/>
                  <a:alpha val="23000"/>
                </a:schemeClr>
              </a:gs>
              <a:gs pos="80000">
                <a:schemeClr val="accent2">
                  <a:shade val="93000"/>
                  <a:satMod val="130000"/>
                  <a:alpha val="23000"/>
                </a:schemeClr>
              </a:gs>
              <a:gs pos="100000">
                <a:schemeClr val="accent2">
                  <a:shade val="94000"/>
                  <a:satMod val="135000"/>
                  <a:alpha val="23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3" name="直接箭头连接符 32"/>
          <p:cNvCxnSpPr/>
          <p:nvPr/>
        </p:nvCxnSpPr>
        <p:spPr>
          <a:xfrm flipV="1">
            <a:off x="4267200" y="2800350"/>
            <a:ext cx="838200" cy="7620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105400" y="2343150"/>
            <a:ext cx="297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zh-CN" dirty="0"/>
              <a:t>1. set elements score as zero</a:t>
            </a:r>
          </a:p>
          <a:p>
            <a:pPr marL="342900" indent="-342900"/>
            <a:r>
              <a:rPr lang="en-US" altLang="zh-CN" dirty="0"/>
              <a:t>2. re-create the cluster</a:t>
            </a:r>
            <a:endParaRPr lang="zh-CN" altLang="en-US" dirty="0"/>
          </a:p>
        </p:txBody>
      </p:sp>
      <p:sp>
        <p:nvSpPr>
          <p:cNvPr id="28" name="Rectangle 30"/>
          <p:cNvSpPr/>
          <p:nvPr/>
        </p:nvSpPr>
        <p:spPr>
          <a:xfrm>
            <a:off x="2057400" y="3257550"/>
            <a:ext cx="914400" cy="1066800"/>
          </a:xfrm>
          <a:prstGeom prst="rect">
            <a:avLst/>
          </a:prstGeom>
          <a:gradFill flip="none" rotWithShape="1">
            <a:gsLst>
              <a:gs pos="0">
                <a:schemeClr val="accent2">
                  <a:shade val="51000"/>
                  <a:satMod val="130000"/>
                  <a:alpha val="23000"/>
                </a:schemeClr>
              </a:gs>
              <a:gs pos="80000">
                <a:schemeClr val="accent2">
                  <a:shade val="93000"/>
                  <a:satMod val="130000"/>
                  <a:alpha val="23000"/>
                </a:schemeClr>
              </a:gs>
              <a:gs pos="100000">
                <a:schemeClr val="accent2">
                  <a:shade val="94000"/>
                  <a:satMod val="135000"/>
                  <a:alpha val="23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6838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1" grpId="0" animBg="1"/>
      <p:bldP spid="34" grpId="0"/>
      <p:bldP spid="2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DDA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algn="ctr"/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marL="457200" lvl="1" indent="0" algn="just">
              <a:buFont typeface="Wingdings" charset="2"/>
              <a:buChar char="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</a:pPr>
            <a:r>
              <a:rPr lang="en-US" dirty="0">
                <a:solidFill>
                  <a:srgbClr val="000000"/>
                </a:solidFill>
                <a:latin typeface="Calibri" pitchFamily="32" charset="0"/>
              </a:rPr>
              <a:t>  Motivation</a:t>
            </a:r>
          </a:p>
          <a:p>
            <a:pPr marL="457200" lvl="1" indent="0" algn="just">
              <a:buFont typeface="Wingdings" charset="2"/>
              <a:buChar char="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</a:pPr>
            <a:r>
              <a:rPr lang="en-US" dirty="0">
                <a:solidFill>
                  <a:srgbClr val="000000"/>
                </a:solidFill>
                <a:latin typeface="Calibri" pitchFamily="32" charset="0"/>
              </a:rPr>
              <a:t>  Problem definition</a:t>
            </a:r>
          </a:p>
          <a:p>
            <a:pPr marL="457200" lvl="1" indent="0" algn="just">
              <a:buFont typeface="Wingdings" charset="2"/>
              <a:buChar char="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</a:pPr>
            <a:r>
              <a:rPr lang="en-US" dirty="0">
                <a:solidFill>
                  <a:srgbClr val="000000"/>
                </a:solidFill>
                <a:latin typeface="Calibri" pitchFamily="32" charset="0"/>
              </a:rPr>
              <a:t>  Solution Framework</a:t>
            </a:r>
          </a:p>
          <a:p>
            <a:pPr marL="457200" lvl="1" indent="0" algn="just">
              <a:buFont typeface="Wingdings" charset="2"/>
              <a:buChar char="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</a:pPr>
            <a:r>
              <a:rPr lang="en-US" dirty="0">
                <a:solidFill>
                  <a:srgbClr val="000000"/>
                </a:solidFill>
                <a:latin typeface="Calibri" pitchFamily="32" charset="0"/>
              </a:rPr>
              <a:t>  </a:t>
            </a:r>
            <a:r>
              <a:rPr lang="en-US" u="sng" dirty="0">
                <a:solidFill>
                  <a:srgbClr val="000000"/>
                </a:solidFill>
                <a:latin typeface="Calibri" pitchFamily="32" charset="0"/>
              </a:rPr>
              <a:t>Offline experiment</a:t>
            </a:r>
          </a:p>
          <a:p>
            <a:pPr marL="457200" lvl="1" indent="0" algn="just">
              <a:buFont typeface="Wingdings" charset="2"/>
              <a:buChar char="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</a:pPr>
            <a:r>
              <a:rPr lang="en-US" dirty="0">
                <a:solidFill>
                  <a:srgbClr val="000000"/>
                </a:solidFill>
                <a:latin typeface="Calibri" pitchFamily="32" charset="0"/>
              </a:rPr>
              <a:t>  User experiment</a:t>
            </a:r>
          </a:p>
          <a:p>
            <a:pPr marL="457200" lvl="1" indent="0" algn="just">
              <a:buFont typeface="Wingdings" charset="2"/>
              <a:buChar char="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</a:pPr>
            <a:r>
              <a:rPr lang="en-US" dirty="0">
                <a:solidFill>
                  <a:srgbClr val="000000"/>
                </a:solidFill>
                <a:latin typeface="Calibri" pitchFamily="32" charset="0"/>
              </a:rPr>
              <a:t>  Conclusion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66B50735-80AD-45BE-81E8-F8C3CBF19D92}" type="slidenum">
              <a:rPr lang="en-US" smtClean="0"/>
              <a:pPr/>
              <a:t>23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1222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2667000" y="1123950"/>
            <a:ext cx="1371600" cy="1447800"/>
          </a:xfrm>
          <a:prstGeom prst="rect">
            <a:avLst/>
          </a:prstGeom>
          <a:gradFill flip="none" rotWithShape="1">
            <a:gsLst>
              <a:gs pos="0">
                <a:schemeClr val="accent2">
                  <a:shade val="51000"/>
                  <a:satMod val="130000"/>
                  <a:alpha val="23000"/>
                </a:schemeClr>
              </a:gs>
              <a:gs pos="80000">
                <a:schemeClr val="accent2">
                  <a:shade val="93000"/>
                  <a:satMod val="130000"/>
                  <a:alpha val="23000"/>
                </a:schemeClr>
              </a:gs>
              <a:gs pos="100000">
                <a:schemeClr val="accent2">
                  <a:shade val="94000"/>
                  <a:satMod val="135000"/>
                  <a:alpha val="23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sz="4000" dirty="0"/>
              <a:t>Offline Experiment</a:t>
            </a:r>
            <a:endParaRPr lang="en-CA" sz="3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19200" y="3028950"/>
            <a:ext cx="6705600" cy="1828800"/>
          </a:xfrm>
        </p:spPr>
        <p:txBody>
          <a:bodyPr>
            <a:normAutofit fontScale="62500" lnSpcReduction="20000"/>
          </a:bodyPr>
          <a:lstStyle/>
          <a:p>
            <a:pPr algn="just"/>
            <a:r>
              <a:rPr lang="en-CA" dirty="0"/>
              <a:t>Experimental steps:  </a:t>
            </a:r>
          </a:p>
          <a:p>
            <a:pPr lvl="1" algn="just"/>
            <a:r>
              <a:rPr lang="en-CA" sz="2900" dirty="0"/>
              <a:t>Random selection of elements as relevant set</a:t>
            </a:r>
          </a:p>
          <a:p>
            <a:pPr lvl="1" algn="just"/>
            <a:r>
              <a:rPr lang="en-CA" sz="2900" dirty="0"/>
              <a:t>Scoring the elements based on relevance label (l)</a:t>
            </a:r>
          </a:p>
          <a:p>
            <a:pPr algn="just"/>
            <a:endParaRPr lang="en-CA" sz="2900" dirty="0"/>
          </a:p>
          <a:p>
            <a:pPr lvl="1" algn="just"/>
            <a:r>
              <a:rPr lang="en-CA" sz="2900" dirty="0"/>
              <a:t>Run the algorithm to get the best cluster</a:t>
            </a:r>
          </a:p>
          <a:p>
            <a:pPr lvl="1" algn="just"/>
            <a:r>
              <a:rPr lang="en-CA" sz="2900" dirty="0"/>
              <a:t>Measure the real </a:t>
            </a:r>
            <a:r>
              <a:rPr lang="en-CA" sz="2900" b="1" u="sng" dirty="0"/>
              <a:t>F1-score</a:t>
            </a:r>
            <a:r>
              <a:rPr lang="en-CA" sz="2900" dirty="0"/>
              <a:t> in this cluster (NOT EF1)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50735-80AD-45BE-81E8-F8C3CBF19D92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828800" y="1047750"/>
            <a:ext cx="5105400" cy="17526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Multiplication 6"/>
          <p:cNvSpPr>
            <a:spLocks/>
          </p:cNvSpPr>
          <p:nvPr/>
        </p:nvSpPr>
        <p:spPr>
          <a:xfrm>
            <a:off x="2667000" y="1123950"/>
            <a:ext cx="360000" cy="360000"/>
          </a:xfrm>
          <a:prstGeom prst="mathMultiply">
            <a:avLst>
              <a:gd name="adj1" fmla="val 1982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Multiplication 8"/>
          <p:cNvSpPr>
            <a:spLocks/>
          </p:cNvSpPr>
          <p:nvPr/>
        </p:nvSpPr>
        <p:spPr>
          <a:xfrm>
            <a:off x="5334000" y="1123950"/>
            <a:ext cx="360000" cy="360000"/>
          </a:xfrm>
          <a:prstGeom prst="mathMultiply">
            <a:avLst>
              <a:gd name="adj1" fmla="val 1982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Multiplication 9"/>
          <p:cNvSpPr>
            <a:spLocks/>
          </p:cNvSpPr>
          <p:nvPr/>
        </p:nvSpPr>
        <p:spPr>
          <a:xfrm>
            <a:off x="2667000" y="1885950"/>
            <a:ext cx="360000" cy="360000"/>
          </a:xfrm>
          <a:prstGeom prst="mathMultiply">
            <a:avLst>
              <a:gd name="adj1" fmla="val 1982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Multiplication 10"/>
          <p:cNvSpPr>
            <a:spLocks/>
          </p:cNvSpPr>
          <p:nvPr/>
        </p:nvSpPr>
        <p:spPr>
          <a:xfrm>
            <a:off x="3200400" y="1809750"/>
            <a:ext cx="360000" cy="360000"/>
          </a:xfrm>
          <a:prstGeom prst="mathMultiply">
            <a:avLst>
              <a:gd name="adj1" fmla="val 1982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Multiplication 11"/>
          <p:cNvSpPr>
            <a:spLocks/>
          </p:cNvSpPr>
          <p:nvPr/>
        </p:nvSpPr>
        <p:spPr>
          <a:xfrm>
            <a:off x="4648200" y="1428750"/>
            <a:ext cx="360000" cy="360000"/>
          </a:xfrm>
          <a:prstGeom prst="mathMultiply">
            <a:avLst>
              <a:gd name="adj1" fmla="val 1982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Multiplication 12"/>
          <p:cNvSpPr>
            <a:spLocks/>
          </p:cNvSpPr>
          <p:nvPr/>
        </p:nvSpPr>
        <p:spPr>
          <a:xfrm>
            <a:off x="3657600" y="1885950"/>
            <a:ext cx="360000" cy="360000"/>
          </a:xfrm>
          <a:prstGeom prst="mathMultiply">
            <a:avLst>
              <a:gd name="adj1" fmla="val 1982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Multiplication 13"/>
          <p:cNvSpPr>
            <a:spLocks/>
          </p:cNvSpPr>
          <p:nvPr/>
        </p:nvSpPr>
        <p:spPr>
          <a:xfrm>
            <a:off x="5791200" y="1352550"/>
            <a:ext cx="360000" cy="360000"/>
          </a:xfrm>
          <a:prstGeom prst="mathMultiply">
            <a:avLst>
              <a:gd name="adj1" fmla="val 1982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Multiplication 14"/>
          <p:cNvSpPr>
            <a:spLocks/>
          </p:cNvSpPr>
          <p:nvPr/>
        </p:nvSpPr>
        <p:spPr>
          <a:xfrm>
            <a:off x="4419600" y="2038350"/>
            <a:ext cx="360000" cy="360000"/>
          </a:xfrm>
          <a:prstGeom prst="mathMultiply">
            <a:avLst>
              <a:gd name="adj1" fmla="val 1982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Multiplication 15"/>
          <p:cNvSpPr>
            <a:spLocks/>
          </p:cNvSpPr>
          <p:nvPr/>
        </p:nvSpPr>
        <p:spPr>
          <a:xfrm>
            <a:off x="5410200" y="2038350"/>
            <a:ext cx="360000" cy="360000"/>
          </a:xfrm>
          <a:prstGeom prst="mathMultiply">
            <a:avLst>
              <a:gd name="adj1" fmla="val 1982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Multiplication 16"/>
          <p:cNvSpPr>
            <a:spLocks/>
          </p:cNvSpPr>
          <p:nvPr/>
        </p:nvSpPr>
        <p:spPr>
          <a:xfrm>
            <a:off x="4495800" y="1123950"/>
            <a:ext cx="360000" cy="360000"/>
          </a:xfrm>
          <a:prstGeom prst="mathMultiply">
            <a:avLst>
              <a:gd name="adj1" fmla="val 1982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Multiplication 17"/>
          <p:cNvSpPr>
            <a:spLocks/>
          </p:cNvSpPr>
          <p:nvPr/>
        </p:nvSpPr>
        <p:spPr>
          <a:xfrm>
            <a:off x="3124200" y="2190750"/>
            <a:ext cx="360000" cy="360000"/>
          </a:xfrm>
          <a:prstGeom prst="mathMultiply">
            <a:avLst>
              <a:gd name="adj1" fmla="val 1982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Multiplication 18"/>
          <p:cNvSpPr>
            <a:spLocks/>
          </p:cNvSpPr>
          <p:nvPr/>
        </p:nvSpPr>
        <p:spPr>
          <a:xfrm>
            <a:off x="4114800" y="1504950"/>
            <a:ext cx="360000" cy="360000"/>
          </a:xfrm>
          <a:prstGeom prst="mathMultiply">
            <a:avLst>
              <a:gd name="adj1" fmla="val 1982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Multiplication 19"/>
          <p:cNvSpPr>
            <a:spLocks/>
          </p:cNvSpPr>
          <p:nvPr/>
        </p:nvSpPr>
        <p:spPr>
          <a:xfrm>
            <a:off x="5181600" y="1504950"/>
            <a:ext cx="360000" cy="360000"/>
          </a:xfrm>
          <a:prstGeom prst="mathMultiply">
            <a:avLst>
              <a:gd name="adj1" fmla="val 1982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Multiplication 20"/>
          <p:cNvSpPr>
            <a:spLocks/>
          </p:cNvSpPr>
          <p:nvPr/>
        </p:nvSpPr>
        <p:spPr>
          <a:xfrm>
            <a:off x="3657600" y="1352550"/>
            <a:ext cx="360000" cy="360000"/>
          </a:xfrm>
          <a:prstGeom prst="mathMultiply">
            <a:avLst>
              <a:gd name="adj1" fmla="val 1982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Multiplication 21"/>
          <p:cNvSpPr>
            <a:spLocks/>
          </p:cNvSpPr>
          <p:nvPr/>
        </p:nvSpPr>
        <p:spPr>
          <a:xfrm>
            <a:off x="1905000" y="1276350"/>
            <a:ext cx="360000" cy="360000"/>
          </a:xfrm>
          <a:prstGeom prst="mathMultiply">
            <a:avLst>
              <a:gd name="adj1" fmla="val 1982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Multiplication 22"/>
          <p:cNvSpPr>
            <a:spLocks/>
          </p:cNvSpPr>
          <p:nvPr/>
        </p:nvSpPr>
        <p:spPr>
          <a:xfrm>
            <a:off x="5791200" y="1733550"/>
            <a:ext cx="360000" cy="360000"/>
          </a:xfrm>
          <a:prstGeom prst="mathMultiply">
            <a:avLst>
              <a:gd name="adj1" fmla="val 1982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Multiplication 23"/>
          <p:cNvSpPr>
            <a:spLocks/>
          </p:cNvSpPr>
          <p:nvPr/>
        </p:nvSpPr>
        <p:spPr>
          <a:xfrm>
            <a:off x="1905000" y="2114550"/>
            <a:ext cx="360000" cy="360000"/>
          </a:xfrm>
          <a:prstGeom prst="mathMultiply">
            <a:avLst>
              <a:gd name="adj1" fmla="val 1982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Multiplication 24"/>
          <p:cNvSpPr>
            <a:spLocks/>
          </p:cNvSpPr>
          <p:nvPr/>
        </p:nvSpPr>
        <p:spPr>
          <a:xfrm>
            <a:off x="4724400" y="2266950"/>
            <a:ext cx="360000" cy="360000"/>
          </a:xfrm>
          <a:prstGeom prst="mathMultiply">
            <a:avLst>
              <a:gd name="adj1" fmla="val 1982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8" name="直接连接符 37"/>
          <p:cNvCxnSpPr/>
          <p:nvPr/>
        </p:nvCxnSpPr>
        <p:spPr>
          <a:xfrm>
            <a:off x="2362200" y="1276350"/>
            <a:ext cx="304800" cy="1588"/>
          </a:xfrm>
          <a:prstGeom prst="line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2362200" y="2038350"/>
            <a:ext cx="304800" cy="1588"/>
          </a:xfrm>
          <a:prstGeom prst="line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rot="10800000" flipV="1">
            <a:off x="3962400" y="1504950"/>
            <a:ext cx="381000" cy="1588"/>
          </a:xfrm>
          <a:prstGeom prst="line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rot="10800000">
            <a:off x="3962400" y="2114550"/>
            <a:ext cx="457200" cy="1588"/>
          </a:xfrm>
          <a:prstGeom prst="line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 rot="10800000">
            <a:off x="3505200" y="2419350"/>
            <a:ext cx="457200" cy="1588"/>
          </a:xfrm>
          <a:prstGeom prst="line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Image 7" descr="Screen Shot 2018-02-21 at 11.20.0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3867150"/>
            <a:ext cx="2895600" cy="304799"/>
          </a:xfrm>
          <a:prstGeom prst="rect">
            <a:avLst/>
          </a:prstGeom>
        </p:spPr>
      </p:pic>
      <p:sp>
        <p:nvSpPr>
          <p:cNvPr id="51" name="Multiplication 21"/>
          <p:cNvSpPr>
            <a:spLocks/>
          </p:cNvSpPr>
          <p:nvPr/>
        </p:nvSpPr>
        <p:spPr>
          <a:xfrm>
            <a:off x="6400800" y="1200150"/>
            <a:ext cx="360000" cy="360000"/>
          </a:xfrm>
          <a:prstGeom prst="mathMultiply">
            <a:avLst>
              <a:gd name="adj1" fmla="val 1982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Multiplication 23"/>
          <p:cNvSpPr>
            <a:spLocks/>
          </p:cNvSpPr>
          <p:nvPr/>
        </p:nvSpPr>
        <p:spPr>
          <a:xfrm>
            <a:off x="6477000" y="2343150"/>
            <a:ext cx="360000" cy="360000"/>
          </a:xfrm>
          <a:prstGeom prst="mathMultiply">
            <a:avLst>
              <a:gd name="adj1" fmla="val 1982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Multiplication 21"/>
          <p:cNvSpPr>
            <a:spLocks/>
          </p:cNvSpPr>
          <p:nvPr/>
        </p:nvSpPr>
        <p:spPr>
          <a:xfrm>
            <a:off x="6096000" y="1352550"/>
            <a:ext cx="360000" cy="360000"/>
          </a:xfrm>
          <a:prstGeom prst="mathMultiply">
            <a:avLst>
              <a:gd name="adj1" fmla="val 1982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Multiplication 23"/>
          <p:cNvSpPr>
            <a:spLocks/>
          </p:cNvSpPr>
          <p:nvPr/>
        </p:nvSpPr>
        <p:spPr>
          <a:xfrm>
            <a:off x="6096000" y="1809750"/>
            <a:ext cx="360000" cy="360000"/>
          </a:xfrm>
          <a:prstGeom prst="mathMultiply">
            <a:avLst>
              <a:gd name="adj1" fmla="val 1982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5" name="直接连接符 34"/>
          <p:cNvCxnSpPr/>
          <p:nvPr/>
        </p:nvCxnSpPr>
        <p:spPr>
          <a:xfrm flipV="1">
            <a:off x="5867400" y="3181350"/>
            <a:ext cx="1066800" cy="762000"/>
          </a:xfrm>
          <a:prstGeom prst="line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858000" y="3028950"/>
            <a:ext cx="198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3"/>
            <a:r>
              <a:rPr lang="en-CA" sz="1600" dirty="0"/>
              <a:t>r : random noisy</a:t>
            </a:r>
            <a:endParaRPr lang="en-US" sz="1600" dirty="0"/>
          </a:p>
          <a:p>
            <a:pPr marL="0" lvl="3"/>
            <a:r>
              <a:rPr lang="el-GR" sz="1600" dirty="0"/>
              <a:t>λ</a:t>
            </a:r>
            <a:r>
              <a:rPr lang="en-CA" sz="1600" dirty="0"/>
              <a:t>: noisy level</a:t>
            </a:r>
            <a:endParaRPr lang="en-US" altLang="zh-CN" sz="1600" dirty="0"/>
          </a:p>
          <a:p>
            <a:pPr marL="0" lvl="3">
              <a:buFont typeface="Arial" pitchFamily="34" charset="0"/>
              <a:buChar char="•"/>
            </a:pPr>
            <a:r>
              <a:rPr lang="en-US" altLang="zh-CN" sz="1600" dirty="0"/>
              <a:t>  Small</a:t>
            </a:r>
            <a:r>
              <a:rPr lang="en-US" sz="1600" dirty="0"/>
              <a:t> </a:t>
            </a:r>
            <a:r>
              <a:rPr lang="en-CA" sz="1600" dirty="0"/>
              <a:t>λ, high noisy</a:t>
            </a:r>
          </a:p>
        </p:txBody>
      </p:sp>
    </p:spTree>
    <p:extLst>
      <p:ext uri="{BB962C8B-B14F-4D97-AF65-F5344CB8AC3E}">
        <p14:creationId xmlns:p14="http://schemas.microsoft.com/office/powerpoint/2010/main" val="836838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8"/>
          <p:cNvSpPr>
            <a:spLocks noGrp="1"/>
          </p:cNvSpPr>
          <p:nvPr>
            <p:ph sz="half" idx="1"/>
          </p:nvPr>
        </p:nvSpPr>
        <p:spPr>
          <a:xfrm>
            <a:off x="482600" y="1204914"/>
            <a:ext cx="7975600" cy="3394472"/>
          </a:xfrm>
        </p:spPr>
        <p:txBody>
          <a:bodyPr>
            <a:normAutofit lnSpcReduction="10000"/>
          </a:bodyPr>
          <a:lstStyle/>
          <a:p>
            <a:pPr marL="342900" lvl="1" indent="-342900" algn="just">
              <a:buClr>
                <a:srgbClr val="10102B"/>
              </a:buClr>
              <a:buSzTx/>
            </a:pPr>
            <a:r>
              <a:rPr lang="en-US" sz="2300" dirty="0"/>
              <a:t>Measuring different algorithms’ F1 performance with different size of data</a:t>
            </a:r>
          </a:p>
          <a:p>
            <a:pPr marL="342900" lvl="1" indent="-342900" algn="just">
              <a:buClr>
                <a:srgbClr val="10102B"/>
              </a:buClr>
              <a:buSzTx/>
            </a:pPr>
            <a:endParaRPr lang="en-US" sz="2300" dirty="0"/>
          </a:p>
          <a:p>
            <a:pPr marL="342900" lvl="1" indent="-342900" algn="just">
              <a:buClr>
                <a:srgbClr val="10102B"/>
              </a:buClr>
              <a:buSzTx/>
            </a:pPr>
            <a:endParaRPr lang="en-US" sz="2300" dirty="0"/>
          </a:p>
          <a:p>
            <a:pPr marL="342900" lvl="1" indent="-342900" algn="just">
              <a:buClr>
                <a:srgbClr val="10102B"/>
              </a:buClr>
              <a:buSzTx/>
            </a:pPr>
            <a:endParaRPr lang="en-US" sz="2300" dirty="0"/>
          </a:p>
          <a:p>
            <a:pPr marL="342900" lvl="1" indent="-342900" algn="just">
              <a:buClr>
                <a:srgbClr val="10102B"/>
              </a:buClr>
              <a:buSzTx/>
            </a:pPr>
            <a:endParaRPr lang="en-US" sz="2300" dirty="0"/>
          </a:p>
          <a:p>
            <a:pPr marL="342900" lvl="1" indent="-342900" algn="just">
              <a:buClr>
                <a:srgbClr val="10102B"/>
              </a:buClr>
              <a:buSzTx/>
            </a:pPr>
            <a:endParaRPr lang="en-US" sz="2300" dirty="0"/>
          </a:p>
          <a:p>
            <a:pPr algn="just"/>
            <a:r>
              <a:rPr lang="en-CA" sz="2300" dirty="0"/>
              <a:t>BPS algorithm reaches a good approximation of the optimal solution (MILP).</a:t>
            </a:r>
          </a:p>
          <a:p>
            <a:pPr algn="just"/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50735-80AD-45BE-81E8-F8C3CBF19D92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CA" sz="4000" dirty="0"/>
              <a:t>F1-Score performance: varying #data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885950"/>
            <a:ext cx="6391275" cy="189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227426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8"/>
          <p:cNvSpPr>
            <a:spLocks noGrp="1"/>
          </p:cNvSpPr>
          <p:nvPr>
            <p:ph sz="half" idx="1"/>
          </p:nvPr>
        </p:nvSpPr>
        <p:spPr>
          <a:xfrm>
            <a:off x="482600" y="1204914"/>
            <a:ext cx="7975600" cy="3394472"/>
          </a:xfrm>
        </p:spPr>
        <p:txBody>
          <a:bodyPr>
            <a:normAutofit fontScale="85000" lnSpcReduction="10000"/>
          </a:bodyPr>
          <a:lstStyle/>
          <a:p>
            <a:pPr marL="342900" lvl="1" indent="-342900" algn="just">
              <a:buClr>
                <a:srgbClr val="10102B"/>
              </a:buClr>
              <a:buSzTx/>
            </a:pPr>
            <a:r>
              <a:rPr lang="en-US" sz="2500" dirty="0"/>
              <a:t>Measuring different algorithms’ time with different size of data</a:t>
            </a:r>
          </a:p>
          <a:p>
            <a:pPr marL="342900" lvl="1" indent="-342900" algn="just">
              <a:buClr>
                <a:srgbClr val="10102B"/>
              </a:buClr>
              <a:buSzTx/>
            </a:pPr>
            <a:endParaRPr lang="en-US" sz="2300" dirty="0"/>
          </a:p>
          <a:p>
            <a:pPr marL="342900" lvl="1" indent="-342900" algn="just">
              <a:buClr>
                <a:srgbClr val="10102B"/>
              </a:buClr>
              <a:buSzTx/>
            </a:pPr>
            <a:endParaRPr lang="en-US" sz="2300" dirty="0"/>
          </a:p>
          <a:p>
            <a:pPr marL="342900" lvl="1" indent="-342900" algn="just">
              <a:buClr>
                <a:srgbClr val="10102B"/>
              </a:buClr>
              <a:buSzTx/>
            </a:pPr>
            <a:endParaRPr lang="en-US" sz="2300" dirty="0"/>
          </a:p>
          <a:p>
            <a:pPr marL="342900" lvl="1" indent="-342900" algn="just">
              <a:buClr>
                <a:srgbClr val="10102B"/>
              </a:buClr>
              <a:buSzTx/>
            </a:pPr>
            <a:endParaRPr lang="en-US" sz="2300" dirty="0"/>
          </a:p>
          <a:p>
            <a:pPr marL="342900" lvl="1" indent="-342900" algn="just">
              <a:buClr>
                <a:srgbClr val="10102B"/>
              </a:buClr>
              <a:buSzTx/>
              <a:buNone/>
            </a:pPr>
            <a:endParaRPr lang="en-US" sz="2300" dirty="0"/>
          </a:p>
          <a:p>
            <a:pPr marL="342900" lvl="1" indent="-342900" algn="just">
              <a:buClr>
                <a:srgbClr val="10102B"/>
              </a:buClr>
              <a:buSzTx/>
            </a:pPr>
            <a:endParaRPr lang="en-US" sz="2300" dirty="0"/>
          </a:p>
          <a:p>
            <a:pPr marL="342900" lvl="1" indent="-342900" algn="just">
              <a:buClr>
                <a:srgbClr val="10102B"/>
              </a:buClr>
              <a:buSzTx/>
            </a:pPr>
            <a:r>
              <a:rPr lang="en-US" sz="2500" dirty="0"/>
              <a:t>BPS method has the lowest time complexity</a:t>
            </a:r>
          </a:p>
          <a:p>
            <a:pPr algn="just"/>
            <a:r>
              <a:rPr lang="en-CA" sz="2500" dirty="0"/>
              <a:t>MILP method is much higher than other methods </a:t>
            </a:r>
          </a:p>
          <a:p>
            <a:pPr lvl="1" algn="just"/>
            <a:r>
              <a:rPr lang="en-CA" sz="2000" dirty="0"/>
              <a:t>Lack of scalability in MILP method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50735-80AD-45BE-81E8-F8C3CBF19D92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CA" sz="4000" dirty="0"/>
              <a:t>Time complexity: varying #data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1581150"/>
            <a:ext cx="3810001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227426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8"/>
          <p:cNvSpPr>
            <a:spLocks noGrp="1"/>
          </p:cNvSpPr>
          <p:nvPr>
            <p:ph sz="half" idx="1"/>
          </p:nvPr>
        </p:nvSpPr>
        <p:spPr>
          <a:xfrm>
            <a:off x="482600" y="1204914"/>
            <a:ext cx="8128000" cy="3394472"/>
          </a:xfrm>
        </p:spPr>
        <p:txBody>
          <a:bodyPr>
            <a:normAutofit/>
          </a:bodyPr>
          <a:lstStyle/>
          <a:p>
            <a:pPr marL="342900" lvl="1" indent="-342900" algn="just">
              <a:buClr>
                <a:srgbClr val="10102B"/>
              </a:buClr>
              <a:buSzTx/>
            </a:pPr>
            <a:r>
              <a:rPr lang="en-US" sz="2300" dirty="0"/>
              <a:t>Measuring different algorithms’ F1 performance with different </a:t>
            </a:r>
            <a:r>
              <a:rPr lang="el-GR" sz="2000" dirty="0"/>
              <a:t>λ</a:t>
            </a:r>
            <a:endParaRPr lang="en-US" sz="2300" dirty="0"/>
          </a:p>
          <a:p>
            <a:pPr marL="342900" lvl="1" indent="-342900" algn="just">
              <a:buClr>
                <a:srgbClr val="10102B"/>
              </a:buClr>
              <a:buSzTx/>
            </a:pPr>
            <a:endParaRPr lang="en-US" sz="2300" dirty="0"/>
          </a:p>
          <a:p>
            <a:pPr marL="342900" lvl="1" indent="-342900" algn="just">
              <a:buClr>
                <a:srgbClr val="10102B"/>
              </a:buClr>
              <a:buSzTx/>
            </a:pPr>
            <a:endParaRPr lang="en-US" sz="2300" dirty="0"/>
          </a:p>
          <a:p>
            <a:pPr marL="342900" lvl="1" indent="-342900" algn="just">
              <a:buClr>
                <a:srgbClr val="10102B"/>
              </a:buClr>
              <a:buSzTx/>
            </a:pPr>
            <a:endParaRPr lang="en-US" sz="2300" dirty="0"/>
          </a:p>
          <a:p>
            <a:pPr marL="342900" lvl="1" indent="-342900" algn="just">
              <a:buClr>
                <a:srgbClr val="10102B"/>
              </a:buClr>
              <a:buSzTx/>
            </a:pPr>
            <a:endParaRPr lang="en-US" sz="2300" dirty="0"/>
          </a:p>
          <a:p>
            <a:pPr marL="342900" lvl="1" indent="-342900" algn="just">
              <a:buClr>
                <a:srgbClr val="10102B"/>
              </a:buClr>
              <a:buSzTx/>
            </a:pPr>
            <a:endParaRPr lang="en-US" sz="2300" dirty="0"/>
          </a:p>
          <a:p>
            <a:pPr marL="342900" lvl="1" indent="-342900" algn="just">
              <a:buClr>
                <a:srgbClr val="10102B"/>
              </a:buClr>
              <a:buSzTx/>
            </a:pPr>
            <a:endParaRPr lang="en-US" sz="2300" dirty="0"/>
          </a:p>
          <a:p>
            <a:pPr algn="just"/>
            <a:r>
              <a:rPr lang="en-CA" sz="2300" dirty="0"/>
              <a:t>BPS still reaches a good approximation of the optimal solution.</a:t>
            </a:r>
          </a:p>
          <a:p>
            <a:pPr algn="just"/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50735-80AD-45BE-81E8-F8C3CBF19D92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CA" sz="4000" dirty="0"/>
              <a:t>F1-Score performance: varying </a:t>
            </a:r>
            <a:r>
              <a:rPr lang="el-GR" sz="4000" dirty="0"/>
              <a:t>λ</a:t>
            </a:r>
            <a:endParaRPr lang="en-CA" sz="4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657350"/>
            <a:ext cx="7633252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227426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8"/>
          <p:cNvSpPr>
            <a:spLocks noGrp="1"/>
          </p:cNvSpPr>
          <p:nvPr>
            <p:ph sz="half" idx="1"/>
          </p:nvPr>
        </p:nvSpPr>
        <p:spPr>
          <a:xfrm>
            <a:off x="482600" y="1204914"/>
            <a:ext cx="7975600" cy="3394472"/>
          </a:xfrm>
        </p:spPr>
        <p:txBody>
          <a:bodyPr>
            <a:normAutofit fontScale="92500" lnSpcReduction="10000"/>
          </a:bodyPr>
          <a:lstStyle/>
          <a:p>
            <a:pPr marL="342900" lvl="1" indent="-342900" algn="just">
              <a:buClr>
                <a:srgbClr val="10102B"/>
              </a:buClr>
              <a:buSzTx/>
            </a:pPr>
            <a:r>
              <a:rPr lang="en-US" sz="2500" dirty="0"/>
              <a:t>Measuring different algorithms’ time with </a:t>
            </a:r>
            <a:r>
              <a:rPr lang="en-US" sz="2800" dirty="0"/>
              <a:t>different </a:t>
            </a:r>
            <a:r>
              <a:rPr lang="el-GR" dirty="0"/>
              <a:t>λ</a:t>
            </a:r>
            <a:endParaRPr lang="en-US" sz="2500" dirty="0"/>
          </a:p>
          <a:p>
            <a:pPr marL="342900" lvl="1" indent="-342900" algn="just">
              <a:buClr>
                <a:srgbClr val="10102B"/>
              </a:buClr>
              <a:buSzTx/>
            </a:pPr>
            <a:endParaRPr lang="en-US" sz="2300" dirty="0"/>
          </a:p>
          <a:p>
            <a:pPr marL="342900" lvl="1" indent="-342900" algn="just">
              <a:buClr>
                <a:srgbClr val="10102B"/>
              </a:buClr>
              <a:buSzTx/>
            </a:pPr>
            <a:endParaRPr lang="en-US" sz="2300" dirty="0"/>
          </a:p>
          <a:p>
            <a:pPr marL="342900" lvl="1" indent="-342900" algn="just">
              <a:buClr>
                <a:srgbClr val="10102B"/>
              </a:buClr>
              <a:buSzTx/>
            </a:pPr>
            <a:endParaRPr lang="en-US" sz="2300" dirty="0"/>
          </a:p>
          <a:p>
            <a:pPr marL="342900" lvl="1" indent="-342900" algn="just">
              <a:buClr>
                <a:srgbClr val="10102B"/>
              </a:buClr>
              <a:buSzTx/>
            </a:pPr>
            <a:endParaRPr lang="en-US" sz="2300" dirty="0"/>
          </a:p>
          <a:p>
            <a:pPr marL="342900" lvl="1" indent="-342900" algn="just">
              <a:buClr>
                <a:srgbClr val="10102B"/>
              </a:buClr>
              <a:buSzTx/>
              <a:buNone/>
            </a:pPr>
            <a:endParaRPr lang="en-US" sz="2300" dirty="0"/>
          </a:p>
          <a:p>
            <a:pPr marL="342900" lvl="1" indent="-342900" algn="just">
              <a:buClr>
                <a:srgbClr val="10102B"/>
              </a:buClr>
              <a:buSzTx/>
            </a:pPr>
            <a:endParaRPr lang="en-US" sz="2300" dirty="0"/>
          </a:p>
          <a:p>
            <a:pPr marL="342900" lvl="1" indent="-342900" algn="just">
              <a:buClr>
                <a:srgbClr val="10102B"/>
              </a:buClr>
              <a:buSzTx/>
              <a:buNone/>
            </a:pPr>
            <a:endParaRPr lang="en-US" sz="2500" dirty="0"/>
          </a:p>
          <a:p>
            <a:pPr algn="just"/>
            <a:r>
              <a:rPr lang="en-CA" sz="2500" dirty="0"/>
              <a:t>MILP method is the highest time complexity (no </a:t>
            </a:r>
            <a:r>
              <a:rPr lang="en-CA" sz="2400" dirty="0"/>
              <a:t>scalability</a:t>
            </a:r>
            <a:r>
              <a:rPr lang="en-CA" sz="2500" dirty="0"/>
              <a:t>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50735-80AD-45BE-81E8-F8C3CBF19D92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CA" sz="4000" dirty="0"/>
              <a:t>Time complexity: varying </a:t>
            </a:r>
            <a:r>
              <a:rPr lang="el-GR" sz="4000" dirty="0"/>
              <a:t>λ</a:t>
            </a:r>
            <a:endParaRPr lang="en-CA" sz="40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733550"/>
            <a:ext cx="6745238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227426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DDA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algn="ctr"/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marL="457200" lvl="1" indent="0" algn="just">
              <a:buFont typeface="Wingdings" charset="2"/>
              <a:buChar char="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</a:pPr>
            <a:r>
              <a:rPr lang="en-US" dirty="0">
                <a:solidFill>
                  <a:srgbClr val="000000"/>
                </a:solidFill>
                <a:latin typeface="Calibri" pitchFamily="32" charset="0"/>
              </a:rPr>
              <a:t>  Motivation</a:t>
            </a:r>
          </a:p>
          <a:p>
            <a:pPr marL="457200" lvl="1" indent="0" algn="just">
              <a:buFont typeface="Wingdings" charset="2"/>
              <a:buChar char="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</a:pPr>
            <a:r>
              <a:rPr lang="en-US" dirty="0">
                <a:solidFill>
                  <a:srgbClr val="000000"/>
                </a:solidFill>
                <a:latin typeface="Calibri" pitchFamily="32" charset="0"/>
              </a:rPr>
              <a:t>  Problem definition</a:t>
            </a:r>
          </a:p>
          <a:p>
            <a:pPr marL="457200" lvl="1" indent="0" algn="just">
              <a:buFont typeface="Wingdings" charset="2"/>
              <a:buChar char="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</a:pPr>
            <a:r>
              <a:rPr lang="en-US" dirty="0">
                <a:solidFill>
                  <a:srgbClr val="000000"/>
                </a:solidFill>
                <a:latin typeface="Calibri" pitchFamily="32" charset="0"/>
              </a:rPr>
              <a:t>  Solution Framework</a:t>
            </a:r>
          </a:p>
          <a:p>
            <a:pPr marL="457200" lvl="1" indent="0" algn="just">
              <a:buFont typeface="Wingdings" charset="2"/>
              <a:buChar char="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</a:pPr>
            <a:r>
              <a:rPr lang="en-US" dirty="0">
                <a:solidFill>
                  <a:srgbClr val="000000"/>
                </a:solidFill>
                <a:latin typeface="Calibri" pitchFamily="32" charset="0"/>
              </a:rPr>
              <a:t>  Offline experiment</a:t>
            </a:r>
          </a:p>
          <a:p>
            <a:pPr marL="457200" lvl="1" indent="0" algn="just">
              <a:buFont typeface="Wingdings" charset="2"/>
              <a:buChar char="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</a:pPr>
            <a:r>
              <a:rPr lang="en-US" dirty="0">
                <a:solidFill>
                  <a:srgbClr val="000000"/>
                </a:solidFill>
                <a:latin typeface="Calibri" pitchFamily="32" charset="0"/>
              </a:rPr>
              <a:t>  </a:t>
            </a:r>
            <a:r>
              <a:rPr lang="en-US" u="sng" dirty="0">
                <a:solidFill>
                  <a:srgbClr val="000000"/>
                </a:solidFill>
                <a:latin typeface="Calibri" pitchFamily="32" charset="0"/>
              </a:rPr>
              <a:t>User experiment</a:t>
            </a:r>
          </a:p>
          <a:p>
            <a:pPr marL="457200" lvl="1" indent="0" algn="just">
              <a:buFont typeface="Wingdings" charset="2"/>
              <a:buChar char="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</a:pPr>
            <a:r>
              <a:rPr lang="en-US" dirty="0">
                <a:solidFill>
                  <a:srgbClr val="000000"/>
                </a:solidFill>
                <a:latin typeface="Calibri" pitchFamily="32" charset="0"/>
              </a:rPr>
              <a:t>  Conclusion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66B50735-80AD-45BE-81E8-F8C3CBF19D92}" type="slidenum">
              <a:rPr lang="en-US" smtClean="0"/>
              <a:pPr/>
              <a:t>29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122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Motivation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567114"/>
          </a:xfrm>
        </p:spPr>
        <p:txBody>
          <a:bodyPr>
            <a:normAutofit/>
          </a:bodyPr>
          <a:lstStyle/>
          <a:p>
            <a:r>
              <a:rPr lang="en-CA" sz="2000" dirty="0"/>
              <a:t>Search results of </a:t>
            </a:r>
            <a:r>
              <a:rPr lang="en-CA" sz="2000" dirty="0" err="1"/>
              <a:t>spatio</a:t>
            </a:r>
            <a:r>
              <a:rPr lang="en-CA" sz="2000" dirty="0"/>
              <a:t>-temporal data are often displayed on a map or other visual interface</a:t>
            </a:r>
          </a:p>
          <a:p>
            <a:endParaRPr lang="en-CA" sz="2000" dirty="0"/>
          </a:p>
          <a:p>
            <a:endParaRPr lang="en-CA" sz="2000" dirty="0"/>
          </a:p>
          <a:p>
            <a:endParaRPr lang="en-CA" sz="2000" dirty="0"/>
          </a:p>
          <a:p>
            <a:endParaRPr lang="en-CA" sz="2000" dirty="0"/>
          </a:p>
          <a:p>
            <a:endParaRPr lang="en-CA" sz="1800" dirty="0"/>
          </a:p>
          <a:p>
            <a:r>
              <a:rPr lang="en-US" sz="2000" dirty="0">
                <a:solidFill>
                  <a:srgbClr val="000000"/>
                </a:solidFill>
              </a:rPr>
              <a:t>Displaying all results often result in a saturated and unreadable display. 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This will prevents users’ investigation</a:t>
            </a:r>
          </a:p>
          <a:p>
            <a:r>
              <a:rPr lang="en-US" altLang="zh-CN" sz="2000" b="1" dirty="0">
                <a:solidFill>
                  <a:srgbClr val="FF0000"/>
                </a:solidFill>
                <a:latin typeface="Calibri" pitchFamily="32" charset="0"/>
              </a:rPr>
              <a:t>Solution: Clustering the elements in UI (</a:t>
            </a:r>
            <a:r>
              <a:rPr lang="en-US" altLang="zh-CN" sz="2000" b="1" i="1" dirty="0">
                <a:solidFill>
                  <a:srgbClr val="FF0000"/>
                </a:solidFill>
                <a:latin typeface="Calibri" pitchFamily="32" charset="0"/>
              </a:rPr>
              <a:t>k</a:t>
            </a:r>
            <a:r>
              <a:rPr lang="en-US" altLang="zh-CN" sz="2000" b="1" dirty="0">
                <a:solidFill>
                  <a:srgbClr val="FF0000"/>
                </a:solidFill>
                <a:latin typeface="Calibri" pitchFamily="32" charset="0"/>
              </a:rPr>
              <a:t>-means)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50735-80AD-45BE-81E8-F8C3CBF19D92}" type="slidenum">
              <a:rPr lang="en-CA" smtClean="0"/>
              <a:pPr/>
              <a:t>3</a:t>
            </a:fld>
            <a:endParaRPr lang="en-CA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56E8E2B2-E9C2-764C-9D82-004595264E9A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150" y="1901299"/>
            <a:ext cx="3695700" cy="1679575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36EB086-2B99-AD49-A015-33A6DC35F197}"/>
              </a:ext>
            </a:extLst>
          </p:cNvPr>
          <p:cNvSpPr txBox="1"/>
          <p:nvPr/>
        </p:nvSpPr>
        <p:spPr>
          <a:xfrm>
            <a:off x="6354518" y="2337376"/>
            <a:ext cx="27894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Searching Natural Disasters </a:t>
            </a:r>
          </a:p>
          <a:p>
            <a:pPr algn="ctr"/>
            <a:r>
              <a:rPr lang="en-US" dirty="0"/>
              <a:t>over Tweets</a:t>
            </a:r>
          </a:p>
        </p:txBody>
      </p:sp>
    </p:spTree>
    <p:extLst>
      <p:ext uri="{BB962C8B-B14F-4D97-AF65-F5344CB8AC3E}">
        <p14:creationId xmlns:p14="http://schemas.microsoft.com/office/powerpoint/2010/main" val="2150902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Autofit/>
          </a:bodyPr>
          <a:lstStyle/>
          <a:p>
            <a:pPr algn="ctr"/>
            <a:r>
              <a:rPr lang="en-US" sz="3800" dirty="0"/>
              <a:t>User Experiment – algorithms evaluation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57200" y="1200151"/>
            <a:ext cx="8534400" cy="3394472"/>
          </a:xfrm>
        </p:spPr>
        <p:txBody>
          <a:bodyPr>
            <a:normAutofit/>
          </a:bodyPr>
          <a:lstStyle/>
          <a:p>
            <a:pPr marL="457200" lvl="1" indent="0" algn="just">
              <a:buFont typeface="Wingdings" charset="2"/>
              <a:buChar char="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</a:pPr>
            <a:r>
              <a:rPr lang="en-US" sz="2400" dirty="0">
                <a:solidFill>
                  <a:srgbClr val="000000"/>
                </a:solidFill>
                <a:latin typeface="Calibri" pitchFamily="32" charset="0"/>
              </a:rPr>
              <a:t> Each user interacts with three different systems</a:t>
            </a:r>
          </a:p>
          <a:p>
            <a:pPr marL="820737" lvl="2" indent="0" algn="just">
              <a:buFont typeface="Wingdings" charset="2"/>
              <a:buChar char="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</a:pPr>
            <a:r>
              <a:rPr lang="en-US" dirty="0">
                <a:solidFill>
                  <a:srgbClr val="000000"/>
                </a:solidFill>
                <a:latin typeface="Calibri" pitchFamily="32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alibri" pitchFamily="32" charset="0"/>
              </a:rPr>
              <a:t>In each system, each user would query the system to achieve three search tasks</a:t>
            </a:r>
          </a:p>
          <a:p>
            <a:pPr marL="820737" lvl="2" indent="0" algn="just">
              <a:buFont typeface="Wingdings" charset="2"/>
              <a:buChar char="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</a:pPr>
            <a:r>
              <a:rPr lang="en-US" sz="2000" dirty="0">
                <a:solidFill>
                  <a:srgbClr val="000000"/>
                </a:solidFill>
                <a:latin typeface="Calibri" pitchFamily="32" charset="0"/>
              </a:rPr>
              <a:t> User’s answers in each task: natural disaster type, time, and location</a:t>
            </a:r>
          </a:p>
          <a:p>
            <a:pPr marL="820737" lvl="2" indent="0" algn="just">
              <a:buFont typeface="Wingdings" charset="2"/>
              <a:buChar char="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</a:pPr>
            <a:endParaRPr lang="en-US" sz="2000" dirty="0">
              <a:solidFill>
                <a:srgbClr val="000000"/>
              </a:solidFill>
              <a:latin typeface="Calibri" pitchFamily="3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66B50735-80AD-45BE-81E8-F8C3CBF19D92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ZoneTexte 9"/>
          <p:cNvSpPr txBox="1"/>
          <p:nvPr/>
        </p:nvSpPr>
        <p:spPr>
          <a:xfrm>
            <a:off x="1219200" y="4503807"/>
            <a:ext cx="374441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CA" sz="1700" dirty="0">
                <a:solidFill>
                  <a:srgbClr val="000000"/>
                </a:solidFill>
                <a:latin typeface="Calibri" pitchFamily="32" charset="0"/>
              </a:rPr>
              <a:t>Baseline system – No clustering</a:t>
            </a:r>
          </a:p>
        </p:txBody>
      </p:sp>
      <p:sp>
        <p:nvSpPr>
          <p:cNvPr id="8" name="ZoneTexte 10"/>
          <p:cNvSpPr txBox="1"/>
          <p:nvPr/>
        </p:nvSpPr>
        <p:spPr>
          <a:xfrm>
            <a:off x="4953000" y="4503807"/>
            <a:ext cx="388843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700" dirty="0">
                <a:solidFill>
                  <a:srgbClr val="000000"/>
                </a:solidFill>
                <a:latin typeface="Calibri" pitchFamily="32" charset="0"/>
              </a:rPr>
              <a:t>Clustering system – k-means &amp; BPS</a:t>
            </a:r>
            <a:endParaRPr lang="en-CA" sz="1700" dirty="0">
              <a:solidFill>
                <a:srgbClr val="000000"/>
              </a:solidFill>
              <a:latin typeface="Calibri" pitchFamily="32" charset="0"/>
            </a:endParaRPr>
          </a:p>
        </p:txBody>
      </p:sp>
      <p:pic>
        <p:nvPicPr>
          <p:cNvPr id="10" name="图片 9" descr="baseline1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47800" y="2751207"/>
            <a:ext cx="3257158" cy="1698882"/>
          </a:xfrm>
          <a:prstGeom prst="rect">
            <a:avLst/>
          </a:prstGeom>
        </p:spPr>
      </p:pic>
      <p:pic>
        <p:nvPicPr>
          <p:cNvPr id="11" name="图片 10" descr="bps2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257800" y="2827407"/>
            <a:ext cx="3174945" cy="1676400"/>
          </a:xfrm>
          <a:prstGeom prst="rect">
            <a:avLst/>
          </a:prstGeom>
        </p:spPr>
      </p:pic>
      <p:pic>
        <p:nvPicPr>
          <p:cNvPr id="1026" name="Picture 2" descr="C:\Users\Duke\Desktop\docs\MASc_Thesis\imgs\ND.jp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733800" y="2771775"/>
            <a:ext cx="2657475" cy="2314575"/>
          </a:xfrm>
          <a:prstGeom prst="rect">
            <a:avLst/>
          </a:prstGeom>
          <a:noFill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9122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CA" sz="2800" dirty="0"/>
              <a:t>User Experimental result - recall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CA" sz="2000" dirty="0"/>
              <a:t>BPS achieves the best performance of recall.</a:t>
            </a:r>
          </a:p>
          <a:p>
            <a:pPr algn="just"/>
            <a:r>
              <a:rPr lang="en-CA" sz="2000" dirty="0"/>
              <a:t>BPS system cost much less time than other algorithms.</a:t>
            </a:r>
            <a:endParaRPr lang="en-CA" sz="18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50735-80AD-45BE-81E8-F8C3CBF19D92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2190750"/>
            <a:ext cx="7083667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624966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CA" sz="2800" dirty="0"/>
              <a:t>User Experimental result – time deviation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CA" sz="2000" dirty="0"/>
              <a:t>BPS create the least asymptotic time error with some temporally clusters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50735-80AD-45BE-81E8-F8C3CBF19D92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1581150"/>
            <a:ext cx="4376079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624966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sz="3800" dirty="0"/>
              <a:t>Survey about users’ preference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3000" dirty="0"/>
              <a:t>Previous analysis is about users’ performance. How about their preference ?</a:t>
            </a:r>
          </a:p>
          <a:p>
            <a:endParaRPr lang="en-CA" dirty="0"/>
          </a:p>
          <a:p>
            <a:endParaRPr lang="en-CA" dirty="0"/>
          </a:p>
          <a:p>
            <a:pPr>
              <a:buNone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50735-80AD-45BE-81E8-F8C3CBF19D92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2266950"/>
            <a:ext cx="6419850" cy="191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ZoneTexte 59"/>
          <p:cNvSpPr txBox="1"/>
          <p:nvPr/>
        </p:nvSpPr>
        <p:spPr>
          <a:xfrm>
            <a:off x="3962400" y="4324350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75% of users have highest preference in the BPS system</a:t>
            </a:r>
          </a:p>
        </p:txBody>
      </p:sp>
      <p:cxnSp>
        <p:nvCxnSpPr>
          <p:cNvPr id="9" name="Connecteur droit avec flèche 60"/>
          <p:cNvCxnSpPr/>
          <p:nvPr/>
        </p:nvCxnSpPr>
        <p:spPr>
          <a:xfrm rot="10800000">
            <a:off x="2590800" y="3867150"/>
            <a:ext cx="137160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1807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DDA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algn="ctr"/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marL="457200" lvl="1" indent="0" algn="just">
              <a:buFont typeface="Wingdings" charset="2"/>
              <a:buChar char="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</a:pPr>
            <a:r>
              <a:rPr lang="en-US" dirty="0">
                <a:solidFill>
                  <a:srgbClr val="000000"/>
                </a:solidFill>
                <a:latin typeface="Calibri" pitchFamily="32" charset="0"/>
              </a:rPr>
              <a:t>  Motivation</a:t>
            </a:r>
          </a:p>
          <a:p>
            <a:pPr marL="457200" lvl="1" indent="0" algn="just">
              <a:buFont typeface="Wingdings" charset="2"/>
              <a:buChar char="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</a:pPr>
            <a:r>
              <a:rPr lang="en-US" dirty="0">
                <a:solidFill>
                  <a:srgbClr val="000000"/>
                </a:solidFill>
                <a:latin typeface="Calibri" pitchFamily="32" charset="0"/>
              </a:rPr>
              <a:t>  Problem definition</a:t>
            </a:r>
          </a:p>
          <a:p>
            <a:pPr marL="457200" lvl="1" indent="0" algn="just">
              <a:buFont typeface="Wingdings" charset="2"/>
              <a:buChar char="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</a:pPr>
            <a:r>
              <a:rPr lang="en-US" dirty="0">
                <a:solidFill>
                  <a:srgbClr val="000000"/>
                </a:solidFill>
                <a:latin typeface="Calibri" pitchFamily="32" charset="0"/>
              </a:rPr>
              <a:t>  Solution Framework</a:t>
            </a:r>
          </a:p>
          <a:p>
            <a:pPr marL="457200" lvl="1" indent="0" algn="just">
              <a:buFont typeface="Wingdings" charset="2"/>
              <a:buChar char="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</a:pPr>
            <a:r>
              <a:rPr lang="en-US" dirty="0">
                <a:solidFill>
                  <a:srgbClr val="000000"/>
                </a:solidFill>
                <a:latin typeface="Calibri" pitchFamily="32" charset="0"/>
              </a:rPr>
              <a:t>  Offline experiment</a:t>
            </a:r>
          </a:p>
          <a:p>
            <a:pPr marL="457200" lvl="1" indent="0" algn="just">
              <a:buFont typeface="Wingdings" charset="2"/>
              <a:buChar char="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</a:pPr>
            <a:r>
              <a:rPr lang="en-US" dirty="0">
                <a:solidFill>
                  <a:srgbClr val="000000"/>
                </a:solidFill>
                <a:latin typeface="Calibri" pitchFamily="32" charset="0"/>
              </a:rPr>
              <a:t>  User experiment</a:t>
            </a:r>
          </a:p>
          <a:p>
            <a:pPr marL="457200" lvl="1" indent="0" algn="just">
              <a:buFont typeface="Wingdings" charset="2"/>
              <a:buChar char="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</a:pPr>
            <a:r>
              <a:rPr lang="en-US" dirty="0">
                <a:solidFill>
                  <a:srgbClr val="000000"/>
                </a:solidFill>
                <a:latin typeface="Calibri" pitchFamily="32" charset="0"/>
              </a:rPr>
              <a:t>  </a:t>
            </a:r>
            <a:r>
              <a:rPr lang="en-US" u="sng" dirty="0">
                <a:solidFill>
                  <a:srgbClr val="000000"/>
                </a:solidFill>
                <a:latin typeface="Calibri" pitchFamily="32" charset="0"/>
              </a:rPr>
              <a:t>Conclusion</a:t>
            </a:r>
            <a:endParaRPr lang="en-US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66B50735-80AD-45BE-81E8-F8C3CBF19D92}" type="slidenum">
              <a:rPr lang="en-US" smtClean="0"/>
              <a:pPr/>
              <a:t>34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1222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Conclusion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00151"/>
            <a:ext cx="8534400" cy="3394472"/>
          </a:xfrm>
        </p:spPr>
        <p:txBody>
          <a:bodyPr>
            <a:normAutofit fontScale="55000" lnSpcReduction="20000"/>
          </a:bodyPr>
          <a:lstStyle/>
          <a:p>
            <a:pPr algn="just"/>
            <a:r>
              <a:rPr lang="en-CA" sz="3600" dirty="0"/>
              <a:t>A novel relevance – driven clustering framework for interactive visual search</a:t>
            </a:r>
          </a:p>
          <a:p>
            <a:pPr lvl="1" algn="just"/>
            <a:r>
              <a:rPr lang="en-CA" sz="3300" dirty="0"/>
              <a:t>Reformulating the EF1 optimization problem into MILP form </a:t>
            </a:r>
          </a:p>
          <a:p>
            <a:pPr lvl="1" algn="just"/>
            <a:r>
              <a:rPr lang="en-CA" sz="3300" dirty="0"/>
              <a:t>Two greedy strategies to solve this optimization problem</a:t>
            </a:r>
          </a:p>
          <a:p>
            <a:pPr lvl="1" algn="just">
              <a:buNone/>
            </a:pPr>
            <a:endParaRPr lang="en-CA" dirty="0"/>
          </a:p>
          <a:p>
            <a:pPr algn="just"/>
            <a:r>
              <a:rPr lang="en-CA" sz="3600" dirty="0"/>
              <a:t>An offline evaluation of the algorithms </a:t>
            </a:r>
          </a:p>
          <a:p>
            <a:pPr lvl="1" algn="just"/>
            <a:r>
              <a:rPr lang="en-CA" sz="3300" dirty="0"/>
              <a:t>BPS clustering achieves a good approximation of the optimal solution.</a:t>
            </a:r>
          </a:p>
          <a:p>
            <a:pPr lvl="1" algn="just"/>
            <a:r>
              <a:rPr lang="en-CA" sz="3300" dirty="0"/>
              <a:t>BPS greedy algorithms is very scalable and robust</a:t>
            </a:r>
          </a:p>
          <a:p>
            <a:pPr algn="just"/>
            <a:endParaRPr lang="en-CA" dirty="0"/>
          </a:p>
          <a:p>
            <a:pPr algn="just"/>
            <a:r>
              <a:rPr lang="en-CA" sz="3600" dirty="0"/>
              <a:t>A user study with 24 participants</a:t>
            </a:r>
          </a:p>
          <a:p>
            <a:pPr lvl="1" algn="just"/>
            <a:r>
              <a:rPr lang="en-CA" sz="3300" dirty="0"/>
              <a:t>Greedy-driven system (BPS) has the best performance</a:t>
            </a:r>
          </a:p>
          <a:p>
            <a:pPr lvl="1" algn="just"/>
            <a:r>
              <a:rPr lang="en-CA" sz="3300" dirty="0"/>
              <a:t>75% of users have highest preference in the BPS system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50735-80AD-45BE-81E8-F8C3CBF19D92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645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62000" y="1809750"/>
            <a:ext cx="7772400" cy="1021556"/>
          </a:xfrm>
        </p:spPr>
        <p:txBody>
          <a:bodyPr>
            <a:normAutofit fontScale="90000"/>
          </a:bodyPr>
          <a:lstStyle/>
          <a:p>
            <a:pPr algn="ctr"/>
            <a:r>
              <a:rPr lang="en-US" cap="none" dirty="0">
                <a:latin typeface="+mn-lt"/>
              </a:rPr>
              <a:t>Thanks for your attentions</a:t>
            </a:r>
            <a:br>
              <a:rPr lang="en-US" cap="none" dirty="0">
                <a:latin typeface="+mn-lt"/>
              </a:rPr>
            </a:br>
            <a:br>
              <a:rPr lang="en-US" cap="none" dirty="0">
                <a:latin typeface="+mn-lt"/>
              </a:rPr>
            </a:br>
            <a:r>
              <a:rPr lang="en-US" cap="none" dirty="0">
                <a:latin typeface="+mn-lt"/>
              </a:rPr>
              <a:t>Any Questions?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057754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CA" dirty="0"/>
              <a:t>Aside – Information Retrieval metrics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50735-80AD-45BE-81E8-F8C3CBF19D92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椭圆 4"/>
          <p:cNvSpPr/>
          <p:nvPr/>
        </p:nvSpPr>
        <p:spPr>
          <a:xfrm>
            <a:off x="228600" y="971550"/>
            <a:ext cx="2362200" cy="2133600"/>
          </a:xfrm>
          <a:prstGeom prst="ellipse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304800" y="1504950"/>
            <a:ext cx="1066800" cy="9906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447800" y="1504950"/>
            <a:ext cx="1066800" cy="9906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>
            <a:off x="1143000" y="1352550"/>
            <a:ext cx="1600200" cy="1588"/>
          </a:xfrm>
          <a:prstGeom prst="line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743200" y="120015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3"/>
            <a:r>
              <a:rPr lang="en-US" altLang="zh-CN" dirty="0"/>
              <a:t>Global element set</a:t>
            </a:r>
            <a:endParaRPr lang="en-CA" dirty="0"/>
          </a:p>
        </p:txBody>
      </p:sp>
      <p:cxnSp>
        <p:nvCxnSpPr>
          <p:cNvPr id="15" name="直接连接符 14"/>
          <p:cNvCxnSpPr/>
          <p:nvPr/>
        </p:nvCxnSpPr>
        <p:spPr>
          <a:xfrm>
            <a:off x="1143000" y="2190750"/>
            <a:ext cx="1524000" cy="838200"/>
          </a:xfrm>
          <a:prstGeom prst="line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590800" y="2800350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3"/>
            <a:r>
              <a:rPr lang="en-US" altLang="zh-CN" dirty="0"/>
              <a:t>Retrieval set (A)</a:t>
            </a:r>
          </a:p>
          <a:p>
            <a:pPr marL="0" lvl="3">
              <a:buFont typeface="Arial" pitchFamily="34" charset="0"/>
              <a:buChar char="•"/>
            </a:pPr>
            <a:r>
              <a:rPr lang="en-US" dirty="0"/>
              <a:t> I(j) = 1, if </a:t>
            </a:r>
            <a:r>
              <a:rPr lang="en-US" dirty="0" err="1"/>
              <a:t>j∈A</a:t>
            </a:r>
            <a:endParaRPr lang="en-CA" dirty="0"/>
          </a:p>
        </p:txBody>
      </p:sp>
      <p:cxnSp>
        <p:nvCxnSpPr>
          <p:cNvPr id="18" name="直接连接符 17"/>
          <p:cNvCxnSpPr/>
          <p:nvPr/>
        </p:nvCxnSpPr>
        <p:spPr>
          <a:xfrm>
            <a:off x="1981200" y="1885950"/>
            <a:ext cx="1066800" cy="228600"/>
          </a:xfrm>
          <a:prstGeom prst="line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048000" y="1962150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3"/>
            <a:r>
              <a:rPr lang="en-US" altLang="zh-CN" dirty="0"/>
              <a:t>Relevant set (B)</a:t>
            </a:r>
          </a:p>
          <a:p>
            <a:pPr marL="0" lvl="3">
              <a:buFont typeface="Arial" pitchFamily="34" charset="0"/>
              <a:buChar char="•"/>
            </a:pPr>
            <a:r>
              <a:rPr lang="en-US" dirty="0"/>
              <a:t> B(j) = 1, if j</a:t>
            </a:r>
            <a:r>
              <a:rPr lang="zh-CN" altLang="en-US" dirty="0"/>
              <a:t>∈</a:t>
            </a:r>
            <a:r>
              <a:rPr lang="en-US" altLang="zh-CN" dirty="0"/>
              <a:t>B</a:t>
            </a:r>
            <a:endParaRPr lang="en-CA" dirty="0"/>
          </a:p>
        </p:txBody>
      </p:sp>
      <p:sp>
        <p:nvSpPr>
          <p:cNvPr id="25" name="椭圆 24"/>
          <p:cNvSpPr/>
          <p:nvPr/>
        </p:nvSpPr>
        <p:spPr>
          <a:xfrm>
            <a:off x="5562600" y="971550"/>
            <a:ext cx="1828800" cy="1905000"/>
          </a:xfrm>
          <a:prstGeom prst="ellipse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5943600" y="1428750"/>
            <a:ext cx="1066800" cy="9906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连接符 26"/>
          <p:cNvCxnSpPr/>
          <p:nvPr/>
        </p:nvCxnSpPr>
        <p:spPr>
          <a:xfrm flipV="1">
            <a:off x="6553200" y="1504950"/>
            <a:ext cx="1066800" cy="457200"/>
          </a:xfrm>
          <a:prstGeom prst="line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620000" y="127635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3"/>
            <a:r>
              <a:rPr lang="en-US" altLang="zh-CN" dirty="0"/>
              <a:t>Ideally, A = B</a:t>
            </a:r>
            <a:endParaRPr lang="en-CA" dirty="0"/>
          </a:p>
        </p:txBody>
      </p:sp>
      <p:sp>
        <p:nvSpPr>
          <p:cNvPr id="30" name="椭圆 29"/>
          <p:cNvSpPr/>
          <p:nvPr/>
        </p:nvSpPr>
        <p:spPr>
          <a:xfrm>
            <a:off x="5562600" y="2952750"/>
            <a:ext cx="2209800" cy="1981200"/>
          </a:xfrm>
          <a:prstGeom prst="ellipse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5715000" y="3409950"/>
            <a:ext cx="1066800" cy="9906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6477000" y="3409950"/>
            <a:ext cx="1066800" cy="990600"/>
          </a:xfrm>
          <a:prstGeom prst="ellipse">
            <a:avLst/>
          </a:prstGeom>
          <a:solidFill>
            <a:schemeClr val="accent2">
              <a:lumMod val="40000"/>
              <a:lumOff val="60000"/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连接符 34"/>
          <p:cNvCxnSpPr/>
          <p:nvPr/>
        </p:nvCxnSpPr>
        <p:spPr>
          <a:xfrm flipV="1">
            <a:off x="6019800" y="2952750"/>
            <a:ext cx="1295400" cy="762000"/>
          </a:xfrm>
          <a:prstGeom prst="line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086600" y="264795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3"/>
            <a:r>
              <a:rPr lang="en-US" altLang="zh-CN" dirty="0"/>
              <a:t>Retrieval set (A)</a:t>
            </a:r>
            <a:endParaRPr lang="en-CA" dirty="0"/>
          </a:p>
        </p:txBody>
      </p:sp>
      <p:cxnSp>
        <p:nvCxnSpPr>
          <p:cNvPr id="39" name="直接连接符 38"/>
          <p:cNvCxnSpPr/>
          <p:nvPr/>
        </p:nvCxnSpPr>
        <p:spPr>
          <a:xfrm flipV="1">
            <a:off x="6858000" y="3105150"/>
            <a:ext cx="762000" cy="577334"/>
          </a:xfrm>
          <a:prstGeom prst="line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543800" y="295275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3"/>
            <a:r>
              <a:rPr lang="en-US" altLang="zh-CN" dirty="0"/>
              <a:t>Relevant set (B)</a:t>
            </a:r>
            <a:endParaRPr lang="en-CA" dirty="0"/>
          </a:p>
        </p:txBody>
      </p:sp>
      <p:cxnSp>
        <p:nvCxnSpPr>
          <p:cNvPr id="46" name="直接连接符 45"/>
          <p:cNvCxnSpPr/>
          <p:nvPr/>
        </p:nvCxnSpPr>
        <p:spPr>
          <a:xfrm flipV="1">
            <a:off x="6629400" y="3790950"/>
            <a:ext cx="1371600" cy="76200"/>
          </a:xfrm>
          <a:prstGeom prst="line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924800" y="363855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3"/>
            <a:r>
              <a:rPr lang="en-US" altLang="zh-CN" dirty="0"/>
              <a:t>C = A∩B</a:t>
            </a:r>
            <a:endParaRPr lang="en-CA" dirty="0"/>
          </a:p>
        </p:txBody>
      </p:sp>
      <p:sp>
        <p:nvSpPr>
          <p:cNvPr id="51" name="TextBox 50"/>
          <p:cNvSpPr txBox="1"/>
          <p:nvPr/>
        </p:nvSpPr>
        <p:spPr>
          <a:xfrm>
            <a:off x="685800" y="3562350"/>
            <a:ext cx="381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sz="2400" dirty="0"/>
              <a:t> Precision: P = |C| / |A|</a:t>
            </a:r>
          </a:p>
          <a:p>
            <a:pPr>
              <a:buFont typeface="Arial" pitchFamily="34" charset="0"/>
              <a:buChar char="•"/>
            </a:pPr>
            <a:r>
              <a:rPr lang="en-US" altLang="zh-CN" sz="2400" dirty="0"/>
              <a:t> Recall: R = |C| / |B|</a:t>
            </a:r>
          </a:p>
          <a:p>
            <a:pPr>
              <a:buFont typeface="Arial" pitchFamily="34" charset="0"/>
              <a:buChar char="•"/>
            </a:pPr>
            <a:r>
              <a:rPr lang="en-US" altLang="zh-CN" sz="2400" dirty="0"/>
              <a:t> </a:t>
            </a:r>
            <a:r>
              <a:rPr lang="en-US" altLang="zh-CN" sz="2400" dirty="0">
                <a:hlinkClick r:id="rId2" action="ppaction://hlinksldjump"/>
              </a:rPr>
              <a:t>F1-score</a:t>
            </a:r>
            <a:r>
              <a:rPr lang="en-US" altLang="zh-CN" sz="2400" dirty="0"/>
              <a:t>: F1= 2*P*R/(P + R)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70642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3" grpId="0"/>
      <p:bldP spid="16" grpId="0"/>
      <p:bldP spid="19" grpId="0"/>
      <p:bldP spid="25" grpId="0" animBg="1"/>
      <p:bldP spid="26" grpId="0" animBg="1"/>
      <p:bldP spid="28" grpId="0"/>
      <p:bldP spid="30" grpId="0" animBg="1"/>
      <p:bldP spid="32" grpId="0" animBg="1"/>
      <p:bldP spid="33" grpId="0" animBg="1"/>
      <p:bldP spid="36" grpId="0"/>
      <p:bldP spid="40" grpId="0"/>
      <p:bldP spid="47" grpId="0"/>
      <p:bldP spid="5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Why Clustering?</a:t>
            </a:r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500" dirty="0"/>
              <a:t>Elements in the same cluster behave similarly with respect to information needs – clustering hypothesis</a:t>
            </a:r>
            <a:endParaRPr lang="en-CA" sz="2500" dirty="0"/>
          </a:p>
          <a:p>
            <a:pPr algn="just"/>
            <a:r>
              <a:rPr lang="en-US" sz="2500" dirty="0"/>
              <a:t>By checking the cluster’s information, the user can get a clear overview of the elements in the cluster</a:t>
            </a:r>
            <a:r>
              <a:rPr lang="en-CA" sz="2500" dirty="0"/>
              <a:t>.</a:t>
            </a:r>
          </a:p>
          <a:p>
            <a:pPr algn="just"/>
            <a:endParaRPr lang="en-CA" sz="2500" dirty="0"/>
          </a:p>
          <a:p>
            <a:pPr algn="just">
              <a:buNone/>
            </a:pPr>
            <a:endParaRPr lang="en-CA" sz="25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50735-80AD-45BE-81E8-F8C3CBF19D92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内容占位符 13" descr="sys_filter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19400" y="2876549"/>
            <a:ext cx="4038600" cy="1835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364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E58EC-47F0-E543-895C-C2023E5D3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What’s wrong with </a:t>
            </a:r>
            <a:r>
              <a:rPr lang="en-US" i="1" dirty="0"/>
              <a:t>k</a:t>
            </a:r>
            <a:r>
              <a:rPr lang="en-US" dirty="0"/>
              <a:t>-means?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89C03-73E9-1947-ACA5-632BAC729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i="1" dirty="0"/>
              <a:t>k</a:t>
            </a:r>
            <a:r>
              <a:rPr lang="en-US" sz="2400" dirty="0"/>
              <a:t>-means doesn’t take into account relevance</a:t>
            </a:r>
          </a:p>
          <a:p>
            <a:pPr lvl="1"/>
            <a:r>
              <a:rPr lang="en-US" sz="2000" dirty="0"/>
              <a:t>Doesn’t guarantee to have highly relevant clusters</a:t>
            </a:r>
          </a:p>
          <a:p>
            <a:r>
              <a:rPr lang="en-US" sz="2400" i="1" dirty="0"/>
              <a:t>k</a:t>
            </a:r>
            <a:r>
              <a:rPr lang="en-US" sz="2400" dirty="0"/>
              <a:t>-means requires the design of a complex distance metric</a:t>
            </a:r>
          </a:p>
          <a:p>
            <a:pPr lvl="1"/>
            <a:r>
              <a:rPr lang="en-US" sz="2000" dirty="0"/>
              <a:t>Combining time, location and keyword distances</a:t>
            </a:r>
          </a:p>
          <a:p>
            <a:r>
              <a:rPr lang="en-US" sz="2400" dirty="0"/>
              <a:t>Requires tuning</a:t>
            </a:r>
          </a:p>
          <a:p>
            <a:pPr lvl="1"/>
            <a:r>
              <a:rPr lang="en-US" sz="2000" dirty="0"/>
              <a:t>What value of </a:t>
            </a:r>
            <a:r>
              <a:rPr lang="en-US" sz="2000" i="1" dirty="0"/>
              <a:t>k</a:t>
            </a:r>
            <a:r>
              <a:rPr lang="en-US" sz="2000" dirty="0"/>
              <a:t>?</a:t>
            </a:r>
          </a:p>
          <a:p>
            <a:pPr lvl="1"/>
            <a:r>
              <a:rPr lang="en-US" sz="2000" dirty="0"/>
              <a:t>What distance metrics?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1F5EF0-6C92-F34A-9BFB-C7A34BAAC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50735-80AD-45BE-81E8-F8C3CBF19D9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715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54765-9DC9-324D-98E4-A4777AFA2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Why Relevance-driven Clustering?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621900-43D0-C34E-84E5-7DA6B82A2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50735-80AD-45BE-81E8-F8C3CBF19D9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7D6D3B3-66DA-684D-9550-1ED3008B9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We argue that it allows narrowing the clusters around relevant core events</a:t>
            </a:r>
          </a:p>
          <a:p>
            <a:pPr lvl="1"/>
            <a:r>
              <a:rPr lang="en-US" sz="1800" dirty="0"/>
              <a:t>Removes noisy elements that can be seen as irrelevant from an IR perspective</a:t>
            </a:r>
          </a:p>
        </p:txBody>
      </p:sp>
      <p:pic>
        <p:nvPicPr>
          <p:cNvPr id="8" name="Content Placeholder 5">
            <a:extLst>
              <a:ext uri="{FF2B5EF4-FFF2-40B4-BE49-F238E27FC236}">
                <a16:creationId xmlns:a16="http://schemas.microsoft.com/office/drawing/2014/main" id="{13A5709B-3774-4C4C-B270-53E9178B9E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65" y="971550"/>
            <a:ext cx="7769869" cy="4118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878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DDA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algn="ctr"/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marL="457200" lvl="1" indent="0" algn="just">
              <a:buFont typeface="Wingdings" charset="2"/>
              <a:buChar char="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</a:pPr>
            <a:r>
              <a:rPr lang="en-US" dirty="0">
                <a:solidFill>
                  <a:srgbClr val="000000"/>
                </a:solidFill>
                <a:latin typeface="Calibri" pitchFamily="32" charset="0"/>
              </a:rPr>
              <a:t>  Motivation</a:t>
            </a:r>
          </a:p>
          <a:p>
            <a:pPr marL="457200" lvl="1" indent="0" algn="just">
              <a:buFont typeface="Wingdings" charset="2"/>
              <a:buChar char="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</a:pPr>
            <a:r>
              <a:rPr lang="en-US" dirty="0">
                <a:solidFill>
                  <a:srgbClr val="000000"/>
                </a:solidFill>
                <a:latin typeface="Calibri" pitchFamily="32" charset="0"/>
              </a:rPr>
              <a:t>  </a:t>
            </a:r>
            <a:r>
              <a:rPr lang="en-US" u="sng" dirty="0">
                <a:solidFill>
                  <a:srgbClr val="000000"/>
                </a:solidFill>
                <a:latin typeface="Calibri" pitchFamily="32" charset="0"/>
              </a:rPr>
              <a:t>Problem definition</a:t>
            </a:r>
          </a:p>
          <a:p>
            <a:pPr marL="457200" lvl="1" indent="0" algn="just">
              <a:buFont typeface="Wingdings" charset="2"/>
              <a:buChar char="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</a:pPr>
            <a:r>
              <a:rPr lang="en-US" dirty="0">
                <a:solidFill>
                  <a:srgbClr val="000000"/>
                </a:solidFill>
                <a:latin typeface="Calibri" pitchFamily="32" charset="0"/>
              </a:rPr>
              <a:t>  Solution Framework</a:t>
            </a:r>
          </a:p>
          <a:p>
            <a:pPr marL="457200" lvl="1" indent="0" algn="just">
              <a:buFont typeface="Wingdings" charset="2"/>
              <a:buChar char="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</a:pPr>
            <a:r>
              <a:rPr lang="en-US" dirty="0">
                <a:solidFill>
                  <a:srgbClr val="000000"/>
                </a:solidFill>
                <a:latin typeface="Calibri" pitchFamily="32" charset="0"/>
              </a:rPr>
              <a:t>  Offline experiment</a:t>
            </a:r>
          </a:p>
          <a:p>
            <a:pPr marL="457200" lvl="1" indent="0" algn="just">
              <a:buFont typeface="Wingdings" charset="2"/>
              <a:buChar char="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</a:pPr>
            <a:r>
              <a:rPr lang="en-US" dirty="0">
                <a:solidFill>
                  <a:srgbClr val="000000"/>
                </a:solidFill>
                <a:latin typeface="Calibri" pitchFamily="32" charset="0"/>
              </a:rPr>
              <a:t>  User experiment</a:t>
            </a:r>
          </a:p>
          <a:p>
            <a:pPr marL="457200" lvl="1" indent="0" algn="just">
              <a:buFont typeface="Wingdings" charset="2"/>
              <a:buChar char="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</a:pPr>
            <a:r>
              <a:rPr lang="en-US" dirty="0">
                <a:solidFill>
                  <a:srgbClr val="000000"/>
                </a:solidFill>
                <a:latin typeface="Calibri" pitchFamily="32" charset="0"/>
              </a:rPr>
              <a:t>  Conclusion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66B50735-80AD-45BE-81E8-F8C3CBF19D92}" type="slidenum">
              <a:rPr lang="en-US" smtClean="0"/>
              <a:pPr/>
              <a:t>7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122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Problem Definition</a:t>
            </a:r>
          </a:p>
        </p:txBody>
      </p:sp>
      <p:sp>
        <p:nvSpPr>
          <p:cNvPr id="9" name="Espace réservé du contenu 8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840958"/>
          </a:xfrm>
        </p:spPr>
        <p:txBody>
          <a:bodyPr>
            <a:normAutofit lnSpcReduction="10000"/>
          </a:bodyPr>
          <a:lstStyle/>
          <a:p>
            <a:pPr algn="just"/>
            <a:r>
              <a:rPr lang="en-CA" sz="2400" dirty="0"/>
              <a:t>Given a query and its visual display of matching results, how to build </a:t>
            </a:r>
            <a:r>
              <a:rPr lang="en-CA" sz="2400" dirty="0">
                <a:solidFill>
                  <a:srgbClr val="FF0000"/>
                </a:solidFill>
              </a:rPr>
              <a:t>the best clusters </a:t>
            </a:r>
            <a:r>
              <a:rPr lang="en-CA" sz="2400" dirty="0"/>
              <a:t>under different constrains?</a:t>
            </a:r>
          </a:p>
          <a:p>
            <a:pPr algn="just"/>
            <a:endParaRPr lang="en-CA" dirty="0">
              <a:solidFill>
                <a:srgbClr val="FF0000"/>
              </a:solidFill>
            </a:endParaRPr>
          </a:p>
          <a:p>
            <a:pPr algn="just"/>
            <a:endParaRPr lang="en-CA" dirty="0">
              <a:solidFill>
                <a:srgbClr val="FF0000"/>
              </a:solidFill>
            </a:endParaRPr>
          </a:p>
          <a:p>
            <a:pPr algn="just"/>
            <a:endParaRPr lang="en-CA" dirty="0">
              <a:solidFill>
                <a:srgbClr val="FF0000"/>
              </a:solidFill>
            </a:endParaRPr>
          </a:p>
          <a:p>
            <a:pPr algn="just"/>
            <a:endParaRPr lang="en-CA" dirty="0">
              <a:solidFill>
                <a:srgbClr val="FF0000"/>
              </a:solidFill>
            </a:endParaRPr>
          </a:p>
          <a:p>
            <a:pPr algn="just"/>
            <a:r>
              <a:rPr lang="en-CA" sz="2400" dirty="0">
                <a:solidFill>
                  <a:srgbClr val="FF0000"/>
                </a:solidFill>
              </a:rPr>
              <a:t>Question: How to build the best clusters under constrains?</a:t>
            </a:r>
          </a:p>
          <a:p>
            <a:pPr lvl="1" algn="just"/>
            <a:r>
              <a:rPr lang="en-CA" sz="2000" dirty="0">
                <a:solidFill>
                  <a:srgbClr val="FF0000"/>
                </a:solidFill>
              </a:rPr>
              <a:t>Clustering should take relevance score into account, but how?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50735-80AD-45BE-81E8-F8C3CBF19D9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2" name="Espace réservé du contenu 8"/>
          <p:cNvSpPr txBox="1">
            <a:spLocks/>
          </p:cNvSpPr>
          <p:nvPr/>
        </p:nvSpPr>
        <p:spPr>
          <a:xfrm>
            <a:off x="107504" y="1962150"/>
            <a:ext cx="4997896" cy="212692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450850" indent="-450850" algn="l" defTabSz="914400" rtl="0" eaLnBrk="1" latinLnBrk="0" hangingPunct="1">
              <a:spcBef>
                <a:spcPct val="20000"/>
              </a:spcBef>
              <a:buClr>
                <a:srgbClr val="1A4969"/>
              </a:buClr>
              <a:buSzPct val="100000"/>
              <a:buFont typeface="Wingdings" pitchFamily="2" charset="2"/>
              <a:buChar char="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1688" indent="-344488" algn="l" defTabSz="914400" rtl="0" eaLnBrk="1" latinLnBrk="0" hangingPunct="1">
              <a:spcBef>
                <a:spcPct val="20000"/>
              </a:spcBef>
              <a:buClr>
                <a:srgbClr val="157A8C"/>
              </a:buClr>
              <a:buSzPct val="80000"/>
              <a:buFont typeface="Wingdings" pitchFamily="2" charset="2"/>
              <a:buChar char="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65225" indent="-250825" algn="l" defTabSz="914400" rtl="0" eaLnBrk="1" latinLnBrk="0" hangingPunct="1">
              <a:spcBef>
                <a:spcPct val="20000"/>
              </a:spcBef>
              <a:buClr>
                <a:srgbClr val="21AD94"/>
              </a:buClr>
              <a:buSzPct val="60000"/>
              <a:buFont typeface="Wingdings" pitchFamily="2" charset="2"/>
              <a:buChar char="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9863" indent="-187325" algn="l" defTabSz="914400" rtl="0" eaLnBrk="1" latinLnBrk="0" hangingPunct="1">
              <a:spcBef>
                <a:spcPct val="20000"/>
              </a:spcBef>
              <a:buClr>
                <a:srgbClr val="E3DDAF"/>
              </a:buClr>
              <a:buSzPct val="40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CA" dirty="0"/>
              <a:t>All elements have probabilistic score of relevance</a:t>
            </a:r>
          </a:p>
          <a:p>
            <a:pPr lvl="1" algn="just"/>
            <a:r>
              <a:rPr lang="en-CA" dirty="0"/>
              <a:t>Three constrains:</a:t>
            </a:r>
          </a:p>
          <a:p>
            <a:pPr lvl="2"/>
            <a:r>
              <a:rPr lang="en-CA" b="1" u="sng" dirty="0"/>
              <a:t>Time</a:t>
            </a:r>
            <a:r>
              <a:rPr lang="en-CA" dirty="0"/>
              <a:t>: </a:t>
            </a:r>
            <a:r>
              <a:rPr lang="en-US" dirty="0"/>
              <a:t>defining time window of a cluster</a:t>
            </a:r>
            <a:endParaRPr lang="en-CA" dirty="0"/>
          </a:p>
          <a:p>
            <a:pPr lvl="2"/>
            <a:r>
              <a:rPr lang="en-CA" b="1" u="sng" dirty="0"/>
              <a:t>Position</a:t>
            </a:r>
            <a:r>
              <a:rPr lang="en-CA" dirty="0"/>
              <a:t>: </a:t>
            </a:r>
            <a:r>
              <a:rPr lang="en-US" dirty="0"/>
              <a:t>defining a geo-located bounding box of a cluster</a:t>
            </a:r>
          </a:p>
          <a:p>
            <a:pPr lvl="2"/>
            <a:r>
              <a:rPr lang="en-CA" b="1" u="sng" dirty="0"/>
              <a:t>Keyword</a:t>
            </a:r>
            <a:r>
              <a:rPr lang="en-CA" dirty="0"/>
              <a:t>: </a:t>
            </a:r>
            <a:r>
              <a:rPr lang="en-US" dirty="0"/>
              <a:t>defining a set of keyword to include/exclude from a cluster</a:t>
            </a:r>
            <a:endParaRPr lang="en-CA" dirty="0"/>
          </a:p>
        </p:txBody>
      </p:sp>
      <p:pic>
        <p:nvPicPr>
          <p:cNvPr id="10" name="内容占位符 13" descr="sys_filter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81600" y="2135560"/>
            <a:ext cx="3809999" cy="1731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642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8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603847"/>
          </a:xfrm>
        </p:spPr>
        <p:txBody>
          <a:bodyPr>
            <a:normAutofit/>
          </a:bodyPr>
          <a:lstStyle/>
          <a:p>
            <a:pPr algn="just"/>
            <a:r>
              <a:rPr lang="en-US" sz="2600" dirty="0"/>
              <a:t>What is a good cluster in this problem?</a:t>
            </a:r>
          </a:p>
          <a:p>
            <a:pPr lvl="1" algn="just"/>
            <a:r>
              <a:rPr lang="en-US" sz="2200" dirty="0"/>
              <a:t>Good quality from </a:t>
            </a:r>
            <a:r>
              <a:rPr lang="en-US" sz="2200" dirty="0">
                <a:hlinkClick r:id="rId2" action="ppaction://hlinksldjump"/>
              </a:rPr>
              <a:t>IR respective</a:t>
            </a:r>
            <a:r>
              <a:rPr lang="en-US" sz="2200" dirty="0"/>
              <a:t> – precision, recall and F1-score</a:t>
            </a:r>
          </a:p>
          <a:p>
            <a:pPr algn="just"/>
            <a:endParaRPr lang="en-US" sz="2600" dirty="0"/>
          </a:p>
          <a:p>
            <a:pPr algn="just"/>
            <a:endParaRPr lang="en-US" sz="2600" dirty="0"/>
          </a:p>
          <a:p>
            <a:pPr algn="just">
              <a:buNone/>
            </a:pPr>
            <a:endParaRPr lang="en-US" sz="2600" dirty="0"/>
          </a:p>
          <a:p>
            <a:pPr lvl="1" algn="just"/>
            <a:r>
              <a:rPr lang="en-US" sz="2200" dirty="0"/>
              <a:t>Hence we keep the eye on </a:t>
            </a:r>
            <a:r>
              <a:rPr lang="en-US" sz="2200" b="1" i="1" dirty="0">
                <a:solidFill>
                  <a:srgbClr val="FF0000"/>
                </a:solidFill>
              </a:rPr>
              <a:t>Expected</a:t>
            </a:r>
            <a:r>
              <a:rPr lang="en-US" sz="2200" dirty="0"/>
              <a:t> F1-Score of a cluster</a:t>
            </a:r>
          </a:p>
          <a:p>
            <a:pPr lvl="2" algn="just"/>
            <a:r>
              <a:rPr lang="en-US" sz="1800" dirty="0"/>
              <a:t>Expected because we only have probability of relevance, not real labels</a:t>
            </a:r>
          </a:p>
          <a:p>
            <a:pPr algn="just"/>
            <a:r>
              <a:rPr lang="en-US" sz="2600" dirty="0"/>
              <a:t>What is the mathematic definition of EF1?</a:t>
            </a:r>
          </a:p>
          <a:p>
            <a:pPr marL="0" indent="0" algn="just">
              <a:buNone/>
            </a:pPr>
            <a:endParaRPr lang="en-US" sz="2600" dirty="0"/>
          </a:p>
        </p:txBody>
      </p:sp>
      <p:sp>
        <p:nvSpPr>
          <p:cNvPr id="23" name="Rectangle 30"/>
          <p:cNvSpPr/>
          <p:nvPr/>
        </p:nvSpPr>
        <p:spPr>
          <a:xfrm>
            <a:off x="3126532" y="2066884"/>
            <a:ext cx="1747936" cy="1314531"/>
          </a:xfrm>
          <a:prstGeom prst="rect">
            <a:avLst/>
          </a:prstGeom>
          <a:gradFill flip="none" rotWithShape="1">
            <a:gsLst>
              <a:gs pos="0">
                <a:schemeClr val="accent2">
                  <a:shade val="51000"/>
                  <a:satMod val="130000"/>
                  <a:alpha val="23000"/>
                </a:schemeClr>
              </a:gs>
              <a:gs pos="80000">
                <a:schemeClr val="accent2">
                  <a:shade val="93000"/>
                  <a:satMod val="130000"/>
                  <a:alpha val="23000"/>
                </a:schemeClr>
              </a:gs>
              <a:gs pos="100000">
                <a:schemeClr val="accent2">
                  <a:shade val="94000"/>
                  <a:satMod val="135000"/>
                  <a:alpha val="23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Problem Definition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50735-80AD-45BE-81E8-F8C3CBF19D9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Rectangle 4"/>
          <p:cNvSpPr/>
          <p:nvPr/>
        </p:nvSpPr>
        <p:spPr>
          <a:xfrm>
            <a:off x="3048000" y="2038350"/>
            <a:ext cx="1905000" cy="13716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1948B3B-A5A7-9249-8BC2-406B78A10024}"/>
              </a:ext>
            </a:extLst>
          </p:cNvPr>
          <p:cNvGrpSpPr/>
          <p:nvPr/>
        </p:nvGrpSpPr>
        <p:grpSpPr>
          <a:xfrm>
            <a:off x="3128730" y="2076873"/>
            <a:ext cx="476560" cy="369332"/>
            <a:chOff x="3200400" y="3028950"/>
            <a:chExt cx="476560" cy="369332"/>
          </a:xfrm>
        </p:grpSpPr>
        <p:sp>
          <p:nvSpPr>
            <p:cNvPr id="12" name="Multiplication 22"/>
            <p:cNvSpPr>
              <a:spLocks/>
            </p:cNvSpPr>
            <p:nvPr/>
          </p:nvSpPr>
          <p:spPr>
            <a:xfrm>
              <a:off x="3200400" y="3028950"/>
              <a:ext cx="360000" cy="360000"/>
            </a:xfrm>
            <a:prstGeom prst="mathMultiply">
              <a:avLst>
                <a:gd name="adj1" fmla="val 1982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429000" y="3028950"/>
              <a:ext cx="247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0</a:t>
              </a:r>
              <a:endParaRPr lang="zh-CN" altLang="en-US" dirty="0"/>
            </a:p>
          </p:txBody>
        </p:sp>
      </p:grpSp>
      <p:sp>
        <p:nvSpPr>
          <p:cNvPr id="19" name="Rectangle 30"/>
          <p:cNvSpPr/>
          <p:nvPr/>
        </p:nvSpPr>
        <p:spPr>
          <a:xfrm>
            <a:off x="3700364" y="3023843"/>
            <a:ext cx="685800" cy="381000"/>
          </a:xfrm>
          <a:prstGeom prst="rect">
            <a:avLst/>
          </a:prstGeom>
          <a:gradFill flip="none" rotWithShape="1">
            <a:gsLst>
              <a:gs pos="0">
                <a:schemeClr val="accent2">
                  <a:shade val="51000"/>
                  <a:satMod val="130000"/>
                  <a:alpha val="23000"/>
                </a:schemeClr>
              </a:gs>
              <a:gs pos="80000">
                <a:schemeClr val="accent2">
                  <a:shade val="93000"/>
                  <a:satMod val="130000"/>
                  <a:alpha val="23000"/>
                </a:schemeClr>
              </a:gs>
              <a:gs pos="100000">
                <a:schemeClr val="accent2">
                  <a:shade val="94000"/>
                  <a:satMod val="135000"/>
                  <a:alpha val="23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30"/>
          <p:cNvSpPr/>
          <p:nvPr/>
        </p:nvSpPr>
        <p:spPr>
          <a:xfrm>
            <a:off x="3105460" y="2571750"/>
            <a:ext cx="1771340" cy="381000"/>
          </a:xfrm>
          <a:prstGeom prst="rect">
            <a:avLst/>
          </a:prstGeom>
          <a:gradFill flip="none" rotWithShape="1">
            <a:gsLst>
              <a:gs pos="0">
                <a:schemeClr val="accent2">
                  <a:shade val="51000"/>
                  <a:satMod val="130000"/>
                  <a:alpha val="23000"/>
                </a:schemeClr>
              </a:gs>
              <a:gs pos="80000">
                <a:schemeClr val="accent2">
                  <a:shade val="93000"/>
                  <a:satMod val="130000"/>
                  <a:alpha val="23000"/>
                </a:schemeClr>
              </a:gs>
              <a:gs pos="100000">
                <a:schemeClr val="accent2">
                  <a:shade val="94000"/>
                  <a:satMod val="135000"/>
                  <a:alpha val="23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9" name="直接箭头连接符 28"/>
          <p:cNvCxnSpPr>
            <a:cxnSpLocks/>
            <a:stCxn id="41" idx="3"/>
          </p:cNvCxnSpPr>
          <p:nvPr/>
        </p:nvCxnSpPr>
        <p:spPr>
          <a:xfrm>
            <a:off x="4879443" y="2261539"/>
            <a:ext cx="683157" cy="69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cxnSpLocks/>
            <a:stCxn id="27" idx="3"/>
            <a:endCxn id="36" idx="1"/>
          </p:cNvCxnSpPr>
          <p:nvPr/>
        </p:nvCxnSpPr>
        <p:spPr>
          <a:xfrm flipV="1">
            <a:off x="4876800" y="2756416"/>
            <a:ext cx="609600" cy="58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cxnSpLocks/>
            <a:stCxn id="19" idx="3"/>
            <a:endCxn id="37" idx="1"/>
          </p:cNvCxnSpPr>
          <p:nvPr/>
        </p:nvCxnSpPr>
        <p:spPr>
          <a:xfrm flipV="1">
            <a:off x="4386164" y="3213616"/>
            <a:ext cx="1100236" cy="7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E6F301E-14DB-AE41-8030-15AFD00426AC}"/>
              </a:ext>
            </a:extLst>
          </p:cNvPr>
          <p:cNvGrpSpPr/>
          <p:nvPr/>
        </p:nvGrpSpPr>
        <p:grpSpPr>
          <a:xfrm>
            <a:off x="3809129" y="3049285"/>
            <a:ext cx="476560" cy="369332"/>
            <a:chOff x="3200400" y="3028950"/>
            <a:chExt cx="476560" cy="369332"/>
          </a:xfrm>
        </p:grpSpPr>
        <p:sp>
          <p:nvSpPr>
            <p:cNvPr id="49" name="Multiplication 22">
              <a:extLst>
                <a:ext uri="{FF2B5EF4-FFF2-40B4-BE49-F238E27FC236}">
                  <a16:creationId xmlns:a16="http://schemas.microsoft.com/office/drawing/2014/main" id="{75CB3714-E9EA-2E47-AC88-D89563FEB73B}"/>
                </a:ext>
              </a:extLst>
            </p:cNvPr>
            <p:cNvSpPr>
              <a:spLocks/>
            </p:cNvSpPr>
            <p:nvPr/>
          </p:nvSpPr>
          <p:spPr>
            <a:xfrm>
              <a:off x="3200400" y="3028950"/>
              <a:ext cx="360000" cy="360000"/>
            </a:xfrm>
            <a:prstGeom prst="mathMultiply">
              <a:avLst>
                <a:gd name="adj1" fmla="val 1982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6451293-11B4-6245-A4CF-34908482B604}"/>
                </a:ext>
              </a:extLst>
            </p:cNvPr>
            <p:cNvSpPr txBox="1"/>
            <p:nvPr/>
          </p:nvSpPr>
          <p:spPr>
            <a:xfrm>
              <a:off x="3429000" y="3028950"/>
              <a:ext cx="247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altLang="zh-CN" dirty="0"/>
                <a:t>1</a:t>
              </a:r>
              <a:endParaRPr lang="zh-CN" altLang="en-US" dirty="0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5562600" y="211455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high recall (trivial solution)</a:t>
            </a:r>
            <a:endParaRPr lang="zh-CN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486400" y="257175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high F1-score (non - trivial)</a:t>
            </a:r>
            <a:endParaRPr lang="zh-CN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486400" y="302895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high precision (trivial solution)</a:t>
            </a:r>
            <a:endParaRPr lang="zh-CN" altLang="en-US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E86D168-47E8-DB44-9D60-A5AFB70A5DC3}"/>
              </a:ext>
            </a:extLst>
          </p:cNvPr>
          <p:cNvGrpSpPr/>
          <p:nvPr/>
        </p:nvGrpSpPr>
        <p:grpSpPr>
          <a:xfrm>
            <a:off x="4402883" y="2076873"/>
            <a:ext cx="476560" cy="369332"/>
            <a:chOff x="3200400" y="3028950"/>
            <a:chExt cx="476560" cy="369332"/>
          </a:xfrm>
        </p:grpSpPr>
        <p:sp>
          <p:nvSpPr>
            <p:cNvPr id="40" name="Multiplication 22">
              <a:extLst>
                <a:ext uri="{FF2B5EF4-FFF2-40B4-BE49-F238E27FC236}">
                  <a16:creationId xmlns:a16="http://schemas.microsoft.com/office/drawing/2014/main" id="{7799E795-1B9B-5440-95D0-BDA04BEC6AC5}"/>
                </a:ext>
              </a:extLst>
            </p:cNvPr>
            <p:cNvSpPr>
              <a:spLocks/>
            </p:cNvSpPr>
            <p:nvPr/>
          </p:nvSpPr>
          <p:spPr>
            <a:xfrm>
              <a:off x="3200400" y="3028950"/>
              <a:ext cx="360000" cy="360000"/>
            </a:xfrm>
            <a:prstGeom prst="mathMultiply">
              <a:avLst>
                <a:gd name="adj1" fmla="val 1982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C393E50-9A6D-1D47-9E5E-0BDB21BF0BC7}"/>
                </a:ext>
              </a:extLst>
            </p:cNvPr>
            <p:cNvSpPr txBox="1"/>
            <p:nvPr/>
          </p:nvSpPr>
          <p:spPr>
            <a:xfrm>
              <a:off x="3429000" y="3028950"/>
              <a:ext cx="247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0</a:t>
              </a:r>
              <a:endParaRPr lang="zh-CN" altLang="en-US" dirty="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6F959D6-09CF-D640-8D66-FC521F1D99A2}"/>
              </a:ext>
            </a:extLst>
          </p:cNvPr>
          <p:cNvGrpSpPr/>
          <p:nvPr/>
        </p:nvGrpSpPr>
        <p:grpSpPr>
          <a:xfrm>
            <a:off x="3128730" y="2559872"/>
            <a:ext cx="476560" cy="369332"/>
            <a:chOff x="3200400" y="3028950"/>
            <a:chExt cx="476560" cy="369332"/>
          </a:xfrm>
        </p:grpSpPr>
        <p:sp>
          <p:nvSpPr>
            <p:cNvPr id="43" name="Multiplication 22">
              <a:extLst>
                <a:ext uri="{FF2B5EF4-FFF2-40B4-BE49-F238E27FC236}">
                  <a16:creationId xmlns:a16="http://schemas.microsoft.com/office/drawing/2014/main" id="{D2D2C284-B6E6-884D-8E96-2AD63A1510C4}"/>
                </a:ext>
              </a:extLst>
            </p:cNvPr>
            <p:cNvSpPr>
              <a:spLocks/>
            </p:cNvSpPr>
            <p:nvPr/>
          </p:nvSpPr>
          <p:spPr>
            <a:xfrm>
              <a:off x="3200400" y="3028950"/>
              <a:ext cx="360000" cy="360000"/>
            </a:xfrm>
            <a:prstGeom prst="mathMultiply">
              <a:avLst>
                <a:gd name="adj1" fmla="val 1982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8309D51-FD7F-3749-98A7-2620CD743B5F}"/>
                </a:ext>
              </a:extLst>
            </p:cNvPr>
            <p:cNvSpPr txBox="1"/>
            <p:nvPr/>
          </p:nvSpPr>
          <p:spPr>
            <a:xfrm>
              <a:off x="3429000" y="3028950"/>
              <a:ext cx="247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altLang="zh-CN" dirty="0"/>
                <a:t>1</a:t>
              </a:r>
              <a:endParaRPr lang="zh-CN" altLang="en-US" dirty="0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A1DBB83-B69B-7D45-B2E8-A6E95473FC72}"/>
              </a:ext>
            </a:extLst>
          </p:cNvPr>
          <p:cNvGrpSpPr/>
          <p:nvPr/>
        </p:nvGrpSpPr>
        <p:grpSpPr>
          <a:xfrm>
            <a:off x="4402883" y="2559872"/>
            <a:ext cx="476560" cy="369332"/>
            <a:chOff x="3200400" y="3028950"/>
            <a:chExt cx="476560" cy="369332"/>
          </a:xfrm>
        </p:grpSpPr>
        <p:sp>
          <p:nvSpPr>
            <p:cNvPr id="46" name="Multiplication 22">
              <a:extLst>
                <a:ext uri="{FF2B5EF4-FFF2-40B4-BE49-F238E27FC236}">
                  <a16:creationId xmlns:a16="http://schemas.microsoft.com/office/drawing/2014/main" id="{EBCCDA3F-6346-2644-BAB3-F8B783B81E99}"/>
                </a:ext>
              </a:extLst>
            </p:cNvPr>
            <p:cNvSpPr>
              <a:spLocks/>
            </p:cNvSpPr>
            <p:nvPr/>
          </p:nvSpPr>
          <p:spPr>
            <a:xfrm>
              <a:off x="3200400" y="3028950"/>
              <a:ext cx="360000" cy="360000"/>
            </a:xfrm>
            <a:prstGeom prst="mathMultiply">
              <a:avLst>
                <a:gd name="adj1" fmla="val 1982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3755D3B-6299-8D4A-86D6-D298FF76C0D8}"/>
                </a:ext>
              </a:extLst>
            </p:cNvPr>
            <p:cNvSpPr txBox="1"/>
            <p:nvPr/>
          </p:nvSpPr>
          <p:spPr>
            <a:xfrm>
              <a:off x="3429000" y="3028950"/>
              <a:ext cx="247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altLang="zh-CN" dirty="0"/>
                <a:t>1</a:t>
              </a:r>
              <a:endParaRPr lang="zh-CN" altLang="en-US" dirty="0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2EF4376-FC5E-B044-B6D1-83DBBD00D95B}"/>
              </a:ext>
            </a:extLst>
          </p:cNvPr>
          <p:cNvGrpSpPr/>
          <p:nvPr/>
        </p:nvGrpSpPr>
        <p:grpSpPr>
          <a:xfrm>
            <a:off x="3809129" y="2076873"/>
            <a:ext cx="476560" cy="369332"/>
            <a:chOff x="3200400" y="3028950"/>
            <a:chExt cx="476560" cy="369332"/>
          </a:xfrm>
        </p:grpSpPr>
        <p:sp>
          <p:nvSpPr>
            <p:cNvPr id="52" name="Multiplication 22">
              <a:extLst>
                <a:ext uri="{FF2B5EF4-FFF2-40B4-BE49-F238E27FC236}">
                  <a16:creationId xmlns:a16="http://schemas.microsoft.com/office/drawing/2014/main" id="{11CAB465-3CC0-7541-B344-33FBE7645FC7}"/>
                </a:ext>
              </a:extLst>
            </p:cNvPr>
            <p:cNvSpPr>
              <a:spLocks/>
            </p:cNvSpPr>
            <p:nvPr/>
          </p:nvSpPr>
          <p:spPr>
            <a:xfrm>
              <a:off x="3200400" y="3028950"/>
              <a:ext cx="360000" cy="360000"/>
            </a:xfrm>
            <a:prstGeom prst="mathMultiply">
              <a:avLst>
                <a:gd name="adj1" fmla="val 1982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5520A3F-6608-7249-BF05-06782B4EABEA}"/>
                </a:ext>
              </a:extLst>
            </p:cNvPr>
            <p:cNvSpPr txBox="1"/>
            <p:nvPr/>
          </p:nvSpPr>
          <p:spPr>
            <a:xfrm>
              <a:off x="3429000" y="3028950"/>
              <a:ext cx="247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altLang="zh-CN" dirty="0"/>
                <a:t>0</a:t>
              </a:r>
              <a:endParaRPr lang="zh-CN" altLang="en-US" dirty="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2F88DC37-A8D3-EB4D-A916-6B3886E06DA4}"/>
              </a:ext>
            </a:extLst>
          </p:cNvPr>
          <p:cNvGrpSpPr/>
          <p:nvPr/>
        </p:nvGrpSpPr>
        <p:grpSpPr>
          <a:xfrm>
            <a:off x="3128730" y="3049285"/>
            <a:ext cx="476560" cy="369332"/>
            <a:chOff x="3200400" y="3028950"/>
            <a:chExt cx="476560" cy="369332"/>
          </a:xfrm>
        </p:grpSpPr>
        <p:sp>
          <p:nvSpPr>
            <p:cNvPr id="55" name="Multiplication 22">
              <a:extLst>
                <a:ext uri="{FF2B5EF4-FFF2-40B4-BE49-F238E27FC236}">
                  <a16:creationId xmlns:a16="http://schemas.microsoft.com/office/drawing/2014/main" id="{84E31CE4-3B0B-5142-8A94-9680F9B6F08D}"/>
                </a:ext>
              </a:extLst>
            </p:cNvPr>
            <p:cNvSpPr>
              <a:spLocks/>
            </p:cNvSpPr>
            <p:nvPr/>
          </p:nvSpPr>
          <p:spPr>
            <a:xfrm>
              <a:off x="3200400" y="3028950"/>
              <a:ext cx="360000" cy="360000"/>
            </a:xfrm>
            <a:prstGeom prst="mathMultiply">
              <a:avLst>
                <a:gd name="adj1" fmla="val 1982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F5F3C09-C890-A549-9F72-00D90E5815C3}"/>
                </a:ext>
              </a:extLst>
            </p:cNvPr>
            <p:cNvSpPr txBox="1"/>
            <p:nvPr/>
          </p:nvSpPr>
          <p:spPr>
            <a:xfrm>
              <a:off x="3429000" y="3028950"/>
              <a:ext cx="247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altLang="zh-CN" dirty="0"/>
                <a:t>0</a:t>
              </a:r>
              <a:endParaRPr lang="zh-CN" altLang="en-US" dirty="0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74FE0132-80B8-6C44-9C23-92DF22B9D602}"/>
              </a:ext>
            </a:extLst>
          </p:cNvPr>
          <p:cNvGrpSpPr/>
          <p:nvPr/>
        </p:nvGrpSpPr>
        <p:grpSpPr>
          <a:xfrm>
            <a:off x="3809129" y="2559872"/>
            <a:ext cx="476560" cy="369332"/>
            <a:chOff x="3200400" y="3028950"/>
            <a:chExt cx="476560" cy="369332"/>
          </a:xfrm>
        </p:grpSpPr>
        <p:sp>
          <p:nvSpPr>
            <p:cNvPr id="58" name="Multiplication 22">
              <a:extLst>
                <a:ext uri="{FF2B5EF4-FFF2-40B4-BE49-F238E27FC236}">
                  <a16:creationId xmlns:a16="http://schemas.microsoft.com/office/drawing/2014/main" id="{BCB4D28D-4423-5648-B66D-67EC68C75AA7}"/>
                </a:ext>
              </a:extLst>
            </p:cNvPr>
            <p:cNvSpPr>
              <a:spLocks/>
            </p:cNvSpPr>
            <p:nvPr/>
          </p:nvSpPr>
          <p:spPr>
            <a:xfrm>
              <a:off x="3200400" y="3028950"/>
              <a:ext cx="360000" cy="360000"/>
            </a:xfrm>
            <a:prstGeom prst="mathMultiply">
              <a:avLst>
                <a:gd name="adj1" fmla="val 1982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6B92AED-6FDA-1A4F-AA5B-94F49079B92E}"/>
                </a:ext>
              </a:extLst>
            </p:cNvPr>
            <p:cNvSpPr txBox="1"/>
            <p:nvPr/>
          </p:nvSpPr>
          <p:spPr>
            <a:xfrm>
              <a:off x="3429000" y="3028950"/>
              <a:ext cx="247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altLang="zh-CN" dirty="0"/>
                <a:t>0</a:t>
              </a:r>
              <a:endParaRPr lang="zh-CN" altLang="en-US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E2E0B4F-FDA5-6545-975A-EEF604B81721}"/>
              </a:ext>
            </a:extLst>
          </p:cNvPr>
          <p:cNvGrpSpPr/>
          <p:nvPr/>
        </p:nvGrpSpPr>
        <p:grpSpPr>
          <a:xfrm>
            <a:off x="4402883" y="3049285"/>
            <a:ext cx="476560" cy="369332"/>
            <a:chOff x="3200400" y="3028950"/>
            <a:chExt cx="476560" cy="369332"/>
          </a:xfrm>
        </p:grpSpPr>
        <p:sp>
          <p:nvSpPr>
            <p:cNvPr id="61" name="Multiplication 22">
              <a:extLst>
                <a:ext uri="{FF2B5EF4-FFF2-40B4-BE49-F238E27FC236}">
                  <a16:creationId xmlns:a16="http://schemas.microsoft.com/office/drawing/2014/main" id="{6E02DD9A-638D-104E-A209-9EC3E0BCB510}"/>
                </a:ext>
              </a:extLst>
            </p:cNvPr>
            <p:cNvSpPr>
              <a:spLocks/>
            </p:cNvSpPr>
            <p:nvPr/>
          </p:nvSpPr>
          <p:spPr>
            <a:xfrm>
              <a:off x="3200400" y="3028950"/>
              <a:ext cx="360000" cy="360000"/>
            </a:xfrm>
            <a:prstGeom prst="mathMultiply">
              <a:avLst>
                <a:gd name="adj1" fmla="val 1982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6BD070E-14CF-8C4E-BEE2-F3C9352DD24D}"/>
                </a:ext>
              </a:extLst>
            </p:cNvPr>
            <p:cNvSpPr txBox="1"/>
            <p:nvPr/>
          </p:nvSpPr>
          <p:spPr>
            <a:xfrm>
              <a:off x="3429000" y="3028950"/>
              <a:ext cx="247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altLang="zh-CN" dirty="0"/>
                <a:t>0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70642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6" grpId="0" animBg="1"/>
      <p:bldP spid="19" grpId="0" animBg="1"/>
      <p:bldP spid="19" grpId="1" animBg="1"/>
      <p:bldP spid="27" grpId="0" animBg="1"/>
      <p:bldP spid="35" grpId="0"/>
      <p:bldP spid="35" grpId="1"/>
      <p:bldP spid="36" grpId="0"/>
      <p:bldP spid="37" grpId="0"/>
      <p:bldP spid="37" grpId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RKuiUgl7CnSmtZKvFsXpY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qSD4zCK3MRtF66m6FCxyo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DRdHdI91cryoybhGBr6pc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mOrs74L9EvPCCGnPFg6nX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r080gPRCOCTqupfLB4g2M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zWzAjMMQjPgVnrk6OVh2H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IcbXzUE16UEnrcqFv5QXj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az2OruglKKlmdnpmcRbhJ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gZ08G9pcbJTE2CVLtaLL9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3p50jYImcaQBKioq69DGH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mOrs74L9EvPCCGnPFg6nX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r080gPRCOCTqupfLB4g2M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iTKiXYbRFrneplXvupbPj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zWzAjMMQjPgVnrk6OVh2H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IcbXzUE16UEnrcqFv5QXj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az2OruglKKlmdnpmcRbhJ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gZ08G9pcbJTE2CVLtaLL9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zWDXMpbCrfZHYY44tQBfhP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jw3B3rDk8qtMLv1PdJ3FI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zBVRwBja0M4gmurGyBD8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8r47f5EqWOfMHKfSCoKA4u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w9MIJ9JzT04nvdbNiNBQU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1cBaeZ1b7VxpwMW0ivMY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UpxS3kA9olPzzJkhEMSVb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Ea7cyoM7oqM37A7yUJxHT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8r47f5EqWOfMHKfSCoKA4u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w9MIJ9JzT04nvdbNiNBQU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1cBaeZ1b7VxpwMW0ivMYg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Ea7cyoM7oqM37A7yUJxHT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8r47f5EqWOfMHKfSCoKA4u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w9MIJ9JzT04nvdbNiNBQU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1cBaeZ1b7VxpwMW0ivMYg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Ea7cyoM7oqM37A7yUJxHT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8r47f5EqWOfMHKfSCoKA4u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hSG18a77mzyLZkK5UQgw3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w9MIJ9JzT04nvdbNiNBQU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1cBaeZ1b7VxpwMW0ivMYg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Ea7cyoM7oqM37A7yUJxHT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8r47f5EqWOfMHKfSCoKA4u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w9MIJ9JzT04nvdbNiNBQU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1cBaeZ1b7VxpwMW0ivMYg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Ea7cyoM7oqM37A7yUJxHT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8r47f5EqWOfMHKfSCoKA4u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w9MIJ9JzT04nvdbNiNBQU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1cBaeZ1b7VxpwMW0ivMY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oQLdadKoXokS8Fb2cq1hZ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Ea7cyoM7oqM37A7yUJxHT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8r47f5EqWOfMHKfSCoKA4u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w9MIJ9JzT04nvdbNiNBQU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1cBaeZ1b7VxpwMW0ivMYg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Ea7cyoM7oqM37A7yUJxHT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pGKKuuN6SGxGbhMGtVmUuy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GsjPDL022nY7Ku0qyJECX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q6c5TSEPvM27PWsaGawVI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UTblMgq6T1EQoENrGZnP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cm0itPddqGrKcjTx5npoS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sYyNmftwyTwIGOltNBTGB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pDsux9UZqKjbU1KFsYJT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gYsUukd6Qd6RfShtqjrqH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etC5bBANvcpuzUlSIjCzt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3p50jYImcaQBKioq69DGH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q6c5TSEPvM27PWsaGawVI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UTblMgq6T1EQoENrGZnP9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cm0itPddqGrKcjTx5npoS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sYyNmftwyTwIGOltNBTGB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pDsux9UZqKjbU1KFsYJT8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etC5bBANvcpuzUlSIjCzt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ouUkJ79UWHPRpYRsXioCf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MpsPjzgphz3s58aRSsEAf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jLN72YqbeMvhtwPZL1Twx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EHum0gmjaRwgIuRTOzExq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OXTJh6qVYES4LKlWyZ3Xo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WOpFZYE4WHhnTxthYfTfS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oEJ7yR0EtsSB04jB6shTI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MoRNth1N48k4qLWSpN4h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uiwoXm8qYZ9dRlfLoJDFo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hVEyFe2tPqWXTzg4jEFDa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VcTACEokEyqK0AKpHUou9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hUsGukpY0LyWZsE4Bn4uM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x8yFjUXKfGadUZ8Wa4VFx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gBKSec1DXxSYFH7nhfFEY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b4AhKCi0pFVUmj7O0u1gw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LMyFVFd0y7PSWt42alreh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iZCPOm4qEh9jiOJ4GDNo6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4umDJYkFOhBguy36QRW7s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IDbgj6EOrSotV7saD66Yt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I2ka0zMWsYlwMJstEe10P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R0DWEGeQ1t4RV8V8541vp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8olIHarSXs1Zakx4V5ICX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rVOkxw8WYkjsSeAVZ3o8w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PVXBB09VNMrgWqUmCVJ0u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mXoKDrypxaKDvbmaJe9AO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FIritZ6EdPlP5SmVU8N2x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0Cia1Crtov88gf9iw9P8y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U6k10H0Bdr98HP0iYucKr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HXC6MBBDdoYpHbQ0BKtMi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Y7yjiebkWOa5pmpTUo0zd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ai8PsXSsgEw1YuysjnsTs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eCMtBIP4LJteXgbtLdrtx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ynoUks5D7ki13v3ZmaDcS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yKxigQBerZBI4o5GnmZ8C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WWcGpMRgPlDKPDn2be1SS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e1cV07wquouozTTvy9FUj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pkrEUFNgcKbpOB5AqPnb9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5kyrjkbK6JgDxReKSbtz8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yqPMXAOcuH98f66sms4rD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9b3dlFXcHA7cL8CwnAWUf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uoC8EpO1uGe6hEIJe8eiZ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02lYQQ4uvJczGFBd1yoG5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YEQYOElOFXzVoAMGyYW0b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UHX3817GUitz4G7S2q8G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0Lg0qkZpK5fsK90KvkGY2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sPw6zGVvSurEHcM7AMGuy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e1cV07wquouozTTvy9FUj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jBVXRhUN05cJjrukLjued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06sOYoKThyI3vUbBOEA4u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rXSkCf1n0kayAOv3jw26N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1fWA9avPD8gEEuWDLuSUy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TWjm5Lk41ozNWDo16QRaG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hWa17FKxdS5DmZgM5Kuz7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5RxifKo22oHREnb3EEkta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HjhoKjL7F7UpQjtOq09bP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VukTB15PfDHp9e1QZ4gUI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WfwSzPejkZQ0oM4RIJ2PR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XyWAGfFyugXGgOWWoC7rn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Ir9fNA14UVZky5mIrfBVi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z8PeL7mwSSIEx5Ik2Dif4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13eZu0iMdWYZS1qyOTIn2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BTxhZ7dYC3DD7MZMCle6E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GxdHUuOoxGSUslrd1azfj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leTEy2gm9VrPd03hdJ9ev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LcjElpk3xpsKbZOgVM7ax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tC8raJXQ55potHkUHR16o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msO4tXNn6kpOIHwTeB5Hj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kMv6V14g9qyrfFC5f02HZ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sQdAA31WS6on4DYqqgLWT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YEYDoNCp0HI071ym1MjPb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fhrQh9l5FBmgNQ8iChDJq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JfyAxTYfo9TZpGbywt4U1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DRdHdI91cryoybhGBr6pc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3p50jYImcaQBKioq69DGH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msO4tXNn6kpOIHwTeB5Hj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kMv6V14g9qyrfFC5f02HZ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YEYDoNCp0HI071ym1MjPb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fhrQh9l5FBmgNQ8iChDJq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JfyAxTYfo9TZpGbywt4U1"/>
</p:tagLst>
</file>

<file path=ppt/theme/theme1.xml><?xml version="1.0" encoding="utf-8"?>
<a:theme xmlns:a="http://schemas.openxmlformats.org/drawingml/2006/main" name="Pris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31746</TotalTime>
  <Words>1473</Words>
  <Application>Microsoft Macintosh PowerPoint</Application>
  <PresentationFormat>On-screen Show (16:9)</PresentationFormat>
  <Paragraphs>347</Paragraphs>
  <Slides>37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宋体</vt:lpstr>
      <vt:lpstr>Arial</vt:lpstr>
      <vt:lpstr>Calibri</vt:lpstr>
      <vt:lpstr>Cambria Math</vt:lpstr>
      <vt:lpstr>Wingdings</vt:lpstr>
      <vt:lpstr>Prism</vt:lpstr>
      <vt:lpstr>Relevance-driven Clustering Methods for Visual Interactive Search</vt:lpstr>
      <vt:lpstr>Outline</vt:lpstr>
      <vt:lpstr>Motivation</vt:lpstr>
      <vt:lpstr>Why Clustering?</vt:lpstr>
      <vt:lpstr>What’s wrong with k-means?</vt:lpstr>
      <vt:lpstr>Why Relevance-driven Clustering? </vt:lpstr>
      <vt:lpstr>Outline</vt:lpstr>
      <vt:lpstr>Problem Definition</vt:lpstr>
      <vt:lpstr>Problem Definition</vt:lpstr>
      <vt:lpstr>Problem Definition</vt:lpstr>
      <vt:lpstr>Problem Definition</vt:lpstr>
      <vt:lpstr>Problem Definition</vt:lpstr>
      <vt:lpstr>Problem Definition</vt:lpstr>
      <vt:lpstr>Outline</vt:lpstr>
      <vt:lpstr>Solution Framework - MILP</vt:lpstr>
      <vt:lpstr>Solution Framework</vt:lpstr>
      <vt:lpstr>Solution Framework – Greedy Time</vt:lpstr>
      <vt:lpstr>Solution Framework – Greedy Time</vt:lpstr>
      <vt:lpstr>Solution Framework – Greedy Position</vt:lpstr>
      <vt:lpstr>Solution Framework – Greedy Keyword</vt:lpstr>
      <vt:lpstr>Solution Framework – Multiple Constrains</vt:lpstr>
      <vt:lpstr>Solution Framework – Multiple Clusters</vt:lpstr>
      <vt:lpstr>Outline</vt:lpstr>
      <vt:lpstr>Offline Experiment</vt:lpstr>
      <vt:lpstr>F1-Score performance: varying #data</vt:lpstr>
      <vt:lpstr>Time complexity: varying #data</vt:lpstr>
      <vt:lpstr>F1-Score performance: varying λ</vt:lpstr>
      <vt:lpstr>Time complexity: varying λ</vt:lpstr>
      <vt:lpstr>Outline</vt:lpstr>
      <vt:lpstr>User Experiment – algorithms evaluation </vt:lpstr>
      <vt:lpstr>User Experimental result - recall</vt:lpstr>
      <vt:lpstr>User Experimental result – time deviation</vt:lpstr>
      <vt:lpstr>Survey about users’ preference</vt:lpstr>
      <vt:lpstr>Outline</vt:lpstr>
      <vt:lpstr>Conclusion</vt:lpstr>
      <vt:lpstr>Thanks for your attentions  Any Questions?</vt:lpstr>
      <vt:lpstr>Aside – Information Retrieval metrics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Bringing Non-Functional Aspects and Preferences to Process Model-based Semantic Matchmaking</dc:title>
  <dc:creator>Fernando</dc:creator>
  <cp:lastModifiedBy>Mohamed Reda Bouadjenek</cp:lastModifiedBy>
  <cp:revision>2480</cp:revision>
  <cp:lastPrinted>2011-10-13T15:31:19Z</cp:lastPrinted>
  <dcterms:created xsi:type="dcterms:W3CDTF">2011-10-17T22:33:22Z</dcterms:created>
  <dcterms:modified xsi:type="dcterms:W3CDTF">2020-01-22T05:11:41Z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1Uu_eagn4SQydJX-yR0Kgp-4TPr_i3Zbqp885DnT8YP8</vt:lpwstr>
  </property>
  <property fmtid="{D5CDD505-2E9C-101B-9397-08002B2CF9AE}" pid="4" name="Google.Documents.RevisionId">
    <vt:lpwstr>15388758423122879198</vt:lpwstr>
  </property>
  <property fmtid="{D5CDD505-2E9C-101B-9397-08002B2CF9AE}" pid="5" name="Google.Documents.PreviousRevisionId">
    <vt:lpwstr>10438903908192214725</vt:lpwstr>
  </property>
  <property fmtid="{D5CDD505-2E9C-101B-9397-08002B2CF9AE}" pid="6" name="Google.Documents.PluginVersion">
    <vt:lpwstr>2.0.2424.7283</vt:lpwstr>
  </property>
  <property fmtid="{D5CDD505-2E9C-101B-9397-08002B2CF9AE}" pid="7" name="Google.Documents.MergeIncapabilityFlags">
    <vt:i4>0</vt:i4>
  </property>
</Properties>
</file>