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60" r:id="rId4"/>
    <p:sldId id="271" r:id="rId5"/>
    <p:sldId id="272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69" r:id="rId14"/>
    <p:sldId id="274" r:id="rId15"/>
    <p:sldId id="275" r:id="rId16"/>
    <p:sldId id="276" r:id="rId17"/>
    <p:sldId id="259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AE10F8-C47A-C241-5588-5AE04D1FDC0F}" v="68" dt="2023-03-24T18:50:55.057"/>
    <p1510:client id="{FA633325-C772-4B38-970C-98AE1457DECF}" v="15" dt="2023-02-17T16:06:00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3F4E-F221-EB43-56C1-02EC8F397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D6420-13D2-54CF-1798-2B97B20C0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E1C41-3457-13AF-D0B8-673E945B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5D8-023A-4611-89C2-966A15DBC74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9BF09-C910-7112-545B-037071D2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F6857-9562-096F-BCA0-0F4F1387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5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B44B-7D03-4EA8-B7CC-1DA19457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B3E7D-B3C6-4A1B-6A56-BB5447C1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6928E-0FC0-BCFF-FB4A-0F52708D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5D8-023A-4611-89C2-966A15DBC74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751DC-ACE4-6074-8AD6-60CA5C2D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2900-E11F-627F-2059-3D7CC523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7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2842D-2C14-C94D-375C-A2A3AA01A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D0E29-4695-1DB8-D005-FB463912C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AEAF2-904D-E465-DA7E-3ED6902A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5D8-023A-4611-89C2-966A15DBC74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655C8-F7D1-93DA-12DF-9491EFE1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ADBC2-6387-6FAD-70B9-EEFB634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2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F4ED-A7FE-9A61-3ED6-D2F3D7DF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FE248-49FB-BBA0-F399-15AA1AA0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B0D8B-F44D-AA7E-9988-408E111D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5D8-023A-4611-89C2-966A15DBC74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6888F-7275-26D9-1484-7A379FA3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5B7A-08E0-3FE0-509B-92C53DA7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3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6760-1A90-451B-70C2-C1A63290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35DED-DD66-1794-9F6A-4D20C5DAB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43438-ED89-9E7E-DC11-04FA9DBE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5D8-023A-4611-89C2-966A15DBC74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6EA4B-F4DB-D728-A04D-E1907929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461B0-D6AB-E1D2-9A0E-B970E76D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4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AA3D-7AA1-15DE-5509-8840CFB8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F244E-BC27-A49B-A63F-47BC19538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EB6E7-BA43-4B27-9340-87059D275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28BF0-0E33-27C2-99A0-0F8FCBAA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5D8-023A-4611-89C2-966A15DBC74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D0B8D-4132-6C8B-83FE-ED0FFEBD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1949E-B148-85F2-89F4-D568B881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8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67F6-4F5A-FA8C-7AD1-82E6F35C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4E607-905F-26D1-0F8C-855F3A316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ED800-9FC6-02C2-B8EB-E904887AE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31237-B645-AC00-328B-B19B2E272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9B762-B10C-0FA2-76D1-63058B756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08EEE-57AB-ABD9-25D4-AE1A73CC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5D8-023A-4611-89C2-966A15DBC74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92727-5FD2-31CB-91DB-21ECFC41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C6C6A-8E66-A752-CB99-F30FF38B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6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0254-2D60-9DE4-94A3-AAD7B4BD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17502-9A3E-94BB-B7AE-D8EB3D5C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5D8-023A-4611-89C2-966A15DBC74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AFF1E-B80A-2A88-BA32-38C69EB1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B940B-D4C9-A2AB-F287-685012E1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7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FE9DE-E5CC-F3A2-EFE2-5E75B63C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5D8-023A-4611-89C2-966A15DBC74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8736CF-6638-D327-E394-3EEE9B7A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0F552-05F3-D485-E550-AAFF0036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8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9F62C-1ACC-A3A1-5860-4F464D54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ADE0-B531-3FD8-DBC8-E20AF2E4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D58B2-E27A-8776-3F2E-2D164DD01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5F959-2DB2-FA51-DEC0-57C731D8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5D8-023A-4611-89C2-966A15DBC74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8BB24-6753-A258-7F9D-909B4A5F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4CC0B-101A-3581-E292-16C0BBD6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0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3909-F15F-4B7F-E522-5C5060DD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00813-F3F4-7D32-56D1-43FB231DA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A5A60-5CDE-F353-2762-188BF5466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CA08F-EE36-1898-8FE7-A46983DC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5D8-023A-4611-89C2-966A15DBC74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AEA08-B7ED-3640-86C2-51BD8957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407FF-E521-6DCC-1805-9A48B7D5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8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E7669-0FD9-48CD-F3E1-90CB0177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519D3-98D9-5071-58DC-6664A05BB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17B5B-ACB0-A241-1B64-7BA9CF1A7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2D5D8-023A-4611-89C2-966A15DBC74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BAABF-226A-D363-F008-E7ECA29BE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74D89-B34D-0D13-CCC9-B9B8D8D97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9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1E0B-96BD-D29D-60AF-B35436C81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648470"/>
            <a:ext cx="12192000" cy="2387600"/>
          </a:xfrm>
        </p:spPr>
        <p:txBody>
          <a:bodyPr/>
          <a:lstStyle/>
          <a:p>
            <a:r>
              <a:rPr lang="en-US"/>
              <a:t>In the Mix experimental session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DC6E54A-6C6B-E7A9-F397-0A90EC361E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46" y="2573489"/>
            <a:ext cx="2724289" cy="3633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text, person, hand&#10;&#10;Description automatically generated">
            <a:extLst>
              <a:ext uri="{FF2B5EF4-FFF2-40B4-BE49-F238E27FC236}">
                <a16:creationId xmlns:a16="http://schemas.microsoft.com/office/drawing/2014/main" id="{73D0E572-7389-13A6-1A7E-E44744FE13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376" y="3140232"/>
            <a:ext cx="3324050" cy="2499677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C3ABE0E-925E-92D3-E4BE-9E3B625508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26" y="2573489"/>
            <a:ext cx="4320945" cy="346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273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rgbClr val="202124"/>
                </a:solidFill>
                <a:latin typeface="Times New Roman"/>
                <a:cs typeface="Times New Roman"/>
              </a:rPr>
              <a:t>HOMO of molecule A</a:t>
            </a:r>
            <a:r>
              <a:rPr lang="en-US" sz="2400" baseline="30000" dirty="0">
                <a:solidFill>
                  <a:srgbClr val="202124"/>
                </a:solidFill>
                <a:latin typeface="Times New Roman"/>
                <a:cs typeface="Times New Roman"/>
              </a:rPr>
              <a:t>+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6106162" y="2821420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81650" y="4986893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>
            <a:cxnSpLocks/>
          </p:cNvCxnSpPr>
          <p:nvPr/>
        </p:nvCxnSpPr>
        <p:spPr>
          <a:xfrm flipH="1">
            <a:off x="9383816" y="3463980"/>
            <a:ext cx="256960" cy="9567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3BDAE-BE2D-9541-8E9C-46734C3FE827}"/>
              </a:ext>
            </a:extLst>
          </p:cNvPr>
          <p:cNvSpPr txBox="1"/>
          <p:nvPr/>
        </p:nvSpPr>
        <p:spPr>
          <a:xfrm>
            <a:off x="3722119" y="1353473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356D4F-6AF1-AE4D-FF0D-63551B785CFB}"/>
              </a:ext>
            </a:extLst>
          </p:cNvPr>
          <p:cNvCxnSpPr>
            <a:cxnSpLocks/>
          </p:cNvCxnSpPr>
          <p:nvPr/>
        </p:nvCxnSpPr>
        <p:spPr>
          <a:xfrm flipV="1">
            <a:off x="5850601" y="3054422"/>
            <a:ext cx="467435" cy="738395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10B1B57-D955-4A1F-DA78-2C1B13113ED8}"/>
              </a:ext>
            </a:extLst>
          </p:cNvPr>
          <p:cNvSpPr txBox="1"/>
          <p:nvPr/>
        </p:nvSpPr>
        <p:spPr>
          <a:xfrm>
            <a:off x="4478386" y="3775799"/>
            <a:ext cx="2151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Switching potential, scanning in negative direction now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F57B3-14A1-6FC2-39C7-69E1858543B5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CF2A06-99C0-41DA-317A-2606D32429E9}"/>
              </a:ext>
            </a:extLst>
          </p:cNvPr>
          <p:cNvGrpSpPr/>
          <p:nvPr/>
        </p:nvGrpSpPr>
        <p:grpSpPr>
          <a:xfrm>
            <a:off x="9592670" y="3033050"/>
            <a:ext cx="111461" cy="472710"/>
            <a:chOff x="10740044" y="1638588"/>
            <a:chExt cx="111461" cy="4727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ECAAFEC-21D1-2F25-16BE-D411F5B173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29B8091-5A5D-D07D-27C6-153BE2D1BF62}"/>
                </a:ext>
              </a:extLst>
            </p:cNvPr>
            <p:cNvCxnSpPr/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021CD4-6485-7494-C9C1-7E26E93C4DE3}"/>
              </a:ext>
            </a:extLst>
          </p:cNvPr>
          <p:cNvGrpSpPr/>
          <p:nvPr/>
        </p:nvGrpSpPr>
        <p:grpSpPr>
          <a:xfrm rot="10800000">
            <a:off x="9816121" y="3035841"/>
            <a:ext cx="111461" cy="472710"/>
            <a:chOff x="10740044" y="1638588"/>
            <a:chExt cx="111461" cy="47271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E0CD1D9-0A6E-0012-5656-8843F42C7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B94E8E-609D-E6E8-F06E-B87AC12E72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7837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273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LUMO of molecule A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4140063" y="3069897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81650" y="2993086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>
            <a:cxnSpLocks/>
          </p:cNvCxnSpPr>
          <p:nvPr/>
        </p:nvCxnSpPr>
        <p:spPr>
          <a:xfrm>
            <a:off x="9302627" y="3448500"/>
            <a:ext cx="284997" cy="103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3BDAE-BE2D-9541-8E9C-46734C3FE827}"/>
              </a:ext>
            </a:extLst>
          </p:cNvPr>
          <p:cNvSpPr txBox="1"/>
          <p:nvPr/>
        </p:nvSpPr>
        <p:spPr>
          <a:xfrm>
            <a:off x="3722119" y="1353473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356D4F-6AF1-AE4D-FF0D-63551B785CFB}"/>
              </a:ext>
            </a:extLst>
          </p:cNvPr>
          <p:cNvCxnSpPr>
            <a:cxnSpLocks/>
          </p:cNvCxnSpPr>
          <p:nvPr/>
        </p:nvCxnSpPr>
        <p:spPr>
          <a:xfrm flipH="1" flipV="1">
            <a:off x="4386578" y="3303725"/>
            <a:ext cx="424107" cy="472832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04CF1D-AAB9-DC1E-88B5-F793BB24CED3}"/>
              </a:ext>
            </a:extLst>
          </p:cNvPr>
          <p:cNvSpPr txBox="1"/>
          <p:nvPr/>
        </p:nvSpPr>
        <p:spPr>
          <a:xfrm>
            <a:off x="4717081" y="3613665"/>
            <a:ext cx="16944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 current as A</a:t>
            </a:r>
            <a:r>
              <a:rPr lang="en-US" sz="1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begins diffusing to electrode to undergo reduction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2F7EDA-6AE1-AA18-F0AE-3280855A7A1E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CE3587-6F81-E23A-E954-497E576D23B0}"/>
              </a:ext>
            </a:extLst>
          </p:cNvPr>
          <p:cNvGrpSpPr/>
          <p:nvPr/>
        </p:nvGrpSpPr>
        <p:grpSpPr>
          <a:xfrm rot="10800000">
            <a:off x="9816121" y="3035841"/>
            <a:ext cx="111461" cy="472710"/>
            <a:chOff x="10740044" y="1638588"/>
            <a:chExt cx="111461" cy="47271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A58F815-28D0-DAD3-8495-7FDFC45F26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F63AE9D-FEF0-C518-7B4B-56F49A064A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5943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273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LUMO of molecule A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3729623" y="4215747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81650" y="2862461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>
            <a:cxnSpLocks/>
          </p:cNvCxnSpPr>
          <p:nvPr/>
        </p:nvCxnSpPr>
        <p:spPr>
          <a:xfrm>
            <a:off x="9281082" y="3363019"/>
            <a:ext cx="306542" cy="1890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3BDAE-BE2D-9541-8E9C-46734C3FE827}"/>
              </a:ext>
            </a:extLst>
          </p:cNvPr>
          <p:cNvSpPr txBox="1"/>
          <p:nvPr/>
        </p:nvSpPr>
        <p:spPr>
          <a:xfrm>
            <a:off x="3722119" y="1353473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356D4F-6AF1-AE4D-FF0D-63551B785CFB}"/>
              </a:ext>
            </a:extLst>
          </p:cNvPr>
          <p:cNvCxnSpPr>
            <a:cxnSpLocks/>
          </p:cNvCxnSpPr>
          <p:nvPr/>
        </p:nvCxnSpPr>
        <p:spPr>
          <a:xfrm flipH="1">
            <a:off x="3961294" y="4198440"/>
            <a:ext cx="620999" cy="229181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C31116-B6B3-5462-B0AE-610C8456305C}"/>
              </a:ext>
            </a:extLst>
          </p:cNvPr>
          <p:cNvSpPr txBox="1"/>
          <p:nvPr/>
        </p:nvSpPr>
        <p:spPr>
          <a:xfrm>
            <a:off x="4401571" y="3493644"/>
            <a:ext cx="1694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 current increase as A</a:t>
            </a:r>
            <a:r>
              <a:rPr lang="en-US" sz="16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diffuses to electrode and is reduced 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54719-DA74-51A8-9524-0C7158A25EF2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A5130B-5375-E9C1-83EA-B048D6BBEF42}"/>
              </a:ext>
            </a:extLst>
          </p:cNvPr>
          <p:cNvGrpSpPr/>
          <p:nvPr/>
        </p:nvGrpSpPr>
        <p:grpSpPr>
          <a:xfrm rot="10800000">
            <a:off x="9816121" y="3035841"/>
            <a:ext cx="111461" cy="472710"/>
            <a:chOff x="10740044" y="1638588"/>
            <a:chExt cx="111461" cy="4727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D7E49A2-435B-0323-BB95-0768D0C62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6FEAE6-4741-8F71-4BD1-00DD553192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31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273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LUMO of molecule A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3449256" y="4956658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81650" y="2731833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>
            <a:cxnSpLocks/>
          </p:cNvCxnSpPr>
          <p:nvPr/>
        </p:nvCxnSpPr>
        <p:spPr>
          <a:xfrm>
            <a:off x="9322755" y="3232391"/>
            <a:ext cx="264869" cy="3197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3BDAE-BE2D-9541-8E9C-46734C3FE827}"/>
              </a:ext>
            </a:extLst>
          </p:cNvPr>
          <p:cNvSpPr txBox="1"/>
          <p:nvPr/>
        </p:nvSpPr>
        <p:spPr>
          <a:xfrm>
            <a:off x="3722119" y="1353473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356D4F-6AF1-AE4D-FF0D-63551B785CFB}"/>
              </a:ext>
            </a:extLst>
          </p:cNvPr>
          <p:cNvCxnSpPr>
            <a:cxnSpLocks/>
          </p:cNvCxnSpPr>
          <p:nvPr/>
        </p:nvCxnSpPr>
        <p:spPr>
          <a:xfrm flipH="1">
            <a:off x="3594884" y="4551374"/>
            <a:ext cx="757110" cy="680673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1530DB-A1CB-8454-9D57-80F881B52D1B}"/>
              </a:ext>
            </a:extLst>
          </p:cNvPr>
          <p:cNvSpPr txBox="1"/>
          <p:nvPr/>
        </p:nvSpPr>
        <p:spPr>
          <a:xfrm>
            <a:off x="3028871" y="5251506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96BA2B-CCF4-6A92-8221-63809562E8C0}"/>
              </a:ext>
            </a:extLst>
          </p:cNvPr>
          <p:cNvSpPr txBox="1"/>
          <p:nvPr/>
        </p:nvSpPr>
        <p:spPr>
          <a:xfrm>
            <a:off x="4225658" y="3435624"/>
            <a:ext cx="16944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 is reached as there is depletion of surface [A</a:t>
            </a:r>
            <a:r>
              <a:rPr lang="en-US" sz="1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] and max mass transfer rate is reached. A</a:t>
            </a:r>
            <a:r>
              <a:rPr lang="en-US" sz="1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begins to diffuse in from the bulk solution now.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6641A-AB56-CD47-AF29-13F89BFE5621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7B2EDA-2ED8-BBE2-2E83-1C2130B9684E}"/>
              </a:ext>
            </a:extLst>
          </p:cNvPr>
          <p:cNvGrpSpPr/>
          <p:nvPr/>
        </p:nvGrpSpPr>
        <p:grpSpPr>
          <a:xfrm rot="10800000">
            <a:off x="9816121" y="3035841"/>
            <a:ext cx="111461" cy="472710"/>
            <a:chOff x="10740044" y="1638588"/>
            <a:chExt cx="111461" cy="47271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DCCBBAC-F584-0B14-3D4F-749FEEB87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618B37-0C1B-0B47-AF02-78825805C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996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399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LUMO of molecule A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3117940" y="4559661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81650" y="2635586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>
            <a:cxnSpLocks/>
          </p:cNvCxnSpPr>
          <p:nvPr/>
        </p:nvCxnSpPr>
        <p:spPr>
          <a:xfrm>
            <a:off x="9281082" y="3363019"/>
            <a:ext cx="306542" cy="1890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3BDAE-BE2D-9541-8E9C-46734C3FE827}"/>
              </a:ext>
            </a:extLst>
          </p:cNvPr>
          <p:cNvSpPr txBox="1"/>
          <p:nvPr/>
        </p:nvSpPr>
        <p:spPr>
          <a:xfrm>
            <a:off x="3722119" y="1353473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356D4F-6AF1-AE4D-FF0D-63551B785CFB}"/>
              </a:ext>
            </a:extLst>
          </p:cNvPr>
          <p:cNvCxnSpPr>
            <a:cxnSpLocks/>
          </p:cNvCxnSpPr>
          <p:nvPr/>
        </p:nvCxnSpPr>
        <p:spPr>
          <a:xfrm flipH="1">
            <a:off x="3375717" y="4551374"/>
            <a:ext cx="976277" cy="206256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1530DB-A1CB-8454-9D57-80F881B52D1B}"/>
              </a:ext>
            </a:extLst>
          </p:cNvPr>
          <p:cNvSpPr txBox="1"/>
          <p:nvPr/>
        </p:nvSpPr>
        <p:spPr>
          <a:xfrm>
            <a:off x="3028871" y="5251506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5C302-0219-49A5-AE0F-70F02289692A}"/>
              </a:ext>
            </a:extLst>
          </p:cNvPr>
          <p:cNvSpPr txBox="1"/>
          <p:nvPr/>
        </p:nvSpPr>
        <p:spPr>
          <a:xfrm>
            <a:off x="4351994" y="3964402"/>
            <a:ext cx="2322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Decline in current as depletion of surface [A</a:t>
            </a:r>
            <a:r>
              <a:rPr lang="en-US" sz="16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] sets in and the surface [A] increases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755F6-4820-C9EB-3F59-EA99405360CB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9E77F6-4641-E32B-AE1B-446A4319E4CD}"/>
              </a:ext>
            </a:extLst>
          </p:cNvPr>
          <p:cNvGrpSpPr/>
          <p:nvPr/>
        </p:nvGrpSpPr>
        <p:grpSpPr>
          <a:xfrm rot="10800000">
            <a:off x="9816121" y="3035841"/>
            <a:ext cx="111461" cy="472710"/>
            <a:chOff x="10740044" y="1638588"/>
            <a:chExt cx="111461" cy="47271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2B114-B062-8D21-7514-35730AEC5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DE09553-858B-C0A5-F8A5-740BA8458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2445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399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LUMO of molecule A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2448824" y="4025590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81650" y="2195574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>
            <a:cxnSpLocks/>
          </p:cNvCxnSpPr>
          <p:nvPr/>
        </p:nvCxnSpPr>
        <p:spPr>
          <a:xfrm>
            <a:off x="9267985" y="2935705"/>
            <a:ext cx="319639" cy="6164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3BDAE-BE2D-9541-8E9C-46734C3FE827}"/>
              </a:ext>
            </a:extLst>
          </p:cNvPr>
          <p:cNvSpPr txBox="1"/>
          <p:nvPr/>
        </p:nvSpPr>
        <p:spPr>
          <a:xfrm>
            <a:off x="3722119" y="1353473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356D4F-6AF1-AE4D-FF0D-63551B785CFB}"/>
              </a:ext>
            </a:extLst>
          </p:cNvPr>
          <p:cNvCxnSpPr>
            <a:cxnSpLocks/>
          </p:cNvCxnSpPr>
          <p:nvPr/>
        </p:nvCxnSpPr>
        <p:spPr>
          <a:xfrm flipH="1" flipV="1">
            <a:off x="2660698" y="4186989"/>
            <a:ext cx="1601919" cy="50475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1530DB-A1CB-8454-9D57-80F881B52D1B}"/>
              </a:ext>
            </a:extLst>
          </p:cNvPr>
          <p:cNvSpPr txBox="1"/>
          <p:nvPr/>
        </p:nvSpPr>
        <p:spPr>
          <a:xfrm>
            <a:off x="3028871" y="5251506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64F09-5064-79CE-8DFA-4DFABCEC31DE}"/>
              </a:ext>
            </a:extLst>
          </p:cNvPr>
          <p:cNvSpPr txBox="1"/>
          <p:nvPr/>
        </p:nvSpPr>
        <p:spPr>
          <a:xfrm>
            <a:off x="4314067" y="3813717"/>
            <a:ext cx="2322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Surface becomes saturated with A and mass transport of A</a:t>
            </a:r>
            <a:r>
              <a:rPr lang="en-US" sz="16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from the bulk reaches equilibrium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F34ED-9EF2-2EE2-9077-7501982DC5D7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71F61C-A9E6-7DC7-7283-360256D5A737}"/>
              </a:ext>
            </a:extLst>
          </p:cNvPr>
          <p:cNvGrpSpPr/>
          <p:nvPr/>
        </p:nvGrpSpPr>
        <p:grpSpPr>
          <a:xfrm rot="10800000">
            <a:off x="9816121" y="3035841"/>
            <a:ext cx="111461" cy="472710"/>
            <a:chOff x="10740044" y="1638588"/>
            <a:chExt cx="111461" cy="4727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AF8028-2B75-F72C-DC4A-C0B1B1088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0F70BE8-8577-CFB6-0BD2-10997849F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9534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399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LUMO of molecule A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1546302" y="3813717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81650" y="1308672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>
            <a:cxnSpLocks/>
          </p:cNvCxnSpPr>
          <p:nvPr/>
        </p:nvCxnSpPr>
        <p:spPr>
          <a:xfrm>
            <a:off x="9115135" y="1897245"/>
            <a:ext cx="472489" cy="1654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3BDAE-BE2D-9541-8E9C-46734C3FE827}"/>
              </a:ext>
            </a:extLst>
          </p:cNvPr>
          <p:cNvSpPr txBox="1"/>
          <p:nvPr/>
        </p:nvSpPr>
        <p:spPr>
          <a:xfrm>
            <a:off x="3722119" y="1353473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356D4F-6AF1-AE4D-FF0D-63551B785CFB}"/>
              </a:ext>
            </a:extLst>
          </p:cNvPr>
          <p:cNvCxnSpPr>
            <a:cxnSpLocks/>
          </p:cNvCxnSpPr>
          <p:nvPr/>
        </p:nvCxnSpPr>
        <p:spPr>
          <a:xfrm flipH="1" flipV="1">
            <a:off x="1701990" y="4007468"/>
            <a:ext cx="2477289" cy="344858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1530DB-A1CB-8454-9D57-80F881B52D1B}"/>
              </a:ext>
            </a:extLst>
          </p:cNvPr>
          <p:cNvSpPr txBox="1"/>
          <p:nvPr/>
        </p:nvSpPr>
        <p:spPr>
          <a:xfrm>
            <a:off x="3028871" y="5251506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38FA8-869F-842E-96ED-FF0968A612C4}"/>
              </a:ext>
            </a:extLst>
          </p:cNvPr>
          <p:cNvSpPr txBox="1"/>
          <p:nvPr/>
        </p:nvSpPr>
        <p:spPr>
          <a:xfrm>
            <a:off x="4179279" y="3960810"/>
            <a:ext cx="2151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Switching potential, back where we started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229EF-A1B3-2BBE-6BC1-F50734426859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A01865-8603-F1D3-84B2-93451713E6B4}"/>
              </a:ext>
            </a:extLst>
          </p:cNvPr>
          <p:cNvSpPr txBox="1"/>
          <p:nvPr/>
        </p:nvSpPr>
        <p:spPr>
          <a:xfrm>
            <a:off x="8851738" y="5117457"/>
            <a:ext cx="3401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Disclaimer: the energy of electrode and orbitals of molecules comes in the form of a band, so electrons move in the whole region of the orbital.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522054-2592-5738-97D7-D09912961F34}"/>
              </a:ext>
            </a:extLst>
          </p:cNvPr>
          <p:cNvGrpSpPr/>
          <p:nvPr/>
        </p:nvGrpSpPr>
        <p:grpSpPr>
          <a:xfrm rot="10800000">
            <a:off x="9816121" y="3035841"/>
            <a:ext cx="111461" cy="472710"/>
            <a:chOff x="10740044" y="1638588"/>
            <a:chExt cx="111461" cy="47271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F7405FC-EC89-4671-B2A3-1FA9DEA6B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DF1DE50-621B-FC4B-0602-E9DA4E322D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6221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Important spots in the CV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273" y="727635"/>
            <a:ext cx="7252897" cy="6130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AF49F8-0C21-7C8B-1011-E4282CBC2265}"/>
              </a:ext>
            </a:extLst>
          </p:cNvPr>
          <p:cNvSpPr txBox="1"/>
          <p:nvPr/>
        </p:nvSpPr>
        <p:spPr>
          <a:xfrm>
            <a:off x="3292381" y="1257999"/>
            <a:ext cx="280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Oxidation peak current &amp; 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61D2A-273F-56F1-26A0-8FE481C67B4B}"/>
              </a:ext>
            </a:extLst>
          </p:cNvPr>
          <p:cNvSpPr txBox="1"/>
          <p:nvPr/>
        </p:nvSpPr>
        <p:spPr>
          <a:xfrm>
            <a:off x="2585459" y="5291901"/>
            <a:ext cx="305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Reduction peak current &amp; 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6964560" y="1161279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1546302" y="3813717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841E42C-40C7-B8E6-E8DA-9830B8DCDA4B}"/>
              </a:ext>
            </a:extLst>
          </p:cNvPr>
          <p:cNvSpPr/>
          <p:nvPr/>
        </p:nvSpPr>
        <p:spPr>
          <a:xfrm>
            <a:off x="4112606" y="1638588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0838F5-DF4D-DDF8-DA5E-333F7A476370}"/>
              </a:ext>
            </a:extLst>
          </p:cNvPr>
          <p:cNvSpPr/>
          <p:nvPr/>
        </p:nvSpPr>
        <p:spPr>
          <a:xfrm>
            <a:off x="6096000" y="2785541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A132DF9-3E91-741F-20EA-41C17402E89F}"/>
              </a:ext>
            </a:extLst>
          </p:cNvPr>
          <p:cNvSpPr/>
          <p:nvPr/>
        </p:nvSpPr>
        <p:spPr>
          <a:xfrm>
            <a:off x="3409313" y="4952185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D36A26-2709-ECEE-67F0-44E3F5CA0BB3}"/>
              </a:ext>
            </a:extLst>
          </p:cNvPr>
          <p:cNvSpPr txBox="1"/>
          <p:nvPr/>
        </p:nvSpPr>
        <p:spPr>
          <a:xfrm>
            <a:off x="5340312" y="3184981"/>
            <a:ext cx="135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Switching 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2CDCF5-F3F7-CE6F-6BE9-FF3643BE4E1F}"/>
              </a:ext>
            </a:extLst>
          </p:cNvPr>
          <p:cNvSpPr txBox="1"/>
          <p:nvPr/>
        </p:nvSpPr>
        <p:spPr>
          <a:xfrm>
            <a:off x="6963759" y="1577271"/>
            <a:ext cx="196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r>
              <a:rPr lang="en-US" sz="2400" baseline="3000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3D3513-5C7F-F62F-6441-EF74F0983C51}"/>
              </a:ext>
            </a:extLst>
          </p:cNvPr>
          <p:cNvSpPr txBox="1"/>
          <p:nvPr/>
        </p:nvSpPr>
        <p:spPr>
          <a:xfrm>
            <a:off x="8926905" y="1388796"/>
            <a:ext cx="3091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∆G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RTln</a:t>
            </a:r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(Q)</a:t>
            </a:r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7F1EAD-6BEB-5BB2-C70B-18376AE0EB10}"/>
              </a:ext>
            </a:extLst>
          </p:cNvPr>
          <p:cNvSpPr txBox="1"/>
          <p:nvPr/>
        </p:nvSpPr>
        <p:spPr>
          <a:xfrm>
            <a:off x="6963759" y="2520106"/>
            <a:ext cx="524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r>
              <a:rPr lang="en-US" sz="2400" baseline="3000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RTln</a:t>
            </a:r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(Q) </a:t>
            </a:r>
            <a:r>
              <a:rPr lang="en-US" sz="2400" b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by -</a:t>
            </a:r>
            <a:r>
              <a:rPr lang="en-US" sz="2400" b="1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US" sz="2400" b="1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82AF2C6-7DF8-AFA0-2EDB-2ECB9A9A1F12}"/>
              </a:ext>
            </a:extLst>
          </p:cNvPr>
          <p:cNvCxnSpPr>
            <a:cxnSpLocks/>
          </p:cNvCxnSpPr>
          <p:nvPr/>
        </p:nvCxnSpPr>
        <p:spPr>
          <a:xfrm flipH="1">
            <a:off x="7865255" y="2033373"/>
            <a:ext cx="85033" cy="546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09AD551-F7E7-ED0F-3387-00B2FAC03BF2}"/>
              </a:ext>
            </a:extLst>
          </p:cNvPr>
          <p:cNvCxnSpPr>
            <a:cxnSpLocks/>
          </p:cNvCxnSpPr>
          <p:nvPr/>
        </p:nvCxnSpPr>
        <p:spPr>
          <a:xfrm flipH="1">
            <a:off x="9078541" y="1888319"/>
            <a:ext cx="435364" cy="638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2E04D7A-5D9F-C7A2-74F2-9FA797715B10}"/>
              </a:ext>
            </a:extLst>
          </p:cNvPr>
          <p:cNvSpPr txBox="1"/>
          <p:nvPr/>
        </p:nvSpPr>
        <p:spPr>
          <a:xfrm>
            <a:off x="7029424" y="3119751"/>
            <a:ext cx="514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aseline="3000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(RT/</a:t>
            </a:r>
            <a:r>
              <a:rPr lang="en-US" sz="240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)ln(Q) </a:t>
            </a:r>
            <a:r>
              <a:rPr lang="en-US" sz="2400" b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Nernst equation</a:t>
            </a:r>
            <a:r>
              <a:rPr lang="en-US" sz="2400" b="1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5AD657D-9C61-D2A9-C53C-C74048D43C16}"/>
              </a:ext>
            </a:extLst>
          </p:cNvPr>
          <p:cNvCxnSpPr>
            <a:cxnSpLocks/>
          </p:cNvCxnSpPr>
          <p:nvPr/>
        </p:nvCxnSpPr>
        <p:spPr>
          <a:xfrm>
            <a:off x="3915562" y="1650807"/>
            <a:ext cx="0" cy="373734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2DDE876-97A5-7CE6-585A-AC2FFFEB388B}"/>
              </a:ext>
            </a:extLst>
          </p:cNvPr>
          <p:cNvSpPr txBox="1"/>
          <p:nvPr/>
        </p:nvSpPr>
        <p:spPr>
          <a:xfrm>
            <a:off x="3292381" y="1930554"/>
            <a:ext cx="722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F358EA-1608-C2FE-6A7C-B9B3AA253051}"/>
              </a:ext>
            </a:extLst>
          </p:cNvPr>
          <p:cNvSpPr txBox="1"/>
          <p:nvPr/>
        </p:nvSpPr>
        <p:spPr>
          <a:xfrm>
            <a:off x="7211915" y="3792817"/>
            <a:ext cx="4603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E</a:t>
            </a:r>
            <a:r>
              <a:rPr 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value is called the formal potential and is where the surface concentration of each species (A and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are equal. In the Nernst equation, this cancels out the second term, and E =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3000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This is what is reported experimentally for a redox couple.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939E2-77E7-80EB-AE49-DA4CE87783FB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46664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E39B3AC-CCA9-FBFD-081B-991D0C263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705" y="1228317"/>
            <a:ext cx="3301025" cy="440136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5C849A1-22A5-C127-5DD1-32863D1BF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534" y="1106988"/>
            <a:ext cx="3434080" cy="258128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AC93C3B-2D94-AA08-1601-3660CC49027A}"/>
              </a:ext>
            </a:extLst>
          </p:cNvPr>
          <p:cNvSpPr txBox="1"/>
          <p:nvPr/>
        </p:nvSpPr>
        <p:spPr>
          <a:xfrm>
            <a:off x="0" y="623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The screen-printed electrodes and setup we will use today</a:t>
            </a:r>
          </a:p>
        </p:txBody>
      </p:sp>
      <p:pic>
        <p:nvPicPr>
          <p:cNvPr id="1026" name="Picture 2" descr="Ag/Ag+ Reference Electrode | Non-Aqueous Electrode | Ossila">
            <a:extLst>
              <a:ext uri="{FF2B5EF4-FFF2-40B4-BE49-F238E27FC236}">
                <a16:creationId xmlns:a16="http://schemas.microsoft.com/office/drawing/2014/main" id="{254DBFE1-3775-36E6-2257-2D09ACAD5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72" y="3855719"/>
            <a:ext cx="2406227" cy="240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169DC6-D394-3C1A-E70B-1ACEA665C6D8}"/>
              </a:ext>
            </a:extLst>
          </p:cNvPr>
          <p:cNvSpPr txBox="1"/>
          <p:nvPr/>
        </p:nvSpPr>
        <p:spPr>
          <a:xfrm>
            <a:off x="1341120" y="4273973"/>
            <a:ext cx="96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E15B71-C4F1-EEC0-7F16-A2ADF8FDF12C}"/>
              </a:ext>
            </a:extLst>
          </p:cNvPr>
          <p:cNvCxnSpPr/>
          <p:nvPr/>
        </p:nvCxnSpPr>
        <p:spPr>
          <a:xfrm flipH="1">
            <a:off x="1965270" y="3700221"/>
            <a:ext cx="520543" cy="58570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7CE4C2-E0B5-3584-1608-4CB8849644B9}"/>
              </a:ext>
            </a:extLst>
          </p:cNvPr>
          <p:cNvCxnSpPr>
            <a:cxnSpLocks/>
          </p:cNvCxnSpPr>
          <p:nvPr/>
        </p:nvCxnSpPr>
        <p:spPr>
          <a:xfrm>
            <a:off x="2066368" y="4680552"/>
            <a:ext cx="486677" cy="5484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A5E036-1EC4-1FCF-D674-133BA469AB1C}"/>
              </a:ext>
            </a:extLst>
          </p:cNvPr>
          <p:cNvSpPr txBox="1"/>
          <p:nvPr/>
        </p:nvSpPr>
        <p:spPr>
          <a:xfrm>
            <a:off x="3105574" y="5317067"/>
            <a:ext cx="2160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 external Ag/Ag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reference electrode for better results</a:t>
            </a:r>
          </a:p>
        </p:txBody>
      </p:sp>
    </p:spTree>
    <p:extLst>
      <p:ext uri="{BB962C8B-B14F-4D97-AF65-F5344CB8AC3E}">
        <p14:creationId xmlns:p14="http://schemas.microsoft.com/office/powerpoint/2010/main" val="279827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1BDA-670D-0DA3-A31B-E5917FC4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074" y="-187154"/>
            <a:ext cx="9385852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The three molecules we will be investigating</a:t>
            </a:r>
          </a:p>
        </p:txBody>
      </p:sp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73568DE3-41CF-C2CA-C4AE-A9F64E40F1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65" y="824171"/>
            <a:ext cx="5875935" cy="1816602"/>
          </a:xfrm>
          <a:prstGeom prst="rect">
            <a:avLst/>
          </a:prstGeom>
        </p:spPr>
      </p:pic>
      <p:pic>
        <p:nvPicPr>
          <p:cNvPr id="7" name="Picture 6" descr="A picture containing clock, watch, gauge&#10;&#10;Description automatically generated">
            <a:extLst>
              <a:ext uri="{FF2B5EF4-FFF2-40B4-BE49-F238E27FC236}">
                <a16:creationId xmlns:a16="http://schemas.microsoft.com/office/drawing/2014/main" id="{9A98E352-E160-F969-AE09-76AF8075A2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79" y="837561"/>
            <a:ext cx="5187842" cy="14480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9B520F-C482-21B4-9678-9AD59814DE70}"/>
              </a:ext>
            </a:extLst>
          </p:cNvPr>
          <p:cNvSpPr/>
          <p:nvPr/>
        </p:nvSpPr>
        <p:spPr>
          <a:xfrm>
            <a:off x="1303152" y="3990622"/>
            <a:ext cx="3709760" cy="1460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We will use cyclic voltammetry to determine the E</a:t>
            </a:r>
            <a:r>
              <a:rPr lang="en-US" baseline="-25000">
                <a:solidFill>
                  <a:schemeClr val="tx1"/>
                </a:solidFill>
              </a:rPr>
              <a:t>1/2 </a:t>
            </a:r>
            <a:r>
              <a:rPr lang="en-US">
                <a:solidFill>
                  <a:schemeClr val="tx1"/>
                </a:solidFill>
              </a:rPr>
              <a:t>value for each quinone derivative and connect chemical structure to redox potential.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BB8C9-94EA-0385-05F1-CD4CAD0D0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453" y="2790697"/>
            <a:ext cx="5594732" cy="386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8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5949721-D4C5-B53F-8C08-E6E0D11BD0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9" y="998590"/>
            <a:ext cx="3425030" cy="3032337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45A9406-B76C-6356-13B2-80A4688B29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201" y="1203999"/>
            <a:ext cx="6971266" cy="55959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A011E3-9531-AF40-7C23-EE9619079B09}"/>
              </a:ext>
            </a:extLst>
          </p:cNvPr>
          <p:cNvSpPr txBox="1"/>
          <p:nvPr/>
        </p:nvSpPr>
        <p:spPr>
          <a:xfrm>
            <a:off x="635042" y="14934"/>
            <a:ext cx="11119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technique: cyclic voltammetry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985430-9B0B-BB60-20FC-D5533699E13D}"/>
              </a:ext>
            </a:extLst>
          </p:cNvPr>
          <p:cNvSpPr/>
          <p:nvPr/>
        </p:nvSpPr>
        <p:spPr>
          <a:xfrm>
            <a:off x="635042" y="4459357"/>
            <a:ext cx="3193651" cy="2193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Cyclic voltammetry is an electrochemical technique that measures current (A) as a function of an applied potential (V). It provides both qualitative and quantitative information on the redox processes of species.</a:t>
            </a:r>
          </a:p>
        </p:txBody>
      </p:sp>
    </p:spTree>
    <p:extLst>
      <p:ext uri="{BB962C8B-B14F-4D97-AF65-F5344CB8AC3E}">
        <p14:creationId xmlns:p14="http://schemas.microsoft.com/office/powerpoint/2010/main" val="22186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273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64E0B5-1479-CDB1-7C91-3BA590376FB9}"/>
              </a:ext>
            </a:extLst>
          </p:cNvPr>
          <p:cNvCxnSpPr>
            <a:cxnSpLocks/>
          </p:cNvCxnSpPr>
          <p:nvPr/>
        </p:nvCxnSpPr>
        <p:spPr>
          <a:xfrm>
            <a:off x="8758323" y="1638588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 of molecule A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1546302" y="3813717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E78F289-1DCF-4200-6453-A963C8836794}"/>
              </a:ext>
            </a:extLst>
          </p:cNvPr>
          <p:cNvCxnSpPr>
            <a:cxnSpLocks/>
          </p:cNvCxnSpPr>
          <p:nvPr/>
        </p:nvCxnSpPr>
        <p:spPr>
          <a:xfrm flipV="1">
            <a:off x="1702419" y="4052833"/>
            <a:ext cx="0" cy="935479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A54348-8331-E6AA-F5CB-0E2697408C7E}"/>
              </a:ext>
            </a:extLst>
          </p:cNvPr>
          <p:cNvGrpSpPr/>
          <p:nvPr/>
        </p:nvGrpSpPr>
        <p:grpSpPr>
          <a:xfrm>
            <a:off x="9592670" y="3033050"/>
            <a:ext cx="111461" cy="472710"/>
            <a:chOff x="10740044" y="1638588"/>
            <a:chExt cx="111461" cy="47271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99EBC47-3781-B7A2-1255-15A25BE419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655FB03-0C13-E3F6-C58E-6B561A9ADF34}"/>
                </a:ext>
              </a:extLst>
            </p:cNvPr>
            <p:cNvCxnSpPr/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63438D-AEED-DB7A-CA91-EEBBDE194D69}"/>
              </a:ext>
            </a:extLst>
          </p:cNvPr>
          <p:cNvGrpSpPr/>
          <p:nvPr/>
        </p:nvGrpSpPr>
        <p:grpSpPr>
          <a:xfrm>
            <a:off x="8758323" y="1138030"/>
            <a:ext cx="111461" cy="472710"/>
            <a:chOff x="10740044" y="1638588"/>
            <a:chExt cx="111461" cy="47271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F5AE832-730B-8D2A-9017-959CA0314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B24E46E-8543-95E4-E20F-EE0F367E4129}"/>
                </a:ext>
              </a:extLst>
            </p:cNvPr>
            <p:cNvCxnSpPr/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7CF5FD-6351-9FEB-F848-8583C41D3874}"/>
              </a:ext>
            </a:extLst>
          </p:cNvPr>
          <p:cNvGrpSpPr/>
          <p:nvPr/>
        </p:nvGrpSpPr>
        <p:grpSpPr>
          <a:xfrm>
            <a:off x="8883282" y="1138030"/>
            <a:ext cx="111461" cy="472710"/>
            <a:chOff x="10740044" y="1638588"/>
            <a:chExt cx="111461" cy="47271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11DCCE-69A8-229A-F239-A83E6A117A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55159E6-B1B2-05C6-F830-BEC50F1506B7}"/>
                </a:ext>
              </a:extLst>
            </p:cNvPr>
            <p:cNvCxnSpPr/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E14A1D6-D564-1C0E-0EC6-E0C95326FCBC}"/>
              </a:ext>
            </a:extLst>
          </p:cNvPr>
          <p:cNvGrpSpPr/>
          <p:nvPr/>
        </p:nvGrpSpPr>
        <p:grpSpPr>
          <a:xfrm>
            <a:off x="9008240" y="1138030"/>
            <a:ext cx="111461" cy="472710"/>
            <a:chOff x="10740044" y="1638588"/>
            <a:chExt cx="111461" cy="47271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2F28B-F4B0-28B9-13CB-819B3646B1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F08913-6290-2442-EB23-BEEA5E11C9F5}"/>
                </a:ext>
              </a:extLst>
            </p:cNvPr>
            <p:cNvCxnSpPr/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436A18-7BB1-6211-31CD-F883E815831E}"/>
              </a:ext>
            </a:extLst>
          </p:cNvPr>
          <p:cNvGrpSpPr/>
          <p:nvPr/>
        </p:nvGrpSpPr>
        <p:grpSpPr>
          <a:xfrm>
            <a:off x="9133197" y="1138030"/>
            <a:ext cx="111461" cy="472710"/>
            <a:chOff x="10740044" y="1638588"/>
            <a:chExt cx="111461" cy="47271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A7C5F8C-7260-1ED1-3969-8FD0B6546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C38BA89-FE58-C200-C3C0-0721F67C8524}"/>
                </a:ext>
              </a:extLst>
            </p:cNvPr>
            <p:cNvCxnSpPr/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D773009-5D4B-F334-D4FF-7CC13D1BF00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C9099F-FCCA-52E8-C957-043D45FF17A9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5FB0C-DB5D-A1E7-734C-C46006C80B3E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8784BF-9352-4EEC-313B-560FDDF77E39}"/>
              </a:ext>
            </a:extLst>
          </p:cNvPr>
          <p:cNvGrpSpPr/>
          <p:nvPr/>
        </p:nvGrpSpPr>
        <p:grpSpPr>
          <a:xfrm rot="10800000">
            <a:off x="9816121" y="3035841"/>
            <a:ext cx="111461" cy="472710"/>
            <a:chOff x="10740044" y="1638588"/>
            <a:chExt cx="111461" cy="47271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1B19609-F5FE-B0FF-22F2-3F5485970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2CE870-77D6-C1B0-28A8-7E78A13AC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548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273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 of molecule A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3361249" y="3552110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DA82E9-9A4B-E8CA-389F-A37D6ACBBF7A}"/>
              </a:ext>
            </a:extLst>
          </p:cNvPr>
          <p:cNvCxnSpPr>
            <a:cxnSpLocks/>
          </p:cNvCxnSpPr>
          <p:nvPr/>
        </p:nvCxnSpPr>
        <p:spPr>
          <a:xfrm>
            <a:off x="2899499" y="3173469"/>
            <a:ext cx="624467" cy="511059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65226" y="3183970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/>
          <p:nvPr/>
        </p:nvCxnSpPr>
        <p:spPr>
          <a:xfrm flipH="1">
            <a:off x="9362279" y="3463980"/>
            <a:ext cx="278497" cy="2555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A079EC1-2BEF-BDFE-7FF2-C1E5B31889E5}"/>
              </a:ext>
            </a:extLst>
          </p:cNvPr>
          <p:cNvSpPr txBox="1"/>
          <p:nvPr/>
        </p:nvSpPr>
        <p:spPr>
          <a:xfrm>
            <a:off x="1907905" y="2200047"/>
            <a:ext cx="1694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 current as A begins diffusing to electrode to undergo oxidation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972DB-D9A5-EE98-33C2-2D120FFDB38B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C05714-5E48-4410-DA3A-9E880B16C0B3}"/>
              </a:ext>
            </a:extLst>
          </p:cNvPr>
          <p:cNvGrpSpPr/>
          <p:nvPr/>
        </p:nvGrpSpPr>
        <p:grpSpPr>
          <a:xfrm rot="10800000">
            <a:off x="9816121" y="3035841"/>
            <a:ext cx="111461" cy="472710"/>
            <a:chOff x="10740044" y="1638588"/>
            <a:chExt cx="111461" cy="47271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AD89904-F8D8-52D0-35D2-15929E623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335CA70-B33A-7748-4B4A-5832736F82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3D76B7-0599-B0BF-B674-C14C2ED54D74}"/>
              </a:ext>
            </a:extLst>
          </p:cNvPr>
          <p:cNvGrpSpPr/>
          <p:nvPr/>
        </p:nvGrpSpPr>
        <p:grpSpPr>
          <a:xfrm>
            <a:off x="9592670" y="3033050"/>
            <a:ext cx="111461" cy="472710"/>
            <a:chOff x="10740044" y="1638588"/>
            <a:chExt cx="111461" cy="47271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709BDC0-257E-8FBF-D607-F6A3190A3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913FD9-75C7-622F-F62B-B315EB64F668}"/>
                </a:ext>
              </a:extLst>
            </p:cNvPr>
            <p:cNvCxnSpPr/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275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273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 of molecule A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3849564" y="2199707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DA82E9-9A4B-E8CA-389F-A37D6ACBBF7A}"/>
              </a:ext>
            </a:extLst>
          </p:cNvPr>
          <p:cNvCxnSpPr>
            <a:cxnSpLocks/>
          </p:cNvCxnSpPr>
          <p:nvPr/>
        </p:nvCxnSpPr>
        <p:spPr>
          <a:xfrm flipV="1">
            <a:off x="3263034" y="2399441"/>
            <a:ext cx="735124" cy="224013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65226" y="3410853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>
            <a:cxnSpLocks/>
          </p:cNvCxnSpPr>
          <p:nvPr/>
        </p:nvCxnSpPr>
        <p:spPr>
          <a:xfrm flipH="1">
            <a:off x="9292501" y="3463980"/>
            <a:ext cx="348275" cy="4195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A079EC1-2BEF-BDFE-7FF2-C1E5B31889E5}"/>
              </a:ext>
            </a:extLst>
          </p:cNvPr>
          <p:cNvSpPr txBox="1"/>
          <p:nvPr/>
        </p:nvSpPr>
        <p:spPr>
          <a:xfrm>
            <a:off x="1744764" y="2107717"/>
            <a:ext cx="1694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 current increase as A diffuses to electrode and is oxidized 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A3719-82ED-4476-5913-4EE0283C0002}"/>
              </a:ext>
            </a:extLst>
          </p:cNvPr>
          <p:cNvSpPr txBox="1"/>
          <p:nvPr/>
        </p:nvSpPr>
        <p:spPr>
          <a:xfrm>
            <a:off x="11818620" y="649628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00CEB1-7D00-200E-78B7-3DBC83BBAC0F}"/>
              </a:ext>
            </a:extLst>
          </p:cNvPr>
          <p:cNvGrpSpPr/>
          <p:nvPr/>
        </p:nvGrpSpPr>
        <p:grpSpPr>
          <a:xfrm rot="10800000">
            <a:off x="9816121" y="3035841"/>
            <a:ext cx="111461" cy="472710"/>
            <a:chOff x="10740044" y="1638588"/>
            <a:chExt cx="111461" cy="47271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766D60-02BB-01E1-B711-49401453A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CD1D5D7-8AB2-4BE1-5993-FCCFE0D03C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B36CFB-B720-DA87-2088-1413E5FD9AC7}"/>
              </a:ext>
            </a:extLst>
          </p:cNvPr>
          <p:cNvGrpSpPr/>
          <p:nvPr/>
        </p:nvGrpSpPr>
        <p:grpSpPr>
          <a:xfrm>
            <a:off x="9592670" y="3033050"/>
            <a:ext cx="111461" cy="472710"/>
            <a:chOff x="10740044" y="1638588"/>
            <a:chExt cx="111461" cy="47271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EB18A46-6A24-A68D-E186-99C7E1F940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524179-7E86-B17B-F149-1954954A8C5D}"/>
                </a:ext>
              </a:extLst>
            </p:cNvPr>
            <p:cNvCxnSpPr/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75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273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rgbClr val="202124"/>
                </a:solidFill>
                <a:latin typeface="Times New Roman"/>
                <a:cs typeface="Times New Roman"/>
              </a:rPr>
              <a:t>HOMO of molecule A</a:t>
            </a:r>
            <a:r>
              <a:rPr lang="en-US" sz="2400" baseline="30000" dirty="0">
                <a:solidFill>
                  <a:srgbClr val="202124"/>
                </a:solidFill>
                <a:latin typeface="Times New Roman"/>
                <a:cs typeface="Times New Roman"/>
              </a:rPr>
              <a:t>+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4091412" y="1633201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DA82E9-9A4B-E8CA-389F-A37D6ACBBF7A}"/>
              </a:ext>
            </a:extLst>
          </p:cNvPr>
          <p:cNvCxnSpPr>
            <a:cxnSpLocks/>
          </p:cNvCxnSpPr>
          <p:nvPr/>
        </p:nvCxnSpPr>
        <p:spPr>
          <a:xfrm flipV="1">
            <a:off x="3506940" y="1778691"/>
            <a:ext cx="735124" cy="224013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81650" y="3625608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>
            <a:cxnSpLocks/>
          </p:cNvCxnSpPr>
          <p:nvPr/>
        </p:nvCxnSpPr>
        <p:spPr>
          <a:xfrm flipH="1">
            <a:off x="9402815" y="3463980"/>
            <a:ext cx="237961" cy="561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3BDAE-BE2D-9541-8E9C-46734C3FE827}"/>
              </a:ext>
            </a:extLst>
          </p:cNvPr>
          <p:cNvSpPr txBox="1"/>
          <p:nvPr/>
        </p:nvSpPr>
        <p:spPr>
          <a:xfrm>
            <a:off x="3722119" y="1353473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F0F93-75A5-369F-0C96-A25EAA317CFB}"/>
              </a:ext>
            </a:extLst>
          </p:cNvPr>
          <p:cNvSpPr txBox="1"/>
          <p:nvPr/>
        </p:nvSpPr>
        <p:spPr>
          <a:xfrm>
            <a:off x="1838114" y="1686446"/>
            <a:ext cx="16944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 is reached as there is depletion of surface [A] and max mass transfer rate is reached. A begins to diffuse in from the bulk solution now.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A4CEE-A736-8260-3C6C-1752B71A0716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873EAF-4982-8C5C-74B8-7A02BC320677}"/>
              </a:ext>
            </a:extLst>
          </p:cNvPr>
          <p:cNvGrpSpPr/>
          <p:nvPr/>
        </p:nvGrpSpPr>
        <p:grpSpPr>
          <a:xfrm rot="10800000">
            <a:off x="9816121" y="3035841"/>
            <a:ext cx="111461" cy="472710"/>
            <a:chOff x="10740044" y="1638588"/>
            <a:chExt cx="111461" cy="4727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9AFFC7-3CD2-DC7B-DCE7-0F14F20FCB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3506DA3-EC70-38E2-DC27-47D10767D5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03B3B0-2BFD-504F-12A7-B382237F972B}"/>
              </a:ext>
            </a:extLst>
          </p:cNvPr>
          <p:cNvGrpSpPr/>
          <p:nvPr/>
        </p:nvGrpSpPr>
        <p:grpSpPr>
          <a:xfrm>
            <a:off x="9592670" y="3033050"/>
            <a:ext cx="111461" cy="472710"/>
            <a:chOff x="10740044" y="1638588"/>
            <a:chExt cx="111461" cy="47271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35713C-0797-A23F-618C-F23E684F1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E7C0936-B3AE-9CB8-A12C-8FEF41252F51}"/>
                </a:ext>
              </a:extLst>
            </p:cNvPr>
            <p:cNvCxnSpPr/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543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273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rgbClr val="202124"/>
                </a:solidFill>
                <a:latin typeface="Times New Roman"/>
                <a:cs typeface="Times New Roman"/>
              </a:rPr>
              <a:t>HOMO of molecule A</a:t>
            </a:r>
            <a:r>
              <a:rPr lang="en-US" sz="2400" baseline="30000" dirty="0">
                <a:solidFill>
                  <a:srgbClr val="202124"/>
                </a:solidFill>
                <a:latin typeface="Times New Roman"/>
                <a:cs typeface="Times New Roman"/>
              </a:rPr>
              <a:t>+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4533409" y="2314757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81650" y="3983117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>
            <a:cxnSpLocks/>
          </p:cNvCxnSpPr>
          <p:nvPr/>
        </p:nvCxnSpPr>
        <p:spPr>
          <a:xfrm flipH="1">
            <a:off x="9402815" y="3463980"/>
            <a:ext cx="237961" cy="561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3BDAE-BE2D-9541-8E9C-46734C3FE827}"/>
              </a:ext>
            </a:extLst>
          </p:cNvPr>
          <p:cNvSpPr txBox="1"/>
          <p:nvPr/>
        </p:nvSpPr>
        <p:spPr>
          <a:xfrm>
            <a:off x="3722119" y="1353473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356D4F-6AF1-AE4D-FF0D-63551B785CFB}"/>
              </a:ext>
            </a:extLst>
          </p:cNvPr>
          <p:cNvCxnSpPr>
            <a:cxnSpLocks/>
          </p:cNvCxnSpPr>
          <p:nvPr/>
        </p:nvCxnSpPr>
        <p:spPr>
          <a:xfrm flipV="1">
            <a:off x="3788229" y="2502568"/>
            <a:ext cx="893774" cy="48127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E49E49-DA2B-A5D2-E0BE-2765E3705894}"/>
              </a:ext>
            </a:extLst>
          </p:cNvPr>
          <p:cNvSpPr txBox="1"/>
          <p:nvPr/>
        </p:nvSpPr>
        <p:spPr>
          <a:xfrm>
            <a:off x="1712384" y="2076936"/>
            <a:ext cx="2322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Decline in current as depletion of surface [A] sets in and the surface [A</a:t>
            </a:r>
            <a:r>
              <a:rPr lang="en-US" sz="16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] increases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6CEFC9-927F-1964-4613-C07AB5E8BC8C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53185A-5360-84AB-B789-87A4811FDED2}"/>
              </a:ext>
            </a:extLst>
          </p:cNvPr>
          <p:cNvGrpSpPr/>
          <p:nvPr/>
        </p:nvGrpSpPr>
        <p:grpSpPr>
          <a:xfrm>
            <a:off x="9592670" y="3033050"/>
            <a:ext cx="111461" cy="472710"/>
            <a:chOff x="10740044" y="1638588"/>
            <a:chExt cx="111461" cy="47271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C528095-02A8-3950-D351-0DE0C38FB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8698E3E-BE75-D2BC-37B1-5D449B4CAEF7}"/>
                </a:ext>
              </a:extLst>
            </p:cNvPr>
            <p:cNvCxnSpPr/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07212C-BE98-7A38-80EE-8279FE18E6D2}"/>
              </a:ext>
            </a:extLst>
          </p:cNvPr>
          <p:cNvGrpSpPr/>
          <p:nvPr/>
        </p:nvGrpSpPr>
        <p:grpSpPr>
          <a:xfrm rot="10800000">
            <a:off x="9816121" y="3035841"/>
            <a:ext cx="111461" cy="472710"/>
            <a:chOff x="10740044" y="1638588"/>
            <a:chExt cx="111461" cy="47271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1193E40-FD1A-DA3A-A18E-8F0FAD2D72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CAB087-52C6-2A9D-8363-1F360B98D1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931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273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rgbClr val="202124"/>
                </a:solidFill>
                <a:latin typeface="Times New Roman"/>
                <a:cs typeface="Times New Roman"/>
              </a:rPr>
              <a:t>HOMO of molecule A</a:t>
            </a:r>
            <a:r>
              <a:rPr lang="en-US" sz="2400" baseline="30000" dirty="0">
                <a:solidFill>
                  <a:srgbClr val="202124"/>
                </a:solidFill>
                <a:latin typeface="Times New Roman"/>
                <a:cs typeface="Times New Roman"/>
              </a:rPr>
              <a:t>+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5433104" y="2754742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81650" y="4540006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>
            <a:cxnSpLocks/>
          </p:cNvCxnSpPr>
          <p:nvPr/>
        </p:nvCxnSpPr>
        <p:spPr>
          <a:xfrm flipH="1">
            <a:off x="9383816" y="3463980"/>
            <a:ext cx="256960" cy="9567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3BDAE-BE2D-9541-8E9C-46734C3FE827}"/>
              </a:ext>
            </a:extLst>
          </p:cNvPr>
          <p:cNvSpPr txBox="1"/>
          <p:nvPr/>
        </p:nvSpPr>
        <p:spPr>
          <a:xfrm>
            <a:off x="3722119" y="1353473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356D4F-6AF1-AE4D-FF0D-63551B785CFB}"/>
              </a:ext>
            </a:extLst>
          </p:cNvPr>
          <p:cNvCxnSpPr>
            <a:cxnSpLocks/>
          </p:cNvCxnSpPr>
          <p:nvPr/>
        </p:nvCxnSpPr>
        <p:spPr>
          <a:xfrm flipV="1">
            <a:off x="5581724" y="3005944"/>
            <a:ext cx="75627" cy="846109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E49E49-DA2B-A5D2-E0BE-2765E3705894}"/>
              </a:ext>
            </a:extLst>
          </p:cNvPr>
          <p:cNvSpPr txBox="1"/>
          <p:nvPr/>
        </p:nvSpPr>
        <p:spPr>
          <a:xfrm>
            <a:off x="4483900" y="3882137"/>
            <a:ext cx="2322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Surface becomes saturated with A</a:t>
            </a:r>
            <a:r>
              <a:rPr lang="en-US" sz="16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and mass transport of A from the bulk reaches equilibrium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422594-EDDF-2CC4-F456-79DD2AB03BC3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C94892-6505-5B5E-9B27-B693F388B7EA}"/>
              </a:ext>
            </a:extLst>
          </p:cNvPr>
          <p:cNvGrpSpPr/>
          <p:nvPr/>
        </p:nvGrpSpPr>
        <p:grpSpPr>
          <a:xfrm rot="10800000">
            <a:off x="9816121" y="3035841"/>
            <a:ext cx="111461" cy="472710"/>
            <a:chOff x="10740044" y="1638588"/>
            <a:chExt cx="111461" cy="47271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5577ECD-A3B1-74E2-9705-5F0041FAF9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6291F93-9A81-B0AA-8949-96A5D6EFCA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948FF9-D21E-2C96-57E8-F2F346F45ABE}"/>
              </a:ext>
            </a:extLst>
          </p:cNvPr>
          <p:cNvGrpSpPr/>
          <p:nvPr/>
        </p:nvGrpSpPr>
        <p:grpSpPr>
          <a:xfrm>
            <a:off x="9592670" y="3033050"/>
            <a:ext cx="111461" cy="472710"/>
            <a:chOff x="10740044" y="1638588"/>
            <a:chExt cx="111461" cy="47271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483171-BA99-4F47-E4B5-3A00845472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27DB06-E69C-DFB8-B928-CC1D7DE813FA}"/>
                </a:ext>
              </a:extLst>
            </p:cNvPr>
            <p:cNvCxnSpPr/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785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Microsoft Office PowerPoint</Application>
  <PresentationFormat>Widescreen</PresentationFormat>
  <Paragraphs>191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In the Mix experimental session</vt:lpstr>
      <vt:lpstr>The three molecules we will be investigating</vt:lpstr>
      <vt:lpstr>PowerPoint Presentation</vt:lpstr>
      <vt:lpstr>CV Theory</vt:lpstr>
      <vt:lpstr>CV Theory</vt:lpstr>
      <vt:lpstr>CV Theory</vt:lpstr>
      <vt:lpstr>CV Theory</vt:lpstr>
      <vt:lpstr>CV Theory</vt:lpstr>
      <vt:lpstr>CV Theory</vt:lpstr>
      <vt:lpstr>CV Theory</vt:lpstr>
      <vt:lpstr>CV Theory</vt:lpstr>
      <vt:lpstr>CV Theory</vt:lpstr>
      <vt:lpstr>CV Theory</vt:lpstr>
      <vt:lpstr>CV Theory</vt:lpstr>
      <vt:lpstr>CV Theory</vt:lpstr>
      <vt:lpstr>CV Theory</vt:lpstr>
      <vt:lpstr>Important spots in the CV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Stumme, Nathan C</dc:creator>
  <cp:lastModifiedBy>Duke-Crockett, Rebekah</cp:lastModifiedBy>
  <cp:revision>28</cp:revision>
  <dcterms:created xsi:type="dcterms:W3CDTF">2022-05-10T16:42:39Z</dcterms:created>
  <dcterms:modified xsi:type="dcterms:W3CDTF">2023-05-31T16:17:37Z</dcterms:modified>
</cp:coreProperties>
</file>