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0" r:id="rId4"/>
    <p:sldId id="27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9" r:id="rId14"/>
    <p:sldId id="274" r:id="rId15"/>
    <p:sldId id="275" r:id="rId16"/>
    <p:sldId id="276" r:id="rId17"/>
    <p:sldId id="259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33325-C772-4B38-970C-98AE1457DECF}" v="15" dt="2023-02-17T16:06:0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mme, Nathan C" userId="c524b64d-8e50-4afe-a02e-5dc1da2e1c9f" providerId="ADAL" clId="{FA633325-C772-4B38-970C-98AE1457DECF}"/>
    <pc:docChg chg="modSld">
      <pc:chgData name="Stumme, Nathan C" userId="c524b64d-8e50-4afe-a02e-5dc1da2e1c9f" providerId="ADAL" clId="{FA633325-C772-4B38-970C-98AE1457DECF}" dt="2023-02-17T16:06:00.690" v="14" actId="20577"/>
      <pc:docMkLst>
        <pc:docMk/>
      </pc:docMkLst>
      <pc:sldChg chg="modSp mod">
        <pc:chgData name="Stumme, Nathan C" userId="c524b64d-8e50-4afe-a02e-5dc1da2e1c9f" providerId="ADAL" clId="{FA633325-C772-4B38-970C-98AE1457DECF}" dt="2023-02-17T16:06:00.690" v="14" actId="20577"/>
        <pc:sldMkLst>
          <pc:docMk/>
          <pc:sldMk cId="3546664196" sldId="259"/>
        </pc:sldMkLst>
        <pc:spChg chg="mod">
          <ac:chgData name="Stumme, Nathan C" userId="c524b64d-8e50-4afe-a02e-5dc1da2e1c9f" providerId="ADAL" clId="{FA633325-C772-4B38-970C-98AE1457DECF}" dt="2023-02-17T16:06:00.690" v="14" actId="20577"/>
          <ac:spMkLst>
            <pc:docMk/>
            <pc:sldMk cId="3546664196" sldId="259"/>
            <ac:spMk id="73" creationId="{2DF358EA-1608-C2FE-6A7C-B9B3AA2530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3F4E-F221-EB43-56C1-02EC8F39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D6420-13D2-54CF-1798-2B97B20C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1C41-3457-13AF-D0B8-673E945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BF09-C910-7112-545B-037071D2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6857-9562-096F-BCA0-0F4F138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44B-7D03-4EA8-B7CC-1DA19457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B3E7D-B3C6-4A1B-6A56-BB5447C1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928E-0FC0-BCFF-FB4A-0F52708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51DC-ACE4-6074-8AD6-60CA5C2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2900-E11F-627F-2059-3D7CC523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2842D-2C14-C94D-375C-A2A3AA01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0E29-4695-1DB8-D005-FB463912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EAF2-904D-E465-DA7E-3ED6902A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55C8-F7D1-93DA-12DF-9491EFE1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DBC2-6387-6FAD-70B9-EEFB634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F4ED-A7FE-9A61-3ED6-D2F3D7DF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E248-49FB-BBA0-F399-15AA1AA0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0D8B-F44D-AA7E-9988-408E111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888F-7275-26D9-1484-7A379FA3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5B7A-08E0-3FE0-509B-92C53DA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6760-1A90-451B-70C2-C1A63290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5DED-DD66-1794-9F6A-4D20C5DA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3438-ED89-9E7E-DC11-04FA9DB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EA4B-F4DB-D728-A04D-E190792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61B0-D6AB-E1D2-9A0E-B970E76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AA3D-7AA1-15DE-5509-8840CFB8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244E-BC27-A49B-A63F-47BC1953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B6E7-BA43-4B27-9340-87059D275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8BF0-0E33-27C2-99A0-0F8FCBA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0B8D-4132-6C8B-83FE-ED0FFEBD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949E-B148-85F2-89F4-D568B881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67F6-4F5A-FA8C-7AD1-82E6F35C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E607-905F-26D1-0F8C-855F3A31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D800-9FC6-02C2-B8EB-E904887A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31237-B645-AC00-328B-B19B2E27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9B762-B10C-0FA2-76D1-63058B756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08EEE-57AB-ABD9-25D4-AE1A73C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92727-5FD2-31CB-91DB-21ECFC41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6C6A-8E66-A752-CB99-F30FF38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0254-2D60-9DE4-94A3-AAD7B4BD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17502-9A3E-94BB-B7AE-D8EB3D5C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AFF1E-B80A-2A88-BA32-38C69EB1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940B-D4C9-A2AB-F287-685012E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E9DE-E5CC-F3A2-EFE2-5E75B63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736CF-6638-D327-E394-3EEE9B7A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F552-05F3-D485-E550-AAFF003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F62C-1ACC-A3A1-5860-4F464D5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ADE0-B531-3FD8-DBC8-E20AF2E4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58B2-E27A-8776-3F2E-2D164DD0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F959-2DB2-FA51-DEC0-57C731D8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BB24-6753-A258-7F9D-909B4A5F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4CC0B-101A-3581-E292-16C0BBD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909-F15F-4B7F-E522-5C5060DD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00813-F3F4-7D32-56D1-43FB231D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A5A60-5CDE-F353-2762-188BF546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A08F-EE36-1898-8FE7-A46983D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EA08-B7ED-3640-86C2-51BD8957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07FF-E521-6DCC-1805-9A48B7D5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E7669-0FD9-48CD-F3E1-90CB01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19D3-98D9-5071-58DC-6664A05B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7B5B-ACB0-A241-1B64-7BA9CF1A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5D8-023A-4611-89C2-966A15DBC7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AABF-226A-D363-F008-E7ECA29B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4D89-B34D-0D13-CCC9-B9B8D8D9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6FA6-6D85-4458-BAF8-64F8552E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1E0B-96BD-D29D-60AF-B35436C8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48470"/>
            <a:ext cx="12192000" cy="2387600"/>
          </a:xfrm>
        </p:spPr>
        <p:txBody>
          <a:bodyPr/>
          <a:lstStyle/>
          <a:p>
            <a:r>
              <a:rPr lang="en-US"/>
              <a:t>In the Mix experimental session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DC6E54A-6C6B-E7A9-F397-0A90EC361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6" y="2573489"/>
            <a:ext cx="2724289" cy="363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, person, hand&#10;&#10;Description automatically generated">
            <a:extLst>
              <a:ext uri="{FF2B5EF4-FFF2-40B4-BE49-F238E27FC236}">
                <a16:creationId xmlns:a16="http://schemas.microsoft.com/office/drawing/2014/main" id="{73D0E572-7389-13A6-1A7E-E44744FE1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76" y="3140232"/>
            <a:ext cx="3324050" cy="249967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C3ABE0E-925E-92D3-E4BE-9E3B62550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26" y="2573489"/>
            <a:ext cx="4320945" cy="34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6106162" y="282142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498689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383816" y="3463980"/>
            <a:ext cx="256960" cy="956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5850601" y="3054422"/>
            <a:ext cx="467435" cy="73839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0B1B57-D955-4A1F-DA78-2C1B13113ED8}"/>
              </a:ext>
            </a:extLst>
          </p:cNvPr>
          <p:cNvSpPr txBox="1"/>
          <p:nvPr/>
        </p:nvSpPr>
        <p:spPr>
          <a:xfrm>
            <a:off x="4478386" y="3775799"/>
            <a:ext cx="21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potential, scanning in negative direction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F57B3-14A1-6FC2-39C7-69E1858543B5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78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140063" y="306989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99308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302627" y="3448500"/>
            <a:ext cx="284997" cy="103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4386578" y="3303725"/>
            <a:ext cx="424107" cy="47283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04CF1D-AAB9-DC1E-88B5-F793BB24CED3}"/>
              </a:ext>
            </a:extLst>
          </p:cNvPr>
          <p:cNvSpPr txBox="1"/>
          <p:nvPr/>
        </p:nvSpPr>
        <p:spPr>
          <a:xfrm>
            <a:off x="4717081" y="3613665"/>
            <a:ext cx="16944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current as A</a:t>
            </a:r>
            <a:r>
              <a:rPr lang="en-US" sz="1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begins diffusing to electrode to undergo reduction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AFEE1-2408-2B64-046F-2ABA3D0C0D97}"/>
              </a:ext>
            </a:extLst>
          </p:cNvPr>
          <p:cNvCxnSpPr>
            <a:cxnSpLocks/>
          </p:cNvCxnSpPr>
          <p:nvPr/>
        </p:nvCxnSpPr>
        <p:spPr>
          <a:xfrm flipV="1">
            <a:off x="9704131" y="3033050"/>
            <a:ext cx="0" cy="472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059A6-458B-22F2-932E-48A7134EBF57}"/>
              </a:ext>
            </a:extLst>
          </p:cNvPr>
          <p:cNvCxnSpPr/>
          <p:nvPr/>
        </p:nvCxnSpPr>
        <p:spPr>
          <a:xfrm flipH="1">
            <a:off x="9592670" y="3051312"/>
            <a:ext cx="111461" cy="1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2F7EDA-6AE1-AA18-F0AE-3280855A7A1E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594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729623" y="421574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862461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81082" y="3363019"/>
            <a:ext cx="306542" cy="189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961294" y="4198440"/>
            <a:ext cx="620999" cy="22918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AFEE1-2408-2B64-046F-2ABA3D0C0D97}"/>
              </a:ext>
            </a:extLst>
          </p:cNvPr>
          <p:cNvCxnSpPr>
            <a:cxnSpLocks/>
          </p:cNvCxnSpPr>
          <p:nvPr/>
        </p:nvCxnSpPr>
        <p:spPr>
          <a:xfrm flipV="1">
            <a:off x="9704131" y="3033050"/>
            <a:ext cx="0" cy="472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059A6-458B-22F2-932E-48A7134EBF57}"/>
              </a:ext>
            </a:extLst>
          </p:cNvPr>
          <p:cNvCxnSpPr/>
          <p:nvPr/>
        </p:nvCxnSpPr>
        <p:spPr>
          <a:xfrm flipH="1">
            <a:off x="9592670" y="3051312"/>
            <a:ext cx="111461" cy="1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C31116-B6B3-5462-B0AE-610C8456305C}"/>
              </a:ext>
            </a:extLst>
          </p:cNvPr>
          <p:cNvSpPr txBox="1"/>
          <p:nvPr/>
        </p:nvSpPr>
        <p:spPr>
          <a:xfrm>
            <a:off x="4401571" y="3493644"/>
            <a:ext cx="169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current increase as A</a:t>
            </a:r>
            <a:r>
              <a:rPr lang="en-US" sz="16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diffuses to electrode and is reduced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54719-DA74-51A8-9524-0C7158A25EF2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3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449256" y="4956658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73183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322755" y="3232391"/>
            <a:ext cx="264869" cy="319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594884" y="4551374"/>
            <a:ext cx="757110" cy="68067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AFEE1-2408-2B64-046F-2ABA3D0C0D97}"/>
              </a:ext>
            </a:extLst>
          </p:cNvPr>
          <p:cNvCxnSpPr>
            <a:cxnSpLocks/>
          </p:cNvCxnSpPr>
          <p:nvPr/>
        </p:nvCxnSpPr>
        <p:spPr>
          <a:xfrm flipV="1">
            <a:off x="9704131" y="3033050"/>
            <a:ext cx="0" cy="472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059A6-458B-22F2-932E-48A7134EBF57}"/>
              </a:ext>
            </a:extLst>
          </p:cNvPr>
          <p:cNvCxnSpPr/>
          <p:nvPr/>
        </p:nvCxnSpPr>
        <p:spPr>
          <a:xfrm flipH="1">
            <a:off x="9592670" y="3051312"/>
            <a:ext cx="111461" cy="1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6BA2B-CCF4-6A92-8221-63809562E8C0}"/>
              </a:ext>
            </a:extLst>
          </p:cNvPr>
          <p:cNvSpPr txBox="1"/>
          <p:nvPr/>
        </p:nvSpPr>
        <p:spPr>
          <a:xfrm>
            <a:off x="4225658" y="3435624"/>
            <a:ext cx="169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is reached as there is depletion of surface [A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] and max mass transfer rate is reached. A</a:t>
            </a:r>
            <a:r>
              <a:rPr lang="en-US" sz="1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begins to diffuse in from the bulk solution now.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6641A-AB56-CD47-AF29-13F89BFE5621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99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117940" y="455966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63558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81082" y="3363019"/>
            <a:ext cx="306542" cy="189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>
            <a:off x="3375717" y="4551374"/>
            <a:ext cx="976277" cy="20625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AFEE1-2408-2B64-046F-2ABA3D0C0D97}"/>
              </a:ext>
            </a:extLst>
          </p:cNvPr>
          <p:cNvCxnSpPr>
            <a:cxnSpLocks/>
          </p:cNvCxnSpPr>
          <p:nvPr/>
        </p:nvCxnSpPr>
        <p:spPr>
          <a:xfrm flipV="1">
            <a:off x="9704131" y="3033050"/>
            <a:ext cx="0" cy="472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059A6-458B-22F2-932E-48A7134EBF57}"/>
              </a:ext>
            </a:extLst>
          </p:cNvPr>
          <p:cNvCxnSpPr/>
          <p:nvPr/>
        </p:nvCxnSpPr>
        <p:spPr>
          <a:xfrm flipH="1">
            <a:off x="9592670" y="3051312"/>
            <a:ext cx="111461" cy="1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5C302-0219-49A5-AE0F-70F02289692A}"/>
              </a:ext>
            </a:extLst>
          </p:cNvPr>
          <p:cNvSpPr txBox="1"/>
          <p:nvPr/>
        </p:nvSpPr>
        <p:spPr>
          <a:xfrm>
            <a:off x="4351994" y="3964402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current as depletion of surface [A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sets in and the surface [A] increases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55F6-4820-C9EB-3F59-EA99405360C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244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2448824" y="402559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2195574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267985" y="2935705"/>
            <a:ext cx="319639" cy="616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2660698" y="4186989"/>
            <a:ext cx="1601919" cy="504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AFEE1-2408-2B64-046F-2ABA3D0C0D97}"/>
              </a:ext>
            </a:extLst>
          </p:cNvPr>
          <p:cNvCxnSpPr>
            <a:cxnSpLocks/>
          </p:cNvCxnSpPr>
          <p:nvPr/>
        </p:nvCxnSpPr>
        <p:spPr>
          <a:xfrm flipV="1">
            <a:off x="9704131" y="3033050"/>
            <a:ext cx="0" cy="472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059A6-458B-22F2-932E-48A7134EBF57}"/>
              </a:ext>
            </a:extLst>
          </p:cNvPr>
          <p:cNvCxnSpPr/>
          <p:nvPr/>
        </p:nvCxnSpPr>
        <p:spPr>
          <a:xfrm flipH="1">
            <a:off x="9592670" y="3051312"/>
            <a:ext cx="111461" cy="1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4F09-5064-79CE-8DFA-4DFABCEC31DE}"/>
              </a:ext>
            </a:extLst>
          </p:cNvPr>
          <p:cNvSpPr txBox="1"/>
          <p:nvPr/>
        </p:nvSpPr>
        <p:spPr>
          <a:xfrm>
            <a:off x="4314067" y="3813717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Surface becomes saturated with A and mass transport of 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bulk reaches equilibrium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F34ED-9EF2-2EE2-9077-7501982DC5D7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953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399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1308672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>
            <a:off x="9115135" y="1897245"/>
            <a:ext cx="472489" cy="1654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H="1" flipV="1">
            <a:off x="1701990" y="4007468"/>
            <a:ext cx="2477289" cy="34485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AFEE1-2408-2B64-046F-2ABA3D0C0D97}"/>
              </a:ext>
            </a:extLst>
          </p:cNvPr>
          <p:cNvCxnSpPr>
            <a:cxnSpLocks/>
          </p:cNvCxnSpPr>
          <p:nvPr/>
        </p:nvCxnSpPr>
        <p:spPr>
          <a:xfrm flipV="1">
            <a:off x="9704131" y="3033050"/>
            <a:ext cx="0" cy="472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059A6-458B-22F2-932E-48A7134EBF57}"/>
              </a:ext>
            </a:extLst>
          </p:cNvPr>
          <p:cNvCxnSpPr/>
          <p:nvPr/>
        </p:nvCxnSpPr>
        <p:spPr>
          <a:xfrm flipH="1">
            <a:off x="9592670" y="3051312"/>
            <a:ext cx="111461" cy="1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1530DB-A1CB-8454-9D57-80F881B52D1B}"/>
              </a:ext>
            </a:extLst>
          </p:cNvPr>
          <p:cNvSpPr txBox="1"/>
          <p:nvPr/>
        </p:nvSpPr>
        <p:spPr>
          <a:xfrm>
            <a:off x="3028871" y="5251506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38FA8-869F-842E-96ED-FF0968A612C4}"/>
              </a:ext>
            </a:extLst>
          </p:cNvPr>
          <p:cNvSpPr txBox="1"/>
          <p:nvPr/>
        </p:nvSpPr>
        <p:spPr>
          <a:xfrm>
            <a:off x="4179279" y="3960810"/>
            <a:ext cx="21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potential, back where we 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29EF-A1B3-2BBE-6BC1-F50734426859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1865-8603-F1D3-84B2-93451713E6B4}"/>
              </a:ext>
            </a:extLst>
          </p:cNvPr>
          <p:cNvSpPr txBox="1"/>
          <p:nvPr/>
        </p:nvSpPr>
        <p:spPr>
          <a:xfrm>
            <a:off x="8851738" y="5117457"/>
            <a:ext cx="3401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 the energy of electrode and orbitals of molecules comes in the form of a band, so electrons move in the whole region of the orbital.</a:t>
            </a:r>
          </a:p>
        </p:txBody>
      </p:sp>
    </p:spTree>
    <p:extLst>
      <p:ext uri="{BB962C8B-B14F-4D97-AF65-F5344CB8AC3E}">
        <p14:creationId xmlns:p14="http://schemas.microsoft.com/office/powerpoint/2010/main" val="187622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Important spots in the CV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F49F8-0C21-7C8B-1011-E4282CBC2265}"/>
              </a:ext>
            </a:extLst>
          </p:cNvPr>
          <p:cNvSpPr txBox="1"/>
          <p:nvPr/>
        </p:nvSpPr>
        <p:spPr>
          <a:xfrm>
            <a:off x="3292381" y="1257999"/>
            <a:ext cx="280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Oxidation peak current &amp;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61D2A-273F-56F1-26A0-8FE481C67B4B}"/>
              </a:ext>
            </a:extLst>
          </p:cNvPr>
          <p:cNvSpPr txBox="1"/>
          <p:nvPr/>
        </p:nvSpPr>
        <p:spPr>
          <a:xfrm>
            <a:off x="2585459" y="5291901"/>
            <a:ext cx="305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Reduction peak current &amp; 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6964560" y="1161279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41E42C-40C7-B8E6-E8DA-9830B8DCDA4B}"/>
              </a:ext>
            </a:extLst>
          </p:cNvPr>
          <p:cNvSpPr/>
          <p:nvPr/>
        </p:nvSpPr>
        <p:spPr>
          <a:xfrm>
            <a:off x="4112606" y="1638588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0838F5-DF4D-DDF8-DA5E-333F7A476370}"/>
              </a:ext>
            </a:extLst>
          </p:cNvPr>
          <p:cNvSpPr/>
          <p:nvPr/>
        </p:nvSpPr>
        <p:spPr>
          <a:xfrm>
            <a:off x="6096000" y="278554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132DF9-3E91-741F-20EA-41C17402E89F}"/>
              </a:ext>
            </a:extLst>
          </p:cNvPr>
          <p:cNvSpPr/>
          <p:nvPr/>
        </p:nvSpPr>
        <p:spPr>
          <a:xfrm>
            <a:off x="3409313" y="4952185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D36A26-2709-ECEE-67F0-44E3F5CA0BB3}"/>
              </a:ext>
            </a:extLst>
          </p:cNvPr>
          <p:cNvSpPr txBox="1"/>
          <p:nvPr/>
        </p:nvSpPr>
        <p:spPr>
          <a:xfrm>
            <a:off x="5340312" y="3184981"/>
            <a:ext cx="13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Switching 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2CDCF5-F3F7-CE6F-6BE9-FF3643BE4E1F}"/>
              </a:ext>
            </a:extLst>
          </p:cNvPr>
          <p:cNvSpPr txBox="1"/>
          <p:nvPr/>
        </p:nvSpPr>
        <p:spPr>
          <a:xfrm>
            <a:off x="6963759" y="1577271"/>
            <a:ext cx="196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3D3513-5C7F-F62F-6441-EF74F0983C51}"/>
              </a:ext>
            </a:extLst>
          </p:cNvPr>
          <p:cNvSpPr txBox="1"/>
          <p:nvPr/>
        </p:nvSpPr>
        <p:spPr>
          <a:xfrm>
            <a:off x="8926905" y="1388796"/>
            <a:ext cx="309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∆G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RTln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7F1EAD-6BEB-5BB2-C70B-18376AE0EB10}"/>
              </a:ext>
            </a:extLst>
          </p:cNvPr>
          <p:cNvSpPr txBox="1"/>
          <p:nvPr/>
        </p:nvSpPr>
        <p:spPr>
          <a:xfrm>
            <a:off x="6963759" y="2520106"/>
            <a:ext cx="524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RTln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</a:t>
            </a:r>
            <a:r>
              <a:rPr lang="en-US" sz="2400" b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by -</a:t>
            </a:r>
            <a:r>
              <a:rPr lang="en-US" sz="2400" b="1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2AF2C6-7DF8-AFA0-2EDB-2ECB9A9A1F12}"/>
              </a:ext>
            </a:extLst>
          </p:cNvPr>
          <p:cNvCxnSpPr>
            <a:cxnSpLocks/>
          </p:cNvCxnSpPr>
          <p:nvPr/>
        </p:nvCxnSpPr>
        <p:spPr>
          <a:xfrm flipH="1">
            <a:off x="7865255" y="2033373"/>
            <a:ext cx="85033" cy="546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9AD551-F7E7-ED0F-3387-00B2FAC03BF2}"/>
              </a:ext>
            </a:extLst>
          </p:cNvPr>
          <p:cNvCxnSpPr>
            <a:cxnSpLocks/>
          </p:cNvCxnSpPr>
          <p:nvPr/>
        </p:nvCxnSpPr>
        <p:spPr>
          <a:xfrm flipH="1">
            <a:off x="9078541" y="1888319"/>
            <a:ext cx="435364" cy="638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E04D7A-5D9F-C7A2-74F2-9FA797715B10}"/>
              </a:ext>
            </a:extLst>
          </p:cNvPr>
          <p:cNvSpPr txBox="1"/>
          <p:nvPr/>
        </p:nvSpPr>
        <p:spPr>
          <a:xfrm>
            <a:off x="7029424" y="3119751"/>
            <a:ext cx="514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(RT/</a:t>
            </a:r>
            <a:r>
              <a:rPr lang="en-US" sz="240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)ln(Q) </a:t>
            </a:r>
            <a:r>
              <a:rPr lang="en-US" sz="2400" b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Nernst equation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AD657D-9C61-D2A9-C53C-C74048D43C16}"/>
              </a:ext>
            </a:extLst>
          </p:cNvPr>
          <p:cNvCxnSpPr>
            <a:cxnSpLocks/>
          </p:cNvCxnSpPr>
          <p:nvPr/>
        </p:nvCxnSpPr>
        <p:spPr>
          <a:xfrm>
            <a:off x="3915562" y="1650807"/>
            <a:ext cx="0" cy="373734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DDE876-97A5-7CE6-585A-AC2FFFEB388B}"/>
              </a:ext>
            </a:extLst>
          </p:cNvPr>
          <p:cNvSpPr txBox="1"/>
          <p:nvPr/>
        </p:nvSpPr>
        <p:spPr>
          <a:xfrm>
            <a:off x="3292381" y="1930554"/>
            <a:ext cx="72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F358EA-1608-C2FE-6A7C-B9B3AA253051}"/>
              </a:ext>
            </a:extLst>
          </p:cNvPr>
          <p:cNvSpPr txBox="1"/>
          <p:nvPr/>
        </p:nvSpPr>
        <p:spPr>
          <a:xfrm>
            <a:off x="7211915" y="3792817"/>
            <a:ext cx="460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value is called the formal potential and is where the surface concentration of each species (A and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are equal. In the Nernst equation, this cancels out the second term, and E =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is what is reported experimentally for a redox couple.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939E2-77E7-80EB-AE49-DA4CE87783F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666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39B3AC-CCA9-FBFD-081B-991D0C263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05" y="1228317"/>
            <a:ext cx="3301025" cy="44013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C849A1-22A5-C127-5DD1-32863D1B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4" y="1106988"/>
            <a:ext cx="3434080" cy="25812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93C3B-2D94-AA08-1601-3660CC49027A}"/>
              </a:ext>
            </a:extLst>
          </p:cNvPr>
          <p:cNvSpPr txBox="1"/>
          <p:nvPr/>
        </p:nvSpPr>
        <p:spPr>
          <a:xfrm>
            <a:off x="0" y="623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screen-printed electrodes and setup we will use today</a:t>
            </a:r>
          </a:p>
        </p:txBody>
      </p:sp>
      <p:pic>
        <p:nvPicPr>
          <p:cNvPr id="1026" name="Picture 2" descr="Ag/Ag+ Reference Electrode | Non-Aqueous Electrode | Ossila">
            <a:extLst>
              <a:ext uri="{FF2B5EF4-FFF2-40B4-BE49-F238E27FC236}">
                <a16:creationId xmlns:a16="http://schemas.microsoft.com/office/drawing/2014/main" id="{254DBFE1-3775-36E6-2257-2D09ACAD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72" y="3855719"/>
            <a:ext cx="2406227" cy="240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69DC6-D394-3C1A-E70B-1ACEA665C6D8}"/>
              </a:ext>
            </a:extLst>
          </p:cNvPr>
          <p:cNvSpPr txBox="1"/>
          <p:nvPr/>
        </p:nvSpPr>
        <p:spPr>
          <a:xfrm>
            <a:off x="1341120" y="4273973"/>
            <a:ext cx="96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E15B71-C4F1-EEC0-7F16-A2ADF8FDF12C}"/>
              </a:ext>
            </a:extLst>
          </p:cNvPr>
          <p:cNvCxnSpPr/>
          <p:nvPr/>
        </p:nvCxnSpPr>
        <p:spPr>
          <a:xfrm flipH="1">
            <a:off x="1965270" y="3700221"/>
            <a:ext cx="520543" cy="5857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CE4C2-E0B5-3584-1608-4CB8849644B9}"/>
              </a:ext>
            </a:extLst>
          </p:cNvPr>
          <p:cNvCxnSpPr>
            <a:cxnSpLocks/>
          </p:cNvCxnSpPr>
          <p:nvPr/>
        </p:nvCxnSpPr>
        <p:spPr>
          <a:xfrm>
            <a:off x="2066368" y="4680552"/>
            <a:ext cx="486677" cy="548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A5E036-1EC4-1FCF-D674-133BA469AB1C}"/>
              </a:ext>
            </a:extLst>
          </p:cNvPr>
          <p:cNvSpPr txBox="1"/>
          <p:nvPr/>
        </p:nvSpPr>
        <p:spPr>
          <a:xfrm>
            <a:off x="3105574" y="5317067"/>
            <a:ext cx="216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Ag/Ag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reference electrode for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7982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1BDA-670D-0DA3-A31B-E5917FC4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074" y="-187154"/>
            <a:ext cx="9385852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molecules we will be investigating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3568DE3-41CF-C2CA-C4AE-A9F64E40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5" y="824171"/>
            <a:ext cx="5875935" cy="1816602"/>
          </a:xfrm>
          <a:prstGeom prst="rect">
            <a:avLst/>
          </a:prstGeom>
        </p:spPr>
      </p:pic>
      <p:pic>
        <p:nvPicPr>
          <p:cNvPr id="7" name="Picture 6" descr="A picture containing clock, watch, gauge&#10;&#10;Description automatically generated">
            <a:extLst>
              <a:ext uri="{FF2B5EF4-FFF2-40B4-BE49-F238E27FC236}">
                <a16:creationId xmlns:a16="http://schemas.microsoft.com/office/drawing/2014/main" id="{9A98E352-E160-F969-AE09-76AF8075A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9" y="837561"/>
            <a:ext cx="5187842" cy="1448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9B520F-C482-21B4-9678-9AD59814DE70}"/>
              </a:ext>
            </a:extLst>
          </p:cNvPr>
          <p:cNvSpPr/>
          <p:nvPr/>
        </p:nvSpPr>
        <p:spPr>
          <a:xfrm>
            <a:off x="1303152" y="3990622"/>
            <a:ext cx="3709760" cy="1460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 will use cyclic voltammetry to determine the E</a:t>
            </a:r>
            <a:r>
              <a:rPr lang="en-US" baseline="-25000">
                <a:solidFill>
                  <a:schemeClr val="tx1"/>
                </a:solidFill>
              </a:rPr>
              <a:t>1/2 </a:t>
            </a:r>
            <a:r>
              <a:rPr lang="en-US">
                <a:solidFill>
                  <a:schemeClr val="tx1"/>
                </a:solidFill>
              </a:rPr>
              <a:t>value for each quinone derivative and connect chemical structure to redox potential.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BB8C9-94EA-0385-05F1-CD4CAD0D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3" y="2790697"/>
            <a:ext cx="5594732" cy="38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49721-D4C5-B53F-8C08-E6E0D11BD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998590"/>
            <a:ext cx="3425030" cy="303233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5A9406-B76C-6356-13B2-80A4688B2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01" y="1203999"/>
            <a:ext cx="6971266" cy="5595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011E3-9531-AF40-7C23-EE9619079B09}"/>
              </a:ext>
            </a:extLst>
          </p:cNvPr>
          <p:cNvSpPr txBox="1"/>
          <p:nvPr/>
        </p:nvSpPr>
        <p:spPr>
          <a:xfrm>
            <a:off x="635042" y="14934"/>
            <a:ext cx="111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technique: cyclic voltammetry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85430-9B0B-BB60-20FC-D5533699E13D}"/>
              </a:ext>
            </a:extLst>
          </p:cNvPr>
          <p:cNvSpPr/>
          <p:nvPr/>
        </p:nvSpPr>
        <p:spPr>
          <a:xfrm>
            <a:off x="635042" y="4459357"/>
            <a:ext cx="3193651" cy="2193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voltammetry is an electrochemical technique that measures current (A) as a function of an applied potential (V). It provides both qualitative and quantitative information on the redox processes of species.</a:t>
            </a:r>
          </a:p>
        </p:txBody>
      </p:sp>
    </p:spTree>
    <p:extLst>
      <p:ext uri="{BB962C8B-B14F-4D97-AF65-F5344CB8AC3E}">
        <p14:creationId xmlns:p14="http://schemas.microsoft.com/office/powerpoint/2010/main" val="22186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64E0B5-1479-CDB1-7C91-3BA590376FB9}"/>
              </a:ext>
            </a:extLst>
          </p:cNvPr>
          <p:cNvCxnSpPr>
            <a:cxnSpLocks/>
          </p:cNvCxnSpPr>
          <p:nvPr/>
        </p:nvCxnSpPr>
        <p:spPr>
          <a:xfrm>
            <a:off x="8758323" y="1638588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1546302" y="381371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78F289-1DCF-4200-6453-A963C8836794}"/>
              </a:ext>
            </a:extLst>
          </p:cNvPr>
          <p:cNvCxnSpPr>
            <a:cxnSpLocks/>
          </p:cNvCxnSpPr>
          <p:nvPr/>
        </p:nvCxnSpPr>
        <p:spPr>
          <a:xfrm flipV="1">
            <a:off x="1702419" y="4052833"/>
            <a:ext cx="0" cy="9354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A54348-8331-E6AA-F5CB-0E2697408C7E}"/>
              </a:ext>
            </a:extLst>
          </p:cNvPr>
          <p:cNvGrpSpPr/>
          <p:nvPr/>
        </p:nvGrpSpPr>
        <p:grpSpPr>
          <a:xfrm>
            <a:off x="9592670" y="3033050"/>
            <a:ext cx="111461" cy="472710"/>
            <a:chOff x="10740044" y="1638588"/>
            <a:chExt cx="111461" cy="4727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EBC47-3781-B7A2-1255-15A25BE41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55FB03-0C13-E3F6-C58E-6B561A9ADF34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63438D-AEED-DB7A-CA91-EEBBDE194D69}"/>
              </a:ext>
            </a:extLst>
          </p:cNvPr>
          <p:cNvGrpSpPr/>
          <p:nvPr/>
        </p:nvGrpSpPr>
        <p:grpSpPr>
          <a:xfrm>
            <a:off x="8758323" y="1138030"/>
            <a:ext cx="111461" cy="472710"/>
            <a:chOff x="10740044" y="1638588"/>
            <a:chExt cx="111461" cy="47271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5AE832-730B-8D2A-9017-959CA0314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4E46E-8543-95E4-E20F-EE0F367E4129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CF5FD-6351-9FEB-F848-8583C41D3874}"/>
              </a:ext>
            </a:extLst>
          </p:cNvPr>
          <p:cNvGrpSpPr/>
          <p:nvPr/>
        </p:nvGrpSpPr>
        <p:grpSpPr>
          <a:xfrm>
            <a:off x="8883282" y="1138030"/>
            <a:ext cx="111461" cy="472710"/>
            <a:chOff x="10740044" y="1638588"/>
            <a:chExt cx="111461" cy="47271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11DCCE-69A8-229A-F239-A83E6A117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5159E6-B1B2-05C6-F830-BEC50F1506B7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14A1D6-D564-1C0E-0EC6-E0C95326FCBC}"/>
              </a:ext>
            </a:extLst>
          </p:cNvPr>
          <p:cNvGrpSpPr/>
          <p:nvPr/>
        </p:nvGrpSpPr>
        <p:grpSpPr>
          <a:xfrm>
            <a:off x="9008240" y="1138030"/>
            <a:ext cx="111461" cy="472710"/>
            <a:chOff x="10740044" y="1638588"/>
            <a:chExt cx="111461" cy="47271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2F28B-F4B0-28B9-13CB-819B3646B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F08913-6290-2442-EB23-BEEA5E11C9F5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436A18-7BB1-6211-31CD-F883E815831E}"/>
              </a:ext>
            </a:extLst>
          </p:cNvPr>
          <p:cNvGrpSpPr/>
          <p:nvPr/>
        </p:nvGrpSpPr>
        <p:grpSpPr>
          <a:xfrm>
            <a:off x="9133197" y="1138030"/>
            <a:ext cx="111461" cy="472710"/>
            <a:chOff x="10740044" y="1638588"/>
            <a:chExt cx="111461" cy="472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7C5F8C-7260-1ED1-3969-8FD0B6546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505" y="1638588"/>
              <a:ext cx="0" cy="47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38BA89-FE58-C200-C3C0-0721F67C8524}"/>
                </a:ext>
              </a:extLst>
            </p:cNvPr>
            <p:cNvCxnSpPr/>
            <p:nvPr/>
          </p:nvCxnSpPr>
          <p:spPr>
            <a:xfrm flipH="1">
              <a:off x="10740044" y="1656850"/>
              <a:ext cx="111461" cy="123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773009-5D4B-F334-D4FF-7CC13D1BF00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C9099F-FCCA-52E8-C957-043D45FF17A9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FB0C-DB5D-A1E7-734C-C46006C80B3E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548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361249" y="3552110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>
            <a:off x="2899499" y="3173469"/>
            <a:ext cx="624467" cy="51105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65226" y="3183970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082A69-3124-5BC3-E32D-FA81C22AC72D}"/>
              </a:ext>
            </a:extLst>
          </p:cNvPr>
          <p:cNvGrpSpPr/>
          <p:nvPr/>
        </p:nvGrpSpPr>
        <p:grpSpPr>
          <a:xfrm>
            <a:off x="9458778" y="3033050"/>
            <a:ext cx="602166" cy="507091"/>
            <a:chOff x="9458778" y="3033050"/>
            <a:chExt cx="602166" cy="50709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6D0C70-0042-4B15-4D98-BC0BB7CB434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778" y="35401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D45BB0-87BB-1E92-431D-DCDB7BA65FA8}"/>
                </a:ext>
              </a:extLst>
            </p:cNvPr>
            <p:cNvGrpSpPr/>
            <p:nvPr/>
          </p:nvGrpSpPr>
          <p:grpSpPr>
            <a:xfrm>
              <a:off x="9592670" y="3033050"/>
              <a:ext cx="111461" cy="472710"/>
              <a:chOff x="10740044" y="1638588"/>
              <a:chExt cx="111461" cy="47271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5FAC19B-7AEB-6195-E41B-AC25B01E4D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E1127F6-FEB0-1EC6-1784-C596F5F84C0C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/>
          <p:nvPr/>
        </p:nvCxnSpPr>
        <p:spPr>
          <a:xfrm flipH="1">
            <a:off x="9362279" y="3463980"/>
            <a:ext cx="278497" cy="255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079EC1-2BEF-BDFE-7FF2-C1E5B31889E5}"/>
              </a:ext>
            </a:extLst>
          </p:cNvPr>
          <p:cNvSpPr txBox="1"/>
          <p:nvPr/>
        </p:nvSpPr>
        <p:spPr>
          <a:xfrm>
            <a:off x="1907905" y="2200047"/>
            <a:ext cx="169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current as A begins diffusing to electrode to undergo oxidation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972DB-D9A5-EE98-33C2-2D120FFDB38B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27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 of molecule 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3849564" y="219970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 flipV="1">
            <a:off x="3263034" y="2399441"/>
            <a:ext cx="735124" cy="22401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65226" y="3410853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082A69-3124-5BC3-E32D-FA81C22AC72D}"/>
              </a:ext>
            </a:extLst>
          </p:cNvPr>
          <p:cNvGrpSpPr/>
          <p:nvPr/>
        </p:nvGrpSpPr>
        <p:grpSpPr>
          <a:xfrm>
            <a:off x="9458778" y="3033050"/>
            <a:ext cx="602166" cy="507091"/>
            <a:chOff x="9458778" y="3033050"/>
            <a:chExt cx="602166" cy="50709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6D0C70-0042-4B15-4D98-BC0BB7CB434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778" y="35401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D45BB0-87BB-1E92-431D-DCDB7BA65FA8}"/>
                </a:ext>
              </a:extLst>
            </p:cNvPr>
            <p:cNvGrpSpPr/>
            <p:nvPr/>
          </p:nvGrpSpPr>
          <p:grpSpPr>
            <a:xfrm>
              <a:off x="9592670" y="3033050"/>
              <a:ext cx="111461" cy="472710"/>
              <a:chOff x="10740044" y="1638588"/>
              <a:chExt cx="111461" cy="47271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5FAC19B-7AEB-6195-E41B-AC25B01E4D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E1127F6-FEB0-1EC6-1784-C596F5F84C0C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292501" y="3463980"/>
            <a:ext cx="348275" cy="419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079EC1-2BEF-BDFE-7FF2-C1E5B31889E5}"/>
              </a:ext>
            </a:extLst>
          </p:cNvPr>
          <p:cNvSpPr txBox="1"/>
          <p:nvPr/>
        </p:nvSpPr>
        <p:spPr>
          <a:xfrm>
            <a:off x="1744764" y="2107717"/>
            <a:ext cx="169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current increase as A diffuses to electrode and is oxidized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A3719-82ED-4476-5913-4EE0283C0002}"/>
              </a:ext>
            </a:extLst>
          </p:cNvPr>
          <p:cNvSpPr txBox="1"/>
          <p:nvPr/>
        </p:nvSpPr>
        <p:spPr>
          <a:xfrm>
            <a:off x="11818620" y="649628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575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091412" y="1633201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A82E9-9A4B-E8CA-389F-A37D6ACBBF7A}"/>
              </a:ext>
            </a:extLst>
          </p:cNvPr>
          <p:cNvCxnSpPr>
            <a:cxnSpLocks/>
          </p:cNvCxnSpPr>
          <p:nvPr/>
        </p:nvCxnSpPr>
        <p:spPr>
          <a:xfrm flipV="1">
            <a:off x="3506940" y="1778691"/>
            <a:ext cx="735124" cy="22401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3625608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402815" y="3463980"/>
            <a:ext cx="237961" cy="5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F0F93-75A5-369F-0C96-A25EAA317CFB}"/>
              </a:ext>
            </a:extLst>
          </p:cNvPr>
          <p:cNvSpPr txBox="1"/>
          <p:nvPr/>
        </p:nvSpPr>
        <p:spPr>
          <a:xfrm>
            <a:off x="1838114" y="1686446"/>
            <a:ext cx="1694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is reached as there is depletion of surface [A] and max mass transfer rate is reached. A begins to diffuse in from the bulk solution now.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4CEE-A736-8260-3C6C-1752B71A0716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54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4533409" y="2314757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3983117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402815" y="3463980"/>
            <a:ext cx="237961" cy="5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3788229" y="2502568"/>
            <a:ext cx="893774" cy="4812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49E49-DA2B-A5D2-E0BE-2765E3705894}"/>
              </a:ext>
            </a:extLst>
          </p:cNvPr>
          <p:cNvSpPr txBox="1"/>
          <p:nvPr/>
        </p:nvSpPr>
        <p:spPr>
          <a:xfrm>
            <a:off x="1712384" y="2076936"/>
            <a:ext cx="23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current as depletion of surface [A] sets in and the surface [A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increases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CEFC9-927F-1964-4613-C07AB5E8BC8C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931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15A9-EEBC-6B91-3266-9499DD2D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7"/>
            <a:ext cx="10515600" cy="80365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CV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ACDB-5839-B9F5-18F9-13F59505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273" y="727635"/>
            <a:ext cx="7252897" cy="6130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01D7C9-B92E-9EB7-A898-883FB57246EB}"/>
              </a:ext>
            </a:extLst>
          </p:cNvPr>
          <p:cNvSpPr/>
          <p:nvPr/>
        </p:nvSpPr>
        <p:spPr>
          <a:xfrm>
            <a:off x="8356880" y="1335816"/>
            <a:ext cx="401443" cy="4497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E32E3-78E6-D573-45A8-8680C6CD94FA}"/>
              </a:ext>
            </a:extLst>
          </p:cNvPr>
          <p:cNvSpPr txBox="1"/>
          <p:nvPr/>
        </p:nvSpPr>
        <p:spPr>
          <a:xfrm>
            <a:off x="9157076" y="554237"/>
            <a:ext cx="169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∆G = -</a:t>
            </a:r>
            <a:r>
              <a:rPr lang="en-US" sz="2400" b="0" i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6AD0-6CE3-0A78-F63D-C4EB4C62E797}"/>
              </a:ext>
            </a:extLst>
          </p:cNvPr>
          <p:cNvSpPr txBox="1"/>
          <p:nvPr/>
        </p:nvSpPr>
        <p:spPr>
          <a:xfrm>
            <a:off x="7545030" y="3136612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FAA5F3-E371-7403-DF3D-AA0652016D4E}"/>
              </a:ext>
            </a:extLst>
          </p:cNvPr>
          <p:cNvCxnSpPr/>
          <p:nvPr/>
        </p:nvCxnSpPr>
        <p:spPr>
          <a:xfrm flipV="1">
            <a:off x="8108678" y="1335816"/>
            <a:ext cx="0" cy="4497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EB6D7-C313-5D2D-BE23-081F23E0124E}"/>
              </a:ext>
            </a:extLst>
          </p:cNvPr>
          <p:cNvSpPr txBox="1"/>
          <p:nvPr/>
        </p:nvSpPr>
        <p:spPr>
          <a:xfrm>
            <a:off x="7547454" y="1138030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9D85C-45E5-CD72-F926-246D405DD304}"/>
              </a:ext>
            </a:extLst>
          </p:cNvPr>
          <p:cNvSpPr txBox="1"/>
          <p:nvPr/>
        </p:nvSpPr>
        <p:spPr>
          <a:xfrm>
            <a:off x="7544076" y="5279467"/>
            <a:ext cx="40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87C0F-B048-68D4-A6D4-D662EAF69230}"/>
              </a:ext>
            </a:extLst>
          </p:cNvPr>
          <p:cNvSpPr txBox="1"/>
          <p:nvPr/>
        </p:nvSpPr>
        <p:spPr>
          <a:xfrm>
            <a:off x="10060944" y="3136612"/>
            <a:ext cx="169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LUMO of molecule A</a:t>
            </a:r>
            <a:r>
              <a:rPr lang="en-US" sz="2400" baseline="3000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8207DD-6B42-77CD-DB8E-D75757BBECE3}"/>
              </a:ext>
            </a:extLst>
          </p:cNvPr>
          <p:cNvSpPr/>
          <p:nvPr/>
        </p:nvSpPr>
        <p:spPr>
          <a:xfrm>
            <a:off x="5433104" y="2754742"/>
            <a:ext cx="423747" cy="4237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FCAB-7044-76ED-C451-AA1FB09C17D4}"/>
              </a:ext>
            </a:extLst>
          </p:cNvPr>
          <p:cNvSpPr txBox="1"/>
          <p:nvPr/>
        </p:nvSpPr>
        <p:spPr>
          <a:xfrm>
            <a:off x="1315843" y="3428999"/>
            <a:ext cx="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0F237C-2C9B-406F-9AB4-4220009C9BBA}"/>
              </a:ext>
            </a:extLst>
          </p:cNvPr>
          <p:cNvGrpSpPr/>
          <p:nvPr/>
        </p:nvGrpSpPr>
        <p:grpSpPr>
          <a:xfrm>
            <a:off x="8781650" y="4540006"/>
            <a:ext cx="602166" cy="500558"/>
            <a:chOff x="9686070" y="1401783"/>
            <a:chExt cx="602166" cy="5005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97700E-C7F6-0588-124F-D603925DC456}"/>
                </a:ext>
              </a:extLst>
            </p:cNvPr>
            <p:cNvCxnSpPr>
              <a:cxnSpLocks/>
            </p:cNvCxnSpPr>
            <p:nvPr/>
          </p:nvCxnSpPr>
          <p:spPr>
            <a:xfrm>
              <a:off x="9686070" y="1902341"/>
              <a:ext cx="602166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336167-0F12-6709-3657-1AA32903EBDF}"/>
                </a:ext>
              </a:extLst>
            </p:cNvPr>
            <p:cNvGrpSpPr/>
            <p:nvPr/>
          </p:nvGrpSpPr>
          <p:grpSpPr>
            <a:xfrm>
              <a:off x="9686070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A2E95D-8824-0263-D354-0314D9BE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C12376-26D2-F783-9BFF-782094601F20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6CF03D-23B0-4DFB-6C82-9507897F625A}"/>
                </a:ext>
              </a:extLst>
            </p:cNvPr>
            <p:cNvGrpSpPr/>
            <p:nvPr/>
          </p:nvGrpSpPr>
          <p:grpSpPr>
            <a:xfrm>
              <a:off x="9811029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A17DFD5-A404-EC90-8C2E-F2B7A0B17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EC7505-E890-5131-4717-D5574201A79B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305078-8653-AD16-69B4-EA44E275BD15}"/>
                </a:ext>
              </a:extLst>
            </p:cNvPr>
            <p:cNvGrpSpPr/>
            <p:nvPr/>
          </p:nvGrpSpPr>
          <p:grpSpPr>
            <a:xfrm>
              <a:off x="9935987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A332D9-5395-8D77-1F6D-6A2DEA3B9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07DC0D-F7E1-E76F-152C-2B716BE7DF8F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389A71-9BD0-9247-917E-0A4B68A18692}"/>
                </a:ext>
              </a:extLst>
            </p:cNvPr>
            <p:cNvGrpSpPr/>
            <p:nvPr/>
          </p:nvGrpSpPr>
          <p:grpSpPr>
            <a:xfrm>
              <a:off x="10060944" y="1401783"/>
              <a:ext cx="111461" cy="472710"/>
              <a:chOff x="10740044" y="1638588"/>
              <a:chExt cx="111461" cy="472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0BD503F-179F-C7FE-853B-9CBA6659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1505" y="1638588"/>
                <a:ext cx="0" cy="47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B3A57B-75B7-9C12-AC0C-4FE36EE37BE8}"/>
                  </a:ext>
                </a:extLst>
              </p:cNvPr>
              <p:cNvCxnSpPr/>
              <p:nvPr/>
            </p:nvCxnSpPr>
            <p:spPr>
              <a:xfrm flipH="1">
                <a:off x="10740044" y="1656850"/>
                <a:ext cx="111461" cy="123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D0C70-0042-4B15-4D98-BC0BB7CB434C}"/>
              </a:ext>
            </a:extLst>
          </p:cNvPr>
          <p:cNvCxnSpPr>
            <a:cxnSpLocks/>
          </p:cNvCxnSpPr>
          <p:nvPr/>
        </p:nvCxnSpPr>
        <p:spPr>
          <a:xfrm>
            <a:off x="9458778" y="3540141"/>
            <a:ext cx="602166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A5BE-69A5-00C1-636C-757A197AFD26}"/>
              </a:ext>
            </a:extLst>
          </p:cNvPr>
          <p:cNvCxnSpPr>
            <a:cxnSpLocks/>
          </p:cNvCxnSpPr>
          <p:nvPr/>
        </p:nvCxnSpPr>
        <p:spPr>
          <a:xfrm flipH="1">
            <a:off x="9383816" y="3463980"/>
            <a:ext cx="256960" cy="956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278126-1FB4-4259-9C0F-99ACD03522FF}"/>
              </a:ext>
            </a:extLst>
          </p:cNvPr>
          <p:cNvSpPr txBox="1"/>
          <p:nvPr/>
        </p:nvSpPr>
        <p:spPr>
          <a:xfrm>
            <a:off x="1691473" y="5117457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DA3DC-55F3-92CC-2F63-956242908DB8}"/>
              </a:ext>
            </a:extLst>
          </p:cNvPr>
          <p:cNvSpPr txBox="1"/>
          <p:nvPr/>
        </p:nvSpPr>
        <p:spPr>
          <a:xfrm>
            <a:off x="4851133" y="1778691"/>
            <a:ext cx="16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e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BDAE-BE2D-9541-8E9C-46734C3FE827}"/>
              </a:ext>
            </a:extLst>
          </p:cNvPr>
          <p:cNvSpPr txBox="1"/>
          <p:nvPr/>
        </p:nvSpPr>
        <p:spPr>
          <a:xfrm>
            <a:off x="3722119" y="1353473"/>
            <a:ext cx="175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56D4F-6AF1-AE4D-FF0D-63551B785CFB}"/>
              </a:ext>
            </a:extLst>
          </p:cNvPr>
          <p:cNvCxnSpPr>
            <a:cxnSpLocks/>
          </p:cNvCxnSpPr>
          <p:nvPr/>
        </p:nvCxnSpPr>
        <p:spPr>
          <a:xfrm flipV="1">
            <a:off x="5581724" y="3005944"/>
            <a:ext cx="75627" cy="84610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49E49-DA2B-A5D2-E0BE-2765E3705894}"/>
              </a:ext>
            </a:extLst>
          </p:cNvPr>
          <p:cNvSpPr txBox="1"/>
          <p:nvPr/>
        </p:nvSpPr>
        <p:spPr>
          <a:xfrm>
            <a:off x="4483900" y="3882137"/>
            <a:ext cx="2322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Surface becomes saturated with A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mass transport of A from the bulk reaches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22594-EDDF-2CC4-F456-79DD2AB03BC3}"/>
              </a:ext>
            </a:extLst>
          </p:cNvPr>
          <p:cNvSpPr txBox="1"/>
          <p:nvPr/>
        </p:nvSpPr>
        <p:spPr>
          <a:xfrm>
            <a:off x="11818620" y="6488668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78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 the Mix experimental session</vt:lpstr>
      <vt:lpstr>The three molecules we will be investigating</vt:lpstr>
      <vt:lpstr>PowerPoint Presentation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CV Theory</vt:lpstr>
      <vt:lpstr>Important spots in the CV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Stumme, Nathan C</dc:creator>
  <cp:revision>1</cp:revision>
  <dcterms:created xsi:type="dcterms:W3CDTF">2022-05-10T16:42:39Z</dcterms:created>
  <dcterms:modified xsi:type="dcterms:W3CDTF">2023-02-17T16:06:02Z</dcterms:modified>
</cp:coreProperties>
</file>