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210 네버랜드" charset="1" panose="02020503020101020101"/>
      <p:regular r:id="rId18"/>
    </p:embeddedFont>
    <p:embeddedFont>
      <p:font typeface="210 네버랜드 Light" charset="1" panose="02020503020101020101"/>
      <p:regular r:id="rId19"/>
    </p:embeddedFont>
    <p:embeddedFont>
      <p:font typeface="DM Sans Bold" charset="1" panose="00000000000000000000"/>
      <p:regular r:id="rId20"/>
    </p:embeddedFont>
    <p:embeddedFont>
      <p:font typeface="Nanum Square Round Bold" charset="1" panose="020B0600000101010101"/>
      <p:regular r:id="rId21"/>
    </p:embeddedFont>
    <p:embeddedFont>
      <p:font typeface="Nanum Square Round" charset="1" panose="020B0600000101010101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VAGfotC8mMg.mp4" Type="http://schemas.openxmlformats.org/officeDocument/2006/relationships/video"/><Relationship Id="rId4" Target="../media/VAGfotC8mMg.mp4" Type="http://schemas.microsoft.com/office/2007/relationships/media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VAGfotC8mMg.mp4" Type="http://schemas.openxmlformats.org/officeDocument/2006/relationships/video"/><Relationship Id="rId4" Target="../media/VAGfotC8mMg.mp4" Type="http://schemas.microsoft.com/office/2007/relationships/media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gif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76375" y="3069389"/>
            <a:ext cx="6416350" cy="3509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35"/>
              </a:lnSpc>
            </a:pPr>
            <a:r>
              <a:rPr lang="en-US" sz="8700">
                <a:solidFill>
                  <a:srgbClr val="FFFDFD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왜 개발자 </a:t>
            </a:r>
          </a:p>
          <a:p>
            <a:pPr algn="l">
              <a:lnSpc>
                <a:spcPts val="9135"/>
              </a:lnSpc>
            </a:pPr>
            <a:r>
              <a:rPr lang="en-US" sz="8700">
                <a:solidFill>
                  <a:srgbClr val="FFED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면접 준비</a:t>
            </a:r>
            <a:r>
              <a:rPr lang="en-US" sz="8700">
                <a:solidFill>
                  <a:srgbClr val="FFFDFD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가 </a:t>
            </a:r>
          </a:p>
          <a:p>
            <a:pPr algn="l">
              <a:lnSpc>
                <a:spcPts val="9135"/>
              </a:lnSpc>
            </a:pPr>
            <a:r>
              <a:rPr lang="en-US" sz="8700">
                <a:solidFill>
                  <a:srgbClr val="FFFDFD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어려울까?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45864" y="2802689"/>
            <a:ext cx="7305838" cy="53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2500">
                <a:solidFill>
                  <a:srgbClr val="FFFDFD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직무 면접 어떻게 준비하지?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45864" y="4423846"/>
            <a:ext cx="7305838" cy="53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2500">
                <a:solidFill>
                  <a:srgbClr val="FFFDFD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일주일 벼락치기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45864" y="6043093"/>
            <a:ext cx="7305838" cy="533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0"/>
              </a:lnSpc>
              <a:spcBef>
                <a:spcPct val="0"/>
              </a:spcBef>
            </a:pPr>
            <a:r>
              <a:rPr lang="en-US" sz="2500">
                <a:solidFill>
                  <a:srgbClr val="FFFDFD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면접 피드백이 필요해...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E9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338538" y="6305384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400000">
            <a:off x="6003879" y="6314909"/>
            <a:ext cx="6261192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624892" y="1198562"/>
            <a:ext cx="15019167" cy="81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D3V Plus : 성장의 도구들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314071" y="3193838"/>
            <a:ext cx="939369" cy="939369"/>
          </a:xfrm>
          <a:custGeom>
            <a:avLst/>
            <a:gdLst/>
            <a:ahLst/>
            <a:cxnLst/>
            <a:rect r="r" b="b" t="t" l="l"/>
            <a:pathLst>
              <a:path h="939369" w="939369">
                <a:moveTo>
                  <a:pt x="0" y="0"/>
                </a:moveTo>
                <a:lnTo>
                  <a:pt x="939370" y="0"/>
                </a:lnTo>
                <a:lnTo>
                  <a:pt x="939370" y="939369"/>
                </a:lnTo>
                <a:lnTo>
                  <a:pt x="0" y="939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62066" y="4410076"/>
            <a:ext cx="3643379" cy="129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BOOKMARK </a:t>
            </a:r>
          </a:p>
          <a:p>
            <a:pPr algn="ctr" marL="0" indent="0" lvl="0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나만의 지식 금고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271208" y="6981659"/>
            <a:ext cx="982233" cy="982233"/>
          </a:xfrm>
          <a:custGeom>
            <a:avLst/>
            <a:gdLst/>
            <a:ahLst/>
            <a:cxnLst/>
            <a:rect r="r" b="b" t="t" l="l"/>
            <a:pathLst>
              <a:path h="982233" w="982233">
                <a:moveTo>
                  <a:pt x="0" y="0"/>
                </a:moveTo>
                <a:lnTo>
                  <a:pt x="982233" y="0"/>
                </a:lnTo>
                <a:lnTo>
                  <a:pt x="982233" y="982232"/>
                </a:lnTo>
                <a:lnTo>
                  <a:pt x="0" y="9822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25737" y="8106149"/>
            <a:ext cx="4716037" cy="129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COMMUNITY</a:t>
            </a:r>
          </a:p>
          <a:p>
            <a:pPr algn="ctr" marL="0" indent="0" lvl="0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함께 성장하는 개발자들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727649" y="3138420"/>
            <a:ext cx="1031155" cy="1031155"/>
          </a:xfrm>
          <a:custGeom>
            <a:avLst/>
            <a:gdLst/>
            <a:ahLst/>
            <a:cxnLst/>
            <a:rect r="r" b="b" t="t" l="l"/>
            <a:pathLst>
              <a:path h="1031155" w="1031155">
                <a:moveTo>
                  <a:pt x="0" y="0"/>
                </a:moveTo>
                <a:lnTo>
                  <a:pt x="1031156" y="0"/>
                </a:lnTo>
                <a:lnTo>
                  <a:pt x="1031156" y="1031155"/>
                </a:lnTo>
                <a:lnTo>
                  <a:pt x="0" y="10311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179536" y="4381501"/>
            <a:ext cx="4127382" cy="129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50"/>
              </a:lnSpc>
            </a:pPr>
            <a:r>
              <a:rPr lang="en-US" sz="3000" strike="noStrike" u="none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STREAK </a:t>
            </a:r>
          </a:p>
          <a:p>
            <a:pPr algn="ctr" marL="0" indent="0" lvl="0">
              <a:lnSpc>
                <a:spcPts val="5250"/>
              </a:lnSpc>
            </a:pPr>
            <a:r>
              <a:rPr lang="en-US" sz="3000" strike="noStrike" u="none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꾸준함의 힘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2713146" y="7124329"/>
            <a:ext cx="1045658" cy="1045658"/>
          </a:xfrm>
          <a:custGeom>
            <a:avLst/>
            <a:gdLst/>
            <a:ahLst/>
            <a:cxnLst/>
            <a:rect r="r" b="b" t="t" l="l"/>
            <a:pathLst>
              <a:path h="1045658" w="1045658">
                <a:moveTo>
                  <a:pt x="0" y="0"/>
                </a:moveTo>
                <a:lnTo>
                  <a:pt x="1045659" y="0"/>
                </a:lnTo>
                <a:lnTo>
                  <a:pt x="1045659" y="1045658"/>
                </a:lnTo>
                <a:lnTo>
                  <a:pt x="0" y="10456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623534" y="8439524"/>
            <a:ext cx="5239387" cy="62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실시간 질문 TOP 10 추천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09931" y="2384906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182038" y="5925049"/>
            <a:ext cx="1277692" cy="1156817"/>
            <a:chOff x="0" y="0"/>
            <a:chExt cx="682496" cy="6179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97685" cy="622167"/>
            </a:xfrm>
            <a:custGeom>
              <a:avLst/>
              <a:gdLst/>
              <a:ahLst/>
              <a:cxnLst/>
              <a:rect r="r" b="b" t="t" l="l"/>
              <a:pathLst>
                <a:path h="622167" w="697685">
                  <a:moveTo>
                    <a:pt x="387506" y="0"/>
                  </a:moveTo>
                  <a:cubicBezTo>
                    <a:pt x="394993" y="0"/>
                    <a:pt x="402523" y="0"/>
                    <a:pt x="409995" y="0"/>
                  </a:cubicBezTo>
                  <a:cubicBezTo>
                    <a:pt x="469561" y="10321"/>
                    <a:pt x="506787" y="44676"/>
                    <a:pt x="523742" y="100891"/>
                  </a:cubicBezTo>
                  <a:cubicBezTo>
                    <a:pt x="623049" y="93394"/>
                    <a:pt x="697685" y="199690"/>
                    <a:pt x="651249" y="304014"/>
                  </a:cubicBezTo>
                  <a:cubicBezTo>
                    <a:pt x="665881" y="325935"/>
                    <a:pt x="678088" y="350457"/>
                    <a:pt x="682496" y="383369"/>
                  </a:cubicBezTo>
                  <a:cubicBezTo>
                    <a:pt x="682496" y="392797"/>
                    <a:pt x="682496" y="402203"/>
                    <a:pt x="682496" y="411629"/>
                  </a:cubicBezTo>
                  <a:cubicBezTo>
                    <a:pt x="669358" y="495394"/>
                    <a:pt x="612825" y="551996"/>
                    <a:pt x="520013" y="536758"/>
                  </a:cubicBezTo>
                  <a:cubicBezTo>
                    <a:pt x="496133" y="579767"/>
                    <a:pt x="453641" y="622167"/>
                    <a:pt x="387520" y="617474"/>
                  </a:cubicBezTo>
                  <a:cubicBezTo>
                    <a:pt x="353343" y="614651"/>
                    <a:pt x="329567" y="598296"/>
                    <a:pt x="308750" y="578427"/>
                  </a:cubicBezTo>
                  <a:cubicBezTo>
                    <a:pt x="286823" y="594943"/>
                    <a:pt x="263077" y="607905"/>
                    <a:pt x="228766" y="608048"/>
                  </a:cubicBezTo>
                  <a:cubicBezTo>
                    <a:pt x="149389" y="608292"/>
                    <a:pt x="96288" y="544662"/>
                    <a:pt x="95001" y="457382"/>
                  </a:cubicBezTo>
                  <a:cubicBezTo>
                    <a:pt x="43972" y="436964"/>
                    <a:pt x="9410" y="398851"/>
                    <a:pt x="0" y="333635"/>
                  </a:cubicBezTo>
                  <a:cubicBezTo>
                    <a:pt x="0" y="324208"/>
                    <a:pt x="0" y="314761"/>
                    <a:pt x="0" y="305375"/>
                  </a:cubicBezTo>
                  <a:cubicBezTo>
                    <a:pt x="10386" y="240750"/>
                    <a:pt x="43069" y="200156"/>
                    <a:pt x="97487" y="182948"/>
                  </a:cubicBezTo>
                  <a:cubicBezTo>
                    <a:pt x="94217" y="73931"/>
                    <a:pt x="203067" y="5810"/>
                    <a:pt x="292490" y="53838"/>
                  </a:cubicBezTo>
                  <a:cubicBezTo>
                    <a:pt x="313781" y="30089"/>
                    <a:pt x="343903" y="4185"/>
                    <a:pt x="387506" y="0"/>
                  </a:cubicBezTo>
                  <a:lnTo>
                    <a:pt x="387506" y="0"/>
                  </a:lnTo>
                  <a:close/>
                </a:path>
              </a:pathLst>
            </a:custGeom>
            <a:solidFill>
              <a:srgbClr val="0072EF">
                <a:alpha val="6392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31992" y="93463"/>
              <a:ext cx="618512" cy="43619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40"/>
                </a:lnSpc>
              </a:pPr>
              <a:r>
                <a:rPr lang="en-US" b="true" sz="2200">
                  <a:solidFill>
                    <a:srgbClr val="FFFFFF">
                      <a:alpha val="63922"/>
                    </a:srgbClr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19175" y="2853298"/>
            <a:ext cx="1277692" cy="1176166"/>
            <a:chOff x="0" y="0"/>
            <a:chExt cx="682496" cy="6282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7685" cy="632503"/>
            </a:xfrm>
            <a:custGeom>
              <a:avLst/>
              <a:gdLst/>
              <a:ahLst/>
              <a:cxnLst/>
              <a:rect r="r" b="b" t="t" l="l"/>
              <a:pathLst>
                <a:path h="632503" w="697685">
                  <a:moveTo>
                    <a:pt x="387506" y="0"/>
                  </a:moveTo>
                  <a:cubicBezTo>
                    <a:pt x="394993" y="0"/>
                    <a:pt x="402523" y="0"/>
                    <a:pt x="409995" y="0"/>
                  </a:cubicBezTo>
                  <a:cubicBezTo>
                    <a:pt x="469561" y="10493"/>
                    <a:pt x="506787" y="45423"/>
                    <a:pt x="523742" y="102579"/>
                  </a:cubicBezTo>
                  <a:cubicBezTo>
                    <a:pt x="623049" y="94956"/>
                    <a:pt x="697685" y="203030"/>
                    <a:pt x="651249" y="309099"/>
                  </a:cubicBezTo>
                  <a:cubicBezTo>
                    <a:pt x="665881" y="331387"/>
                    <a:pt x="678088" y="356319"/>
                    <a:pt x="682496" y="389781"/>
                  </a:cubicBezTo>
                  <a:cubicBezTo>
                    <a:pt x="682496" y="399367"/>
                    <a:pt x="682496" y="408930"/>
                    <a:pt x="682496" y="418514"/>
                  </a:cubicBezTo>
                  <a:cubicBezTo>
                    <a:pt x="669358" y="503680"/>
                    <a:pt x="612825" y="561229"/>
                    <a:pt x="520013" y="545736"/>
                  </a:cubicBezTo>
                  <a:cubicBezTo>
                    <a:pt x="496133" y="589465"/>
                    <a:pt x="453641" y="632503"/>
                    <a:pt x="387520" y="627802"/>
                  </a:cubicBezTo>
                  <a:cubicBezTo>
                    <a:pt x="353343" y="624932"/>
                    <a:pt x="329567" y="608304"/>
                    <a:pt x="308750" y="588102"/>
                  </a:cubicBezTo>
                  <a:cubicBezTo>
                    <a:pt x="286823" y="604895"/>
                    <a:pt x="263077" y="618073"/>
                    <a:pt x="228766" y="618218"/>
                  </a:cubicBezTo>
                  <a:cubicBezTo>
                    <a:pt x="149389" y="618467"/>
                    <a:pt x="96288" y="553772"/>
                    <a:pt x="95001" y="465033"/>
                  </a:cubicBezTo>
                  <a:cubicBezTo>
                    <a:pt x="43972" y="444273"/>
                    <a:pt x="9410" y="405522"/>
                    <a:pt x="0" y="339215"/>
                  </a:cubicBezTo>
                  <a:cubicBezTo>
                    <a:pt x="0" y="329631"/>
                    <a:pt x="0" y="320026"/>
                    <a:pt x="0" y="310482"/>
                  </a:cubicBezTo>
                  <a:cubicBezTo>
                    <a:pt x="10386" y="244776"/>
                    <a:pt x="43069" y="203504"/>
                    <a:pt x="97487" y="186008"/>
                  </a:cubicBezTo>
                  <a:cubicBezTo>
                    <a:pt x="94217" y="75168"/>
                    <a:pt x="203067" y="5908"/>
                    <a:pt x="292490" y="54739"/>
                  </a:cubicBezTo>
                  <a:cubicBezTo>
                    <a:pt x="313781" y="30592"/>
                    <a:pt x="343903" y="4255"/>
                    <a:pt x="387506" y="0"/>
                  </a:cubicBezTo>
                  <a:lnTo>
                    <a:pt x="387506" y="0"/>
                  </a:lnTo>
                  <a:close/>
                </a:path>
              </a:pathLst>
            </a:custGeom>
            <a:solidFill>
              <a:srgbClr val="FFED00">
                <a:alpha val="63922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31992" y="104711"/>
              <a:ext cx="618512" cy="43380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760"/>
                </a:lnSpc>
              </a:pPr>
              <a:r>
                <a:rPr lang="en-US" b="true" sz="2300">
                  <a:solidFill>
                    <a:srgbClr val="000000">
                      <a:alpha val="63922"/>
                    </a:srgbClr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BE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09931" y="2977525"/>
            <a:ext cx="2842749" cy="2842749"/>
          </a:xfrm>
          <a:custGeom>
            <a:avLst/>
            <a:gdLst/>
            <a:ahLst/>
            <a:cxnLst/>
            <a:rect r="r" b="b" t="t" l="l"/>
            <a:pathLst>
              <a:path h="2842749" w="2842749">
                <a:moveTo>
                  <a:pt x="0" y="0"/>
                </a:moveTo>
                <a:lnTo>
                  <a:pt x="2842748" y="0"/>
                </a:lnTo>
                <a:lnTo>
                  <a:pt x="2842748" y="2842749"/>
                </a:lnTo>
                <a:lnTo>
                  <a:pt x="0" y="2842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361862" y="2853298"/>
            <a:ext cx="1277692" cy="1176166"/>
            <a:chOff x="0" y="0"/>
            <a:chExt cx="682496" cy="6282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7685" cy="632503"/>
            </a:xfrm>
            <a:custGeom>
              <a:avLst/>
              <a:gdLst/>
              <a:ahLst/>
              <a:cxnLst/>
              <a:rect r="r" b="b" t="t" l="l"/>
              <a:pathLst>
                <a:path h="632503" w="697685">
                  <a:moveTo>
                    <a:pt x="387506" y="0"/>
                  </a:moveTo>
                  <a:cubicBezTo>
                    <a:pt x="394993" y="0"/>
                    <a:pt x="402523" y="0"/>
                    <a:pt x="409995" y="0"/>
                  </a:cubicBezTo>
                  <a:cubicBezTo>
                    <a:pt x="469561" y="10493"/>
                    <a:pt x="506787" y="45423"/>
                    <a:pt x="523742" y="102579"/>
                  </a:cubicBezTo>
                  <a:cubicBezTo>
                    <a:pt x="623049" y="94956"/>
                    <a:pt x="697685" y="203030"/>
                    <a:pt x="651249" y="309099"/>
                  </a:cubicBezTo>
                  <a:cubicBezTo>
                    <a:pt x="665881" y="331387"/>
                    <a:pt x="678088" y="356319"/>
                    <a:pt x="682496" y="389781"/>
                  </a:cubicBezTo>
                  <a:cubicBezTo>
                    <a:pt x="682496" y="399367"/>
                    <a:pt x="682496" y="408930"/>
                    <a:pt x="682496" y="418514"/>
                  </a:cubicBezTo>
                  <a:cubicBezTo>
                    <a:pt x="669358" y="503680"/>
                    <a:pt x="612825" y="561229"/>
                    <a:pt x="520013" y="545736"/>
                  </a:cubicBezTo>
                  <a:cubicBezTo>
                    <a:pt x="496133" y="589465"/>
                    <a:pt x="453641" y="632503"/>
                    <a:pt x="387520" y="627802"/>
                  </a:cubicBezTo>
                  <a:cubicBezTo>
                    <a:pt x="353343" y="624932"/>
                    <a:pt x="329567" y="608304"/>
                    <a:pt x="308750" y="588102"/>
                  </a:cubicBezTo>
                  <a:cubicBezTo>
                    <a:pt x="286823" y="604895"/>
                    <a:pt x="263077" y="618073"/>
                    <a:pt x="228766" y="618218"/>
                  </a:cubicBezTo>
                  <a:cubicBezTo>
                    <a:pt x="149389" y="618467"/>
                    <a:pt x="96288" y="553772"/>
                    <a:pt x="95001" y="465033"/>
                  </a:cubicBezTo>
                  <a:cubicBezTo>
                    <a:pt x="43972" y="444273"/>
                    <a:pt x="9410" y="405522"/>
                    <a:pt x="0" y="339215"/>
                  </a:cubicBezTo>
                  <a:cubicBezTo>
                    <a:pt x="0" y="329631"/>
                    <a:pt x="0" y="320026"/>
                    <a:pt x="0" y="310482"/>
                  </a:cubicBezTo>
                  <a:cubicBezTo>
                    <a:pt x="10386" y="244776"/>
                    <a:pt x="43069" y="203504"/>
                    <a:pt x="97487" y="186008"/>
                  </a:cubicBezTo>
                  <a:cubicBezTo>
                    <a:pt x="94217" y="75168"/>
                    <a:pt x="203067" y="5908"/>
                    <a:pt x="292490" y="54739"/>
                  </a:cubicBezTo>
                  <a:cubicBezTo>
                    <a:pt x="313781" y="30592"/>
                    <a:pt x="343903" y="4255"/>
                    <a:pt x="387506" y="0"/>
                  </a:cubicBezTo>
                  <a:lnTo>
                    <a:pt x="387506" y="0"/>
                  </a:lnTo>
                  <a:close/>
                </a:path>
              </a:pathLst>
            </a:custGeom>
            <a:solidFill>
              <a:srgbClr val="FFED00">
                <a:alpha val="63922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31992" y="104711"/>
              <a:ext cx="618512" cy="43380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760"/>
                </a:lnSpc>
              </a:pPr>
              <a:r>
                <a:rPr lang="en-US" b="true" sz="2300">
                  <a:solidFill>
                    <a:srgbClr val="000000">
                      <a:alpha val="63922"/>
                    </a:srgbClr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BE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681947" y="3119465"/>
            <a:ext cx="2691284" cy="2691284"/>
          </a:xfrm>
          <a:custGeom>
            <a:avLst/>
            <a:gdLst/>
            <a:ahLst/>
            <a:cxnLst/>
            <a:rect r="r" b="b" t="t" l="l"/>
            <a:pathLst>
              <a:path h="2691284" w="2691284">
                <a:moveTo>
                  <a:pt x="0" y="0"/>
                </a:moveTo>
                <a:lnTo>
                  <a:pt x="2691284" y="0"/>
                </a:lnTo>
                <a:lnTo>
                  <a:pt x="2691284" y="2691284"/>
                </a:lnTo>
                <a:lnTo>
                  <a:pt x="0" y="26912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524285" y="2853298"/>
            <a:ext cx="1277692" cy="1176166"/>
            <a:chOff x="0" y="0"/>
            <a:chExt cx="682496" cy="6282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7685" cy="632503"/>
            </a:xfrm>
            <a:custGeom>
              <a:avLst/>
              <a:gdLst/>
              <a:ahLst/>
              <a:cxnLst/>
              <a:rect r="r" b="b" t="t" l="l"/>
              <a:pathLst>
                <a:path h="632503" w="697685">
                  <a:moveTo>
                    <a:pt x="387506" y="0"/>
                  </a:moveTo>
                  <a:cubicBezTo>
                    <a:pt x="394993" y="0"/>
                    <a:pt x="402523" y="0"/>
                    <a:pt x="409995" y="0"/>
                  </a:cubicBezTo>
                  <a:cubicBezTo>
                    <a:pt x="469561" y="10493"/>
                    <a:pt x="506787" y="45423"/>
                    <a:pt x="523742" y="102579"/>
                  </a:cubicBezTo>
                  <a:cubicBezTo>
                    <a:pt x="623049" y="94956"/>
                    <a:pt x="697685" y="203030"/>
                    <a:pt x="651249" y="309099"/>
                  </a:cubicBezTo>
                  <a:cubicBezTo>
                    <a:pt x="665881" y="331387"/>
                    <a:pt x="678088" y="356319"/>
                    <a:pt x="682496" y="389781"/>
                  </a:cubicBezTo>
                  <a:cubicBezTo>
                    <a:pt x="682496" y="399367"/>
                    <a:pt x="682496" y="408930"/>
                    <a:pt x="682496" y="418514"/>
                  </a:cubicBezTo>
                  <a:cubicBezTo>
                    <a:pt x="669358" y="503680"/>
                    <a:pt x="612825" y="561229"/>
                    <a:pt x="520013" y="545736"/>
                  </a:cubicBezTo>
                  <a:cubicBezTo>
                    <a:pt x="496133" y="589465"/>
                    <a:pt x="453641" y="632503"/>
                    <a:pt x="387520" y="627802"/>
                  </a:cubicBezTo>
                  <a:cubicBezTo>
                    <a:pt x="353343" y="624932"/>
                    <a:pt x="329567" y="608304"/>
                    <a:pt x="308750" y="588102"/>
                  </a:cubicBezTo>
                  <a:cubicBezTo>
                    <a:pt x="286823" y="604895"/>
                    <a:pt x="263077" y="618073"/>
                    <a:pt x="228766" y="618218"/>
                  </a:cubicBezTo>
                  <a:cubicBezTo>
                    <a:pt x="149389" y="618467"/>
                    <a:pt x="96288" y="553772"/>
                    <a:pt x="95001" y="465033"/>
                  </a:cubicBezTo>
                  <a:cubicBezTo>
                    <a:pt x="43972" y="444273"/>
                    <a:pt x="9410" y="405522"/>
                    <a:pt x="0" y="339215"/>
                  </a:cubicBezTo>
                  <a:cubicBezTo>
                    <a:pt x="0" y="329631"/>
                    <a:pt x="0" y="320026"/>
                    <a:pt x="0" y="310482"/>
                  </a:cubicBezTo>
                  <a:cubicBezTo>
                    <a:pt x="10386" y="244776"/>
                    <a:pt x="43069" y="203504"/>
                    <a:pt x="97487" y="186008"/>
                  </a:cubicBezTo>
                  <a:cubicBezTo>
                    <a:pt x="94217" y="75168"/>
                    <a:pt x="203067" y="5908"/>
                    <a:pt x="292490" y="54739"/>
                  </a:cubicBezTo>
                  <a:cubicBezTo>
                    <a:pt x="313781" y="30592"/>
                    <a:pt x="343903" y="4255"/>
                    <a:pt x="387506" y="0"/>
                  </a:cubicBezTo>
                  <a:lnTo>
                    <a:pt x="387506" y="0"/>
                  </a:lnTo>
                  <a:close/>
                </a:path>
              </a:pathLst>
            </a:custGeom>
            <a:solidFill>
              <a:srgbClr val="FFED00">
                <a:alpha val="63922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31992" y="104711"/>
              <a:ext cx="618512" cy="43380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760"/>
                </a:lnSpc>
              </a:pPr>
              <a:r>
                <a:rPr lang="en-US" b="true" sz="2300">
                  <a:solidFill>
                    <a:srgbClr val="000000">
                      <a:alpha val="63922"/>
                    </a:srgbClr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BE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6775669" y="3071840"/>
            <a:ext cx="2483313" cy="2483313"/>
          </a:xfrm>
          <a:custGeom>
            <a:avLst/>
            <a:gdLst/>
            <a:ahLst/>
            <a:cxnLst/>
            <a:rect r="r" b="b" t="t" l="l"/>
            <a:pathLst>
              <a:path h="2483313" w="2483313">
                <a:moveTo>
                  <a:pt x="0" y="0"/>
                </a:moveTo>
                <a:lnTo>
                  <a:pt x="2483313" y="0"/>
                </a:lnTo>
                <a:lnTo>
                  <a:pt x="2483313" y="2483313"/>
                </a:lnTo>
                <a:lnTo>
                  <a:pt x="0" y="2483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0006993" y="5925049"/>
            <a:ext cx="1277692" cy="1156817"/>
            <a:chOff x="0" y="0"/>
            <a:chExt cx="682496" cy="6179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7685" cy="622167"/>
            </a:xfrm>
            <a:custGeom>
              <a:avLst/>
              <a:gdLst/>
              <a:ahLst/>
              <a:cxnLst/>
              <a:rect r="r" b="b" t="t" l="l"/>
              <a:pathLst>
                <a:path h="622167" w="697685">
                  <a:moveTo>
                    <a:pt x="387506" y="0"/>
                  </a:moveTo>
                  <a:cubicBezTo>
                    <a:pt x="394993" y="0"/>
                    <a:pt x="402523" y="0"/>
                    <a:pt x="409995" y="0"/>
                  </a:cubicBezTo>
                  <a:cubicBezTo>
                    <a:pt x="469561" y="10321"/>
                    <a:pt x="506787" y="44676"/>
                    <a:pt x="523742" y="100891"/>
                  </a:cubicBezTo>
                  <a:cubicBezTo>
                    <a:pt x="623049" y="93394"/>
                    <a:pt x="697685" y="199690"/>
                    <a:pt x="651249" y="304014"/>
                  </a:cubicBezTo>
                  <a:cubicBezTo>
                    <a:pt x="665881" y="325935"/>
                    <a:pt x="678088" y="350457"/>
                    <a:pt x="682496" y="383369"/>
                  </a:cubicBezTo>
                  <a:cubicBezTo>
                    <a:pt x="682496" y="392797"/>
                    <a:pt x="682496" y="402203"/>
                    <a:pt x="682496" y="411629"/>
                  </a:cubicBezTo>
                  <a:cubicBezTo>
                    <a:pt x="669358" y="495394"/>
                    <a:pt x="612825" y="551996"/>
                    <a:pt x="520013" y="536758"/>
                  </a:cubicBezTo>
                  <a:cubicBezTo>
                    <a:pt x="496133" y="579767"/>
                    <a:pt x="453641" y="622167"/>
                    <a:pt x="387520" y="617474"/>
                  </a:cubicBezTo>
                  <a:cubicBezTo>
                    <a:pt x="353343" y="614651"/>
                    <a:pt x="329567" y="598296"/>
                    <a:pt x="308750" y="578427"/>
                  </a:cubicBezTo>
                  <a:cubicBezTo>
                    <a:pt x="286823" y="594943"/>
                    <a:pt x="263077" y="607905"/>
                    <a:pt x="228766" y="608048"/>
                  </a:cubicBezTo>
                  <a:cubicBezTo>
                    <a:pt x="149389" y="608292"/>
                    <a:pt x="96288" y="544662"/>
                    <a:pt x="95001" y="457382"/>
                  </a:cubicBezTo>
                  <a:cubicBezTo>
                    <a:pt x="43972" y="436964"/>
                    <a:pt x="9410" y="398851"/>
                    <a:pt x="0" y="333635"/>
                  </a:cubicBezTo>
                  <a:cubicBezTo>
                    <a:pt x="0" y="324208"/>
                    <a:pt x="0" y="314761"/>
                    <a:pt x="0" y="305375"/>
                  </a:cubicBezTo>
                  <a:cubicBezTo>
                    <a:pt x="10386" y="240750"/>
                    <a:pt x="43069" y="200156"/>
                    <a:pt x="97487" y="182948"/>
                  </a:cubicBezTo>
                  <a:cubicBezTo>
                    <a:pt x="94217" y="73931"/>
                    <a:pt x="203067" y="5810"/>
                    <a:pt x="292490" y="53838"/>
                  </a:cubicBezTo>
                  <a:cubicBezTo>
                    <a:pt x="313781" y="30089"/>
                    <a:pt x="343903" y="4185"/>
                    <a:pt x="387506" y="0"/>
                  </a:cubicBezTo>
                  <a:lnTo>
                    <a:pt x="387506" y="0"/>
                  </a:lnTo>
                  <a:close/>
                </a:path>
              </a:pathLst>
            </a:custGeom>
            <a:solidFill>
              <a:srgbClr val="0072EF">
                <a:alpha val="63922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31992" y="93463"/>
              <a:ext cx="618512" cy="43619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40"/>
                </a:lnSpc>
              </a:pPr>
              <a:r>
                <a:rPr lang="en-US" b="true" sz="2200">
                  <a:solidFill>
                    <a:srgbClr val="FFFFFF">
                      <a:alpha val="63922"/>
                    </a:srgbClr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5636024" y="5925049"/>
            <a:ext cx="1277692" cy="1156817"/>
            <a:chOff x="0" y="0"/>
            <a:chExt cx="682496" cy="61792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97685" cy="622167"/>
            </a:xfrm>
            <a:custGeom>
              <a:avLst/>
              <a:gdLst/>
              <a:ahLst/>
              <a:cxnLst/>
              <a:rect r="r" b="b" t="t" l="l"/>
              <a:pathLst>
                <a:path h="622167" w="697685">
                  <a:moveTo>
                    <a:pt x="387506" y="0"/>
                  </a:moveTo>
                  <a:cubicBezTo>
                    <a:pt x="394993" y="0"/>
                    <a:pt x="402523" y="0"/>
                    <a:pt x="409995" y="0"/>
                  </a:cubicBezTo>
                  <a:cubicBezTo>
                    <a:pt x="469561" y="10321"/>
                    <a:pt x="506787" y="44676"/>
                    <a:pt x="523742" y="100891"/>
                  </a:cubicBezTo>
                  <a:cubicBezTo>
                    <a:pt x="623049" y="93394"/>
                    <a:pt x="697685" y="199690"/>
                    <a:pt x="651249" y="304014"/>
                  </a:cubicBezTo>
                  <a:cubicBezTo>
                    <a:pt x="665881" y="325935"/>
                    <a:pt x="678088" y="350457"/>
                    <a:pt x="682496" y="383369"/>
                  </a:cubicBezTo>
                  <a:cubicBezTo>
                    <a:pt x="682496" y="392797"/>
                    <a:pt x="682496" y="402203"/>
                    <a:pt x="682496" y="411629"/>
                  </a:cubicBezTo>
                  <a:cubicBezTo>
                    <a:pt x="669358" y="495394"/>
                    <a:pt x="612825" y="551996"/>
                    <a:pt x="520013" y="536758"/>
                  </a:cubicBezTo>
                  <a:cubicBezTo>
                    <a:pt x="496133" y="579767"/>
                    <a:pt x="453641" y="622167"/>
                    <a:pt x="387520" y="617474"/>
                  </a:cubicBezTo>
                  <a:cubicBezTo>
                    <a:pt x="353343" y="614651"/>
                    <a:pt x="329567" y="598296"/>
                    <a:pt x="308750" y="578427"/>
                  </a:cubicBezTo>
                  <a:cubicBezTo>
                    <a:pt x="286823" y="594943"/>
                    <a:pt x="263077" y="607905"/>
                    <a:pt x="228766" y="608048"/>
                  </a:cubicBezTo>
                  <a:cubicBezTo>
                    <a:pt x="149389" y="608292"/>
                    <a:pt x="96288" y="544662"/>
                    <a:pt x="95001" y="457382"/>
                  </a:cubicBezTo>
                  <a:cubicBezTo>
                    <a:pt x="43972" y="436964"/>
                    <a:pt x="9410" y="398851"/>
                    <a:pt x="0" y="333635"/>
                  </a:cubicBezTo>
                  <a:cubicBezTo>
                    <a:pt x="0" y="324208"/>
                    <a:pt x="0" y="314761"/>
                    <a:pt x="0" y="305375"/>
                  </a:cubicBezTo>
                  <a:cubicBezTo>
                    <a:pt x="10386" y="240750"/>
                    <a:pt x="43069" y="200156"/>
                    <a:pt x="97487" y="182948"/>
                  </a:cubicBezTo>
                  <a:cubicBezTo>
                    <a:pt x="94217" y="73931"/>
                    <a:pt x="203067" y="5810"/>
                    <a:pt x="292490" y="53838"/>
                  </a:cubicBezTo>
                  <a:cubicBezTo>
                    <a:pt x="313781" y="30089"/>
                    <a:pt x="343903" y="4185"/>
                    <a:pt x="387506" y="0"/>
                  </a:cubicBezTo>
                  <a:lnTo>
                    <a:pt x="387506" y="0"/>
                  </a:lnTo>
                  <a:close/>
                </a:path>
              </a:pathLst>
            </a:custGeom>
            <a:solidFill>
              <a:srgbClr val="0072EF">
                <a:alpha val="63922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31992" y="93463"/>
              <a:ext cx="618512" cy="43619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640"/>
                </a:lnSpc>
              </a:pPr>
              <a:r>
                <a:rPr lang="en-US" b="true" sz="2200">
                  <a:solidFill>
                    <a:srgbClr val="FFFFFF">
                      <a:alpha val="63922"/>
                    </a:srgbClr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FE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4213392" y="6027972"/>
            <a:ext cx="2483313" cy="2483313"/>
          </a:xfrm>
          <a:custGeom>
            <a:avLst/>
            <a:gdLst/>
            <a:ahLst/>
            <a:cxnLst/>
            <a:rect r="r" b="b" t="t" l="l"/>
            <a:pathLst>
              <a:path h="2483313" w="2483313">
                <a:moveTo>
                  <a:pt x="0" y="0"/>
                </a:moveTo>
                <a:lnTo>
                  <a:pt x="2483314" y="0"/>
                </a:lnTo>
                <a:lnTo>
                  <a:pt x="2483314" y="2483314"/>
                </a:lnTo>
                <a:lnTo>
                  <a:pt x="0" y="24833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944361" y="6094866"/>
            <a:ext cx="2620928" cy="2620928"/>
          </a:xfrm>
          <a:custGeom>
            <a:avLst/>
            <a:gdLst/>
            <a:ahLst/>
            <a:cxnLst/>
            <a:rect r="r" b="b" t="t" l="l"/>
            <a:pathLst>
              <a:path h="2620928" w="2620928">
                <a:moveTo>
                  <a:pt x="0" y="0"/>
                </a:moveTo>
                <a:lnTo>
                  <a:pt x="2620928" y="0"/>
                </a:lnTo>
                <a:lnTo>
                  <a:pt x="2620928" y="2620928"/>
                </a:lnTo>
                <a:lnTo>
                  <a:pt x="0" y="26209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8409706" y="5984104"/>
            <a:ext cx="3020951" cy="3020951"/>
          </a:xfrm>
          <a:custGeom>
            <a:avLst/>
            <a:gdLst/>
            <a:ahLst/>
            <a:cxnLst/>
            <a:rect r="r" b="b" t="t" l="l"/>
            <a:pathLst>
              <a:path h="3020951" w="3020951">
                <a:moveTo>
                  <a:pt x="0" y="0"/>
                </a:moveTo>
                <a:lnTo>
                  <a:pt x="3020951" y="0"/>
                </a:lnTo>
                <a:lnTo>
                  <a:pt x="3020951" y="3020951"/>
                </a:lnTo>
                <a:lnTo>
                  <a:pt x="0" y="30209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305050" y="1152723"/>
            <a:ext cx="7677900" cy="939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6999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609 Members</a:t>
            </a:r>
            <a:r>
              <a:rPr lang="en-US" sz="6999" strike="noStrike" u="none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-538353" y="6872315"/>
            <a:ext cx="4549389" cy="33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400"/>
              </a:lnSpc>
            </a:pPr>
            <a:r>
              <a:rPr lang="en-US" b="true" sz="24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이수현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878290" y="6872315"/>
            <a:ext cx="4549389" cy="33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400"/>
              </a:lnSpc>
              <a:spcBef>
                <a:spcPct val="0"/>
              </a:spcBef>
            </a:pPr>
            <a:r>
              <a:rPr lang="en-US" b="true" sz="2400" strike="noStrike" u="none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임유진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114579" y="6872315"/>
            <a:ext cx="4549389" cy="33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400"/>
              </a:lnSpc>
            </a:pPr>
            <a:r>
              <a:rPr lang="en-US" b="true" sz="24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나혜원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-538353" y="7359588"/>
            <a:ext cx="4549389" cy="1122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8"/>
              </a:lnSpc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Frontend Tech Leader</a:t>
            </a:r>
          </a:p>
          <a:p>
            <a:pPr algn="r">
              <a:lnSpc>
                <a:spcPts val="2948"/>
              </a:lnSpc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문서화, 데이터 추출</a:t>
            </a:r>
          </a:p>
          <a:p>
            <a:pPr algn="r" marL="0" indent="0" lvl="0">
              <a:lnSpc>
                <a:spcPts val="2948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인증, 전체 질문, 데일리 질문 카드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144000" y="7359588"/>
            <a:ext cx="5283679" cy="1122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8"/>
              </a:lnSpc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디자인(피그마) 팀장</a:t>
            </a:r>
          </a:p>
          <a:p>
            <a:pPr algn="r">
              <a:lnSpc>
                <a:spcPts val="2948"/>
              </a:lnSpc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TOP 10, 자유게시판, 북마크</a:t>
            </a:r>
          </a:p>
          <a:p>
            <a:pPr algn="r" marL="0" indent="0" lvl="0">
              <a:lnSpc>
                <a:spcPts val="2948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질문 답변 커뮤니티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114579" y="7359588"/>
            <a:ext cx="4549389" cy="1122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8"/>
              </a:lnSpc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질문 답변 로그/STT,</a:t>
            </a:r>
          </a:p>
          <a:p>
            <a:pPr algn="r">
              <a:lnSpc>
                <a:spcPts val="2948"/>
              </a:lnSpc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마이페이지,</a:t>
            </a:r>
          </a:p>
          <a:p>
            <a:pPr algn="r" marL="0" indent="0" lvl="0">
              <a:lnSpc>
                <a:spcPts val="2948"/>
              </a:lnSpc>
              <a:spcBef>
                <a:spcPct val="0"/>
              </a:spcBef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AI 챗봇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944361" y="3701803"/>
            <a:ext cx="4549389" cy="33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00"/>
              </a:lnSpc>
            </a:pPr>
            <a:r>
              <a:rPr lang="en-US" b="true" sz="24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박경완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201781" y="3701803"/>
            <a:ext cx="4549389" cy="33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</a:pPr>
            <a:r>
              <a:rPr lang="en-US" b="true" sz="2400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차정문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939721" y="3701803"/>
            <a:ext cx="4549389" cy="337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00"/>
              </a:lnSpc>
              <a:spcBef>
                <a:spcPct val="0"/>
              </a:spcBef>
            </a:pPr>
            <a:r>
              <a:rPr lang="en-US" b="true" sz="2400" strike="noStrike" u="none">
                <a:solidFill>
                  <a:srgbClr val="000000"/>
                </a:solidFill>
                <a:latin typeface="Nanum Square Round Bold"/>
                <a:ea typeface="Nanum Square Round Bold"/>
                <a:cs typeface="Nanum Square Round Bold"/>
                <a:sym typeface="Nanum Square Round Bold"/>
              </a:rPr>
              <a:t>강보영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944361" y="4186372"/>
            <a:ext cx="4549389" cy="1122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8"/>
              </a:lnSpc>
              <a:spcBef>
                <a:spcPct val="0"/>
              </a:spcBef>
            </a:pPr>
            <a:r>
              <a:rPr lang="en-US" sz="2200" strike="noStrike" u="none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팀장</a:t>
            </a:r>
          </a:p>
          <a:p>
            <a:pPr algn="l" marL="0" indent="0" lvl="0">
              <a:lnSpc>
                <a:spcPts val="2948"/>
              </a:lnSpc>
              <a:spcBef>
                <a:spcPct val="0"/>
              </a:spcBef>
            </a:pPr>
            <a:r>
              <a:rPr lang="en-US" sz="2200" strike="noStrike" u="none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CI/CD, Infra</a:t>
            </a:r>
          </a:p>
          <a:p>
            <a:pPr algn="l" marL="0" indent="0" lvl="0">
              <a:lnSpc>
                <a:spcPts val="2948"/>
              </a:lnSpc>
              <a:spcBef>
                <a:spcPct val="0"/>
              </a:spcBef>
            </a:pPr>
            <a:r>
              <a:rPr lang="en-US" sz="2200" strike="noStrike" u="none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북마크, 팔로우 API 구현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201781" y="4186372"/>
            <a:ext cx="4549389" cy="1122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48"/>
              </a:lnSpc>
              <a:spcBef>
                <a:spcPct val="0"/>
              </a:spcBef>
            </a:pPr>
            <a:r>
              <a:rPr lang="en-US" sz="2200" strike="noStrike" u="none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데일리 질문 알고리즘, AI 챗봇</a:t>
            </a:r>
          </a:p>
          <a:p>
            <a:pPr algn="just" marL="0" indent="0" lvl="0">
              <a:lnSpc>
                <a:spcPts val="2948"/>
              </a:lnSpc>
              <a:spcBef>
                <a:spcPct val="0"/>
              </a:spcBef>
            </a:pPr>
            <a:r>
              <a:rPr lang="en-US" sz="2200" strike="noStrike" u="none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인증 API 구현</a:t>
            </a:r>
          </a:p>
          <a:p>
            <a:pPr algn="just" marL="0" indent="0" lvl="0">
              <a:lnSpc>
                <a:spcPts val="2948"/>
              </a:lnSpc>
              <a:spcBef>
                <a:spcPct val="0"/>
              </a:spcBef>
            </a:pPr>
            <a:r>
              <a:rPr lang="en-US" sz="2200" strike="noStrike" u="none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JIRA 자동화, 데이터 추출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939721" y="4186372"/>
            <a:ext cx="4549389" cy="1122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48"/>
              </a:lnSpc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Backend Tech Leader</a:t>
            </a:r>
          </a:p>
          <a:p>
            <a:pPr algn="just">
              <a:lnSpc>
                <a:spcPts val="2948"/>
              </a:lnSpc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그 외 API 약 50개 생성</a:t>
            </a:r>
          </a:p>
          <a:p>
            <a:pPr algn="just" marL="0" indent="0" lvl="0">
              <a:lnSpc>
                <a:spcPts val="2948"/>
              </a:lnSpc>
            </a:pPr>
            <a:r>
              <a:rPr lang="en-US" sz="2200">
                <a:solidFill>
                  <a:srgbClr val="000000"/>
                </a:solidFill>
                <a:latin typeface="Nanum Square Round"/>
                <a:ea typeface="Nanum Square Round"/>
                <a:cs typeface="Nanum Square Round"/>
                <a:sym typeface="Nanum Square Round"/>
              </a:rPr>
              <a:t>데이터 추출</a:t>
            </a:r>
          </a:p>
        </p:txBody>
      </p:sp>
      <p:sp>
        <p:nvSpPr>
          <p:cNvPr name="AutoShape 40" id="40"/>
          <p:cNvSpPr/>
          <p:nvPr/>
        </p:nvSpPr>
        <p:spPr>
          <a:xfrm>
            <a:off x="3944361" y="4115189"/>
            <a:ext cx="898446" cy="0"/>
          </a:xfrm>
          <a:prstGeom prst="line">
            <a:avLst/>
          </a:prstGeom>
          <a:ln cap="flat" w="19050">
            <a:solidFill>
              <a:srgbClr val="9D9A9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>
            <a:off x="8939721" y="4115189"/>
            <a:ext cx="898446" cy="0"/>
          </a:xfrm>
          <a:prstGeom prst="line">
            <a:avLst/>
          </a:prstGeom>
          <a:ln cap="flat" w="19050">
            <a:solidFill>
              <a:srgbClr val="9D9A9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>
            <a:off x="14201781" y="4115189"/>
            <a:ext cx="898446" cy="0"/>
          </a:xfrm>
          <a:prstGeom prst="line">
            <a:avLst/>
          </a:prstGeom>
          <a:ln cap="flat" w="19050">
            <a:solidFill>
              <a:srgbClr val="9D9A9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3" id="43"/>
          <p:cNvSpPr/>
          <p:nvPr/>
        </p:nvSpPr>
        <p:spPr>
          <a:xfrm>
            <a:off x="3112590" y="7298832"/>
            <a:ext cx="898446" cy="0"/>
          </a:xfrm>
          <a:prstGeom prst="line">
            <a:avLst/>
          </a:prstGeom>
          <a:ln cap="flat" w="19050">
            <a:solidFill>
              <a:srgbClr val="9D9A9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>
            <a:off x="7765522" y="7279782"/>
            <a:ext cx="898446" cy="0"/>
          </a:xfrm>
          <a:prstGeom prst="line">
            <a:avLst/>
          </a:prstGeom>
          <a:ln cap="flat" w="19050">
            <a:solidFill>
              <a:srgbClr val="9D9A9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13529232" y="7298832"/>
            <a:ext cx="898446" cy="0"/>
          </a:xfrm>
          <a:prstGeom prst="line">
            <a:avLst/>
          </a:prstGeom>
          <a:ln cap="flat" w="19050">
            <a:solidFill>
              <a:srgbClr val="9D9A9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15989" y="5546746"/>
            <a:ext cx="9456022" cy="73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99"/>
              </a:lnSpc>
            </a:pPr>
            <a:r>
              <a:rPr lang="en-US" sz="5499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WEBSITE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15989" y="6463520"/>
            <a:ext cx="9456022" cy="73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99"/>
              </a:lnSpc>
            </a:pPr>
            <a:r>
              <a:rPr lang="en-US" sz="5499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https://d3v.asia</a:t>
            </a:r>
          </a:p>
        </p:txBody>
      </p:sp>
      <p:pic>
        <p:nvPicPr>
          <p:cNvPr name="Picture 4" id="4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500545" y="2390722"/>
            <a:ext cx="5286910" cy="29750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14792" y="7934070"/>
            <a:ext cx="2575376" cy="1834874"/>
          </a:xfrm>
          <a:custGeom>
            <a:avLst/>
            <a:gdLst/>
            <a:ahLst/>
            <a:cxnLst/>
            <a:rect r="r" b="b" t="t" l="l"/>
            <a:pathLst>
              <a:path h="1834874" w="2575376">
                <a:moveTo>
                  <a:pt x="0" y="0"/>
                </a:moveTo>
                <a:lnTo>
                  <a:pt x="2575377" y="0"/>
                </a:lnTo>
                <a:lnTo>
                  <a:pt x="2575377" y="1834873"/>
                </a:lnTo>
                <a:lnTo>
                  <a:pt x="0" y="1834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76375" y="3069389"/>
            <a:ext cx="15606126" cy="235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36"/>
              </a:lnSpc>
            </a:pPr>
            <a:r>
              <a:rPr lang="en-US" sz="8701">
                <a:solidFill>
                  <a:srgbClr val="0072EF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개발자</a:t>
            </a:r>
            <a:r>
              <a:rPr lang="en-US" sz="8701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를 위한</a:t>
            </a:r>
          </a:p>
          <a:p>
            <a:pPr algn="l">
              <a:lnSpc>
                <a:spcPts val="9136"/>
              </a:lnSpc>
            </a:pPr>
            <a:r>
              <a:rPr lang="en-US" sz="8701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맞춤형 </a:t>
            </a:r>
            <a:r>
              <a:rPr lang="en-US" sz="8701">
                <a:solidFill>
                  <a:srgbClr val="0072EF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직무 면접</a:t>
            </a:r>
            <a:r>
              <a:rPr lang="en-US" sz="8701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 준비 서비스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09095" y="8965806"/>
            <a:ext cx="5035181" cy="49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SSAFY 12기 609조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25067" y="3203879"/>
            <a:ext cx="9637867" cy="3879241"/>
          </a:xfrm>
          <a:custGeom>
            <a:avLst/>
            <a:gdLst/>
            <a:ahLst/>
            <a:cxnLst/>
            <a:rect r="r" b="b" t="t" l="l"/>
            <a:pathLst>
              <a:path h="3879241" w="9637867">
                <a:moveTo>
                  <a:pt x="0" y="0"/>
                </a:moveTo>
                <a:lnTo>
                  <a:pt x="9637866" y="0"/>
                </a:lnTo>
                <a:lnTo>
                  <a:pt x="9637866" y="3879242"/>
                </a:lnTo>
                <a:lnTo>
                  <a:pt x="0" y="3879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2080" y="6361436"/>
            <a:ext cx="2948203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 spc="171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D</a:t>
            </a:r>
            <a:r>
              <a:rPr lang="en-US" sz="3000" spc="171">
                <a:solidFill>
                  <a:srgbClr val="545454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AILY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022303" y="6361436"/>
            <a:ext cx="3034028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71" strike="noStrike" u="none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V</a:t>
            </a:r>
            <a:r>
              <a:rPr lang="en-US" sz="3000" spc="171" strike="noStrike" u="none">
                <a:solidFill>
                  <a:srgbClr val="545454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ITAMIN</a:t>
            </a:r>
          </a:p>
        </p:txBody>
      </p:sp>
      <p:sp>
        <p:nvSpPr>
          <p:cNvPr name="AutoShape 4" id="4"/>
          <p:cNvSpPr/>
          <p:nvPr/>
        </p:nvSpPr>
        <p:spPr>
          <a:xfrm>
            <a:off x="1309931" y="5462871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309931" y="9273015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6256749" y="923925"/>
            <a:ext cx="5774502" cy="3249427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7473028" y="6361436"/>
            <a:ext cx="3341943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71" strike="noStrike" u="none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3 </a:t>
            </a:r>
            <a:r>
              <a:rPr lang="en-US" sz="3000" spc="171" strike="noStrike" u="none">
                <a:solidFill>
                  <a:srgbClr val="545454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QUESTIONS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19481" y="7304410"/>
            <a:ext cx="4433402" cy="49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매일매일 꾸준한 학습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20745" y="7304410"/>
            <a:ext cx="3846511" cy="98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부담 없이 </a:t>
            </a:r>
          </a:p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풀 수 있는 세 문제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021726" y="7304410"/>
            <a:ext cx="5035181" cy="490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당신의 커리어에 필수 영양소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25536" y="3826479"/>
            <a:ext cx="8836928" cy="1104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25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D3V와 함께라면 매일이 성장의 기회</a:t>
            </a:r>
          </a:p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25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하루 3문제로 시작하는 개발자의 면접 준비 여정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09931" y="2481980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4117041" y="4188293"/>
            <a:ext cx="10061762" cy="3086100"/>
            <a:chOff x="0" y="0"/>
            <a:chExt cx="2650011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50011" cy="812800"/>
            </a:xfrm>
            <a:custGeom>
              <a:avLst/>
              <a:gdLst/>
              <a:ahLst/>
              <a:cxnLst/>
              <a:rect r="r" b="b" t="t" l="l"/>
              <a:pathLst>
                <a:path h="812800" w="2650011">
                  <a:moveTo>
                    <a:pt x="0" y="0"/>
                  </a:moveTo>
                  <a:lnTo>
                    <a:pt x="2650011" y="0"/>
                  </a:lnTo>
                  <a:lnTo>
                    <a:pt x="265001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1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50011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8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4213125" y="4286993"/>
            <a:ext cx="9861751" cy="2884562"/>
          </a:xfrm>
          <a:custGeom>
            <a:avLst/>
            <a:gdLst/>
            <a:ahLst/>
            <a:cxnLst/>
            <a:rect r="r" b="b" t="t" l="l"/>
            <a:pathLst>
              <a:path h="2884562" w="9861751">
                <a:moveTo>
                  <a:pt x="0" y="0"/>
                </a:moveTo>
                <a:lnTo>
                  <a:pt x="9861750" y="0"/>
                </a:lnTo>
                <a:lnTo>
                  <a:pt x="9861750" y="2884562"/>
                </a:lnTo>
                <a:lnTo>
                  <a:pt x="0" y="2884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44657" y="1198562"/>
            <a:ext cx="12398686" cy="81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직무 면접의 미로에서 탈출하기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83192" y="3043955"/>
            <a:ext cx="5211235" cy="533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71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📌 </a:t>
            </a:r>
            <a:r>
              <a:rPr lang="en-US" sz="3000" spc="171" strike="noStrike" u="none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DAILY 3 QUEST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525965" y="7609705"/>
            <a:ext cx="11236070" cy="1725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26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하루 3문제 제공</a:t>
            </a:r>
          </a:p>
          <a:p>
            <a:pPr algn="ctr">
              <a:lnSpc>
                <a:spcPts val="4680"/>
              </a:lnSpc>
            </a:pPr>
            <a:r>
              <a:rPr lang="en-US" sz="26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직무별 맞춤형 문제 큐레이션</a:t>
            </a:r>
          </a:p>
          <a:p>
            <a:pPr algn="ctr">
              <a:lnSpc>
                <a:spcPts val="4680"/>
              </a:lnSpc>
            </a:pPr>
            <a:r>
              <a:rPr lang="en-US" sz="26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암기 반복 주기와 </a:t>
            </a:r>
            <a:r>
              <a:rPr lang="en-US" sz="2600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난이도, 도전 수를 고려한 개인화 추천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20410" y="1198562"/>
            <a:ext cx="16047179" cy="81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답변 연구소: 생각이 말이 되는 공간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50411" y="3585112"/>
            <a:ext cx="6406921" cy="6090484"/>
            <a:chOff x="0" y="0"/>
            <a:chExt cx="1687420" cy="16040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87420" cy="1604078"/>
            </a:xfrm>
            <a:custGeom>
              <a:avLst/>
              <a:gdLst/>
              <a:ahLst/>
              <a:cxnLst/>
              <a:rect r="r" b="b" t="t" l="l"/>
              <a:pathLst>
                <a:path h="1604078" w="1687420">
                  <a:moveTo>
                    <a:pt x="0" y="0"/>
                  </a:moveTo>
                  <a:lnTo>
                    <a:pt x="1687420" y="0"/>
                  </a:lnTo>
                  <a:lnTo>
                    <a:pt x="1687420" y="1604078"/>
                  </a:lnTo>
                  <a:lnTo>
                    <a:pt x="0" y="1604078"/>
                  </a:lnTo>
                  <a:close/>
                </a:path>
              </a:pathLst>
            </a:custGeom>
            <a:solidFill>
              <a:srgbClr val="000000">
                <a:alpha val="1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687420" cy="16517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8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73700" y="3544254"/>
            <a:ext cx="5737118" cy="6498291"/>
            <a:chOff x="0" y="0"/>
            <a:chExt cx="1511010" cy="17114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11010" cy="1711484"/>
            </a:xfrm>
            <a:custGeom>
              <a:avLst/>
              <a:gdLst/>
              <a:ahLst/>
              <a:cxnLst/>
              <a:rect r="r" b="b" t="t" l="l"/>
              <a:pathLst>
                <a:path h="1711484" w="1511010">
                  <a:moveTo>
                    <a:pt x="0" y="0"/>
                  </a:moveTo>
                  <a:lnTo>
                    <a:pt x="1511010" y="0"/>
                  </a:lnTo>
                  <a:lnTo>
                    <a:pt x="1511010" y="1711484"/>
                  </a:lnTo>
                  <a:lnTo>
                    <a:pt x="0" y="1711484"/>
                  </a:lnTo>
                  <a:close/>
                </a:path>
              </a:pathLst>
            </a:custGeom>
            <a:solidFill>
              <a:srgbClr val="000000">
                <a:alpha val="1176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511010" cy="1759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8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497525" y="3694729"/>
            <a:ext cx="5477266" cy="6210443"/>
          </a:xfrm>
          <a:custGeom>
            <a:avLst/>
            <a:gdLst/>
            <a:ahLst/>
            <a:cxnLst/>
            <a:rect r="r" b="b" t="t" l="l"/>
            <a:pathLst>
              <a:path h="6210443" w="5477266">
                <a:moveTo>
                  <a:pt x="0" y="0"/>
                </a:moveTo>
                <a:lnTo>
                  <a:pt x="5477266" y="0"/>
                </a:lnTo>
                <a:lnTo>
                  <a:pt x="5477266" y="6210443"/>
                </a:lnTo>
                <a:lnTo>
                  <a:pt x="0" y="6210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373700" y="2872505"/>
            <a:ext cx="5211235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71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📌 </a:t>
            </a:r>
            <a:r>
              <a:rPr lang="en-US" sz="3000" spc="171" strike="noStrike" u="none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답변하기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859668" y="3694729"/>
            <a:ext cx="6188407" cy="5871251"/>
          </a:xfrm>
          <a:custGeom>
            <a:avLst/>
            <a:gdLst/>
            <a:ahLst/>
            <a:cxnLst/>
            <a:rect r="r" b="b" t="t" l="l"/>
            <a:pathLst>
              <a:path h="5871251" w="6188407">
                <a:moveTo>
                  <a:pt x="0" y="0"/>
                </a:moveTo>
                <a:lnTo>
                  <a:pt x="6188407" y="0"/>
                </a:lnTo>
                <a:lnTo>
                  <a:pt x="6188407" y="5871251"/>
                </a:lnTo>
                <a:lnTo>
                  <a:pt x="0" y="58712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91104" y="2872505"/>
            <a:ext cx="5211235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71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📌 </a:t>
            </a:r>
            <a:r>
              <a:rPr lang="en-US" sz="3000" spc="171" strike="noStrike" u="none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답변 로그 관리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309931" y="2481980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71604" y="3682094"/>
            <a:ext cx="6714246" cy="6157673"/>
            <a:chOff x="0" y="0"/>
            <a:chExt cx="1768361" cy="16217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8361" cy="1621774"/>
            </a:xfrm>
            <a:custGeom>
              <a:avLst/>
              <a:gdLst/>
              <a:ahLst/>
              <a:cxnLst/>
              <a:rect r="r" b="b" t="t" l="l"/>
              <a:pathLst>
                <a:path h="1621774" w="1768361">
                  <a:moveTo>
                    <a:pt x="0" y="0"/>
                  </a:moveTo>
                  <a:lnTo>
                    <a:pt x="1768361" y="0"/>
                  </a:lnTo>
                  <a:lnTo>
                    <a:pt x="1768361" y="1621774"/>
                  </a:lnTo>
                  <a:lnTo>
                    <a:pt x="0" y="1621774"/>
                  </a:lnTo>
                  <a:close/>
                </a:path>
              </a:pathLst>
            </a:custGeom>
            <a:solidFill>
              <a:srgbClr val="000000">
                <a:alpha val="1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68361" cy="16693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39692" y="3790154"/>
            <a:ext cx="6378069" cy="5941554"/>
          </a:xfrm>
          <a:custGeom>
            <a:avLst/>
            <a:gdLst/>
            <a:ahLst/>
            <a:cxnLst/>
            <a:rect r="r" b="b" t="t" l="l"/>
            <a:pathLst>
              <a:path h="5941554" w="6378069">
                <a:moveTo>
                  <a:pt x="0" y="0"/>
                </a:moveTo>
                <a:lnTo>
                  <a:pt x="6378069" y="0"/>
                </a:lnTo>
                <a:lnTo>
                  <a:pt x="6378069" y="5941554"/>
                </a:lnTo>
                <a:lnTo>
                  <a:pt x="0" y="5941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099" t="-3639" r="-4552" b="-215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578351" y="3682094"/>
            <a:ext cx="7200988" cy="6068663"/>
            <a:chOff x="0" y="0"/>
            <a:chExt cx="1896556" cy="15983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96556" cy="1598331"/>
            </a:xfrm>
            <a:custGeom>
              <a:avLst/>
              <a:gdLst/>
              <a:ahLst/>
              <a:cxnLst/>
              <a:rect r="r" b="b" t="t" l="l"/>
              <a:pathLst>
                <a:path h="1598331" w="1896556">
                  <a:moveTo>
                    <a:pt x="0" y="0"/>
                  </a:moveTo>
                  <a:lnTo>
                    <a:pt x="1896556" y="0"/>
                  </a:lnTo>
                  <a:lnTo>
                    <a:pt x="1896556" y="1598331"/>
                  </a:lnTo>
                  <a:lnTo>
                    <a:pt x="0" y="1598331"/>
                  </a:lnTo>
                  <a:close/>
                </a:path>
              </a:pathLst>
            </a:custGeom>
            <a:solidFill>
              <a:srgbClr val="000000">
                <a:alpha val="1176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896556" cy="16459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8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20771" y="3820042"/>
            <a:ext cx="6916147" cy="5781327"/>
          </a:xfrm>
          <a:custGeom>
            <a:avLst/>
            <a:gdLst/>
            <a:ahLst/>
            <a:cxnLst/>
            <a:rect r="r" b="b" t="t" l="l"/>
            <a:pathLst>
              <a:path h="5781327" w="6916147">
                <a:moveTo>
                  <a:pt x="0" y="0"/>
                </a:moveTo>
                <a:lnTo>
                  <a:pt x="6916147" y="0"/>
                </a:lnTo>
                <a:lnTo>
                  <a:pt x="6916147" y="5781328"/>
                </a:lnTo>
                <a:lnTo>
                  <a:pt x="0" y="5781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55510" y="1200982"/>
            <a:ext cx="16576980" cy="81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커뮤니티/AI 피드백 : 24시간 면접 코치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93585" y="2904423"/>
            <a:ext cx="6484769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71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📌 답변에 대한 피드백 확인하기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10172" y="2875848"/>
            <a:ext cx="5211235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71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📌AI 피드백</a:t>
            </a:r>
          </a:p>
        </p:txBody>
      </p:sp>
      <p:sp>
        <p:nvSpPr>
          <p:cNvPr name="AutoShape 13" id="13"/>
          <p:cNvSpPr/>
          <p:nvPr/>
        </p:nvSpPr>
        <p:spPr>
          <a:xfrm>
            <a:off x="1309931" y="2481980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6823" y="3553227"/>
            <a:ext cx="11000496" cy="6779600"/>
            <a:chOff x="0" y="0"/>
            <a:chExt cx="2897250" cy="17855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7250" cy="1785574"/>
            </a:xfrm>
            <a:custGeom>
              <a:avLst/>
              <a:gdLst/>
              <a:ahLst/>
              <a:cxnLst/>
              <a:rect r="r" b="b" t="t" l="l"/>
              <a:pathLst>
                <a:path h="1785574" w="2897250">
                  <a:moveTo>
                    <a:pt x="0" y="0"/>
                  </a:moveTo>
                  <a:lnTo>
                    <a:pt x="2897250" y="0"/>
                  </a:lnTo>
                  <a:lnTo>
                    <a:pt x="2897250" y="1785574"/>
                  </a:lnTo>
                  <a:lnTo>
                    <a:pt x="0" y="1785574"/>
                  </a:lnTo>
                  <a:close/>
                </a:path>
              </a:pathLst>
            </a:custGeom>
            <a:solidFill>
              <a:srgbClr val="000000">
                <a:alpha val="1176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97250" cy="183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8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50070" y="3644317"/>
            <a:ext cx="10654000" cy="6540268"/>
          </a:xfrm>
          <a:custGeom>
            <a:avLst/>
            <a:gdLst/>
            <a:ahLst/>
            <a:cxnLst/>
            <a:rect r="r" b="b" t="t" l="l"/>
            <a:pathLst>
              <a:path h="6540268" w="10654000">
                <a:moveTo>
                  <a:pt x="0" y="0"/>
                </a:moveTo>
                <a:lnTo>
                  <a:pt x="10654001" y="0"/>
                </a:lnTo>
                <a:lnTo>
                  <a:pt x="10654001" y="6540268"/>
                </a:lnTo>
                <a:lnTo>
                  <a:pt x="0" y="6540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41" r="0" b="-8643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1944" y="1198562"/>
            <a:ext cx="16724112" cy="81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6000">
                <a:solidFill>
                  <a:srgbClr val="000000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직무별 질문 모음 허브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67612" y="2824012"/>
            <a:ext cx="5152775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71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📌 </a:t>
            </a:r>
            <a:r>
              <a:rPr lang="en-US" sz="3000" spc="171" strike="noStrike" u="none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KNOWLEDGE HUB</a:t>
            </a:r>
          </a:p>
        </p:txBody>
      </p:sp>
      <p:sp>
        <p:nvSpPr>
          <p:cNvPr name="AutoShape 8" id="8"/>
          <p:cNvSpPr/>
          <p:nvPr/>
        </p:nvSpPr>
        <p:spPr>
          <a:xfrm>
            <a:off x="1309931" y="2481980"/>
            <a:ext cx="15668138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83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09931" y="2481980"/>
            <a:ext cx="15668138" cy="0"/>
          </a:xfrm>
          <a:prstGeom prst="line">
            <a:avLst/>
          </a:prstGeom>
          <a:ln cap="rnd" w="19050">
            <a:solidFill>
              <a:srgbClr val="FFFDF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4547287"/>
            <a:ext cx="11301259" cy="805215"/>
          </a:xfrm>
          <a:custGeom>
            <a:avLst/>
            <a:gdLst/>
            <a:ahLst/>
            <a:cxnLst/>
            <a:rect r="r" b="b" t="t" l="l"/>
            <a:pathLst>
              <a:path h="805215" w="11301259">
                <a:moveTo>
                  <a:pt x="0" y="0"/>
                </a:moveTo>
                <a:lnTo>
                  <a:pt x="11301258" y="0"/>
                </a:lnTo>
                <a:lnTo>
                  <a:pt x="11301258" y="805215"/>
                </a:lnTo>
                <a:lnTo>
                  <a:pt x="0" y="805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93371" y="6730723"/>
            <a:ext cx="11301259" cy="861721"/>
          </a:xfrm>
          <a:custGeom>
            <a:avLst/>
            <a:gdLst/>
            <a:ahLst/>
            <a:cxnLst/>
            <a:rect r="r" b="b" t="t" l="l"/>
            <a:pathLst>
              <a:path h="861721" w="11301259">
                <a:moveTo>
                  <a:pt x="0" y="0"/>
                </a:moveTo>
                <a:lnTo>
                  <a:pt x="11301258" y="0"/>
                </a:lnTo>
                <a:lnTo>
                  <a:pt x="11301258" y="861721"/>
                </a:lnTo>
                <a:lnTo>
                  <a:pt x="0" y="8617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15043275" y="6527746"/>
            <a:ext cx="1086970" cy="1003099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12969666" y="5352502"/>
            <a:ext cx="1882186" cy="123198"/>
          </a:xfrm>
          <a:custGeom>
            <a:avLst/>
            <a:gdLst/>
            <a:ahLst/>
            <a:cxnLst/>
            <a:rect r="r" b="b" t="t" l="l"/>
            <a:pathLst>
              <a:path h="123198" w="1882186">
                <a:moveTo>
                  <a:pt x="0" y="0"/>
                </a:moveTo>
                <a:lnTo>
                  <a:pt x="1882186" y="0"/>
                </a:lnTo>
                <a:lnTo>
                  <a:pt x="1882186" y="123198"/>
                </a:lnTo>
                <a:lnTo>
                  <a:pt x="0" y="1231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44657" y="1198562"/>
            <a:ext cx="12398686" cy="81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00"/>
              </a:lnSpc>
            </a:pPr>
            <a:r>
              <a:rPr lang="en-US" sz="6000">
                <a:solidFill>
                  <a:srgbClr val="FFFDFD"/>
                </a:solidFill>
                <a:latin typeface="210 네버랜드"/>
                <a:ea typeface="210 네버랜드"/>
                <a:cs typeface="210 네버랜드"/>
                <a:sym typeface="210 네버랜드"/>
              </a:rPr>
              <a:t>기술적 고민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26965" y="3311399"/>
            <a:ext cx="7834069" cy="533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000" spc="171">
                <a:solidFill>
                  <a:srgbClr val="000000"/>
                </a:solidFill>
                <a:latin typeface="210 네버랜드 Light"/>
                <a:ea typeface="210 네버랜드 Light"/>
                <a:cs typeface="210 네버랜드 Light"/>
                <a:sym typeface="210 네버랜드 Light"/>
              </a:rPr>
              <a:t>📌 REDIS 캐싱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969666" y="7530845"/>
            <a:ext cx="1882186" cy="123198"/>
          </a:xfrm>
          <a:custGeom>
            <a:avLst/>
            <a:gdLst/>
            <a:ahLst/>
            <a:cxnLst/>
            <a:rect r="r" b="b" t="t" l="l"/>
            <a:pathLst>
              <a:path h="123198" w="1882186">
                <a:moveTo>
                  <a:pt x="0" y="0"/>
                </a:moveTo>
                <a:lnTo>
                  <a:pt x="1882186" y="0"/>
                </a:lnTo>
                <a:lnTo>
                  <a:pt x="1882186" y="123198"/>
                </a:lnTo>
                <a:lnTo>
                  <a:pt x="0" y="1231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DAGfn4IJMz8</dc:identifier>
  <dcterms:modified xsi:type="dcterms:W3CDTF">2011-08-01T06:04:30Z</dcterms:modified>
  <cp:revision>1</cp:revision>
  <dc:title>D3V FINAL PPT</dc:title>
</cp:coreProperties>
</file>