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>
        <p:scale>
          <a:sx n="100" d="100"/>
          <a:sy n="100" d="100"/>
        </p:scale>
        <p:origin x="1416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CSS Class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JAVASCRIPT &amp; CSS –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00" y="328910"/>
            <a:ext cx="1158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Definition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chemeClr val="bg1"/>
                </a:solidFill>
              </a:rPr>
              <a:t>class in CSS is a selector that specifies a group of elements to which the same styles should be applied.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5777" y="2372953"/>
            <a:ext cx="987052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How to define and use classes: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 a class in CSS using a period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 followed by the class name.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Apply the class to an HTML element using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attribute.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075" y="111889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&lt;style&gt;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.red-text {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: red;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}</a:t>
            </a:r>
          </a:p>
          <a:p>
            <a:r>
              <a:rPr lang="en-IN" sz="2400" dirty="0">
                <a:solidFill>
                  <a:schemeClr val="bg1"/>
                </a:solidFill>
              </a:rPr>
              <a:t>&lt;/style&gt;</a:t>
            </a:r>
          </a:p>
          <a:p>
            <a:r>
              <a:rPr lang="en-IN" sz="2400" dirty="0">
                <a:solidFill>
                  <a:schemeClr val="bg1"/>
                </a:solidFill>
              </a:rPr>
              <a:t>&lt;p class="red-text"&gt;This is a paragraph with red text.&lt;/p&gt;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475" y="472559"/>
            <a:ext cx="2082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I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5819" y="234434"/>
            <a:ext cx="72222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Classes vs. IDs and Other Selectors</a:t>
            </a:r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819" y="1068737"/>
            <a:ext cx="925606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Classes: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be used multiple times on multiple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Defined with a period (.)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Unique to a single element per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Defined with a hash (#)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850" y="41218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&lt;style&gt;</a:t>
            </a:r>
          </a:p>
          <a:p>
            <a:r>
              <a:rPr lang="en-IN" dirty="0">
                <a:solidFill>
                  <a:schemeClr val="bg1"/>
                </a:solidFill>
              </a:rPr>
              <a:t>  #unique-element {</a:t>
            </a:r>
          </a:p>
          <a:p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: blue;</a:t>
            </a:r>
          </a:p>
          <a:p>
            <a:r>
              <a:rPr lang="en-IN" dirty="0">
                <a:solidFill>
                  <a:schemeClr val="bg1"/>
                </a:solidFill>
              </a:rPr>
              <a:t>  }</a:t>
            </a:r>
          </a:p>
          <a:p>
            <a:r>
              <a:rPr lang="en-IN" dirty="0">
                <a:solidFill>
                  <a:schemeClr val="bg1"/>
                </a:solidFill>
              </a:rPr>
              <a:t>&lt;/style&gt;</a:t>
            </a:r>
          </a:p>
          <a:p>
            <a:r>
              <a:rPr lang="en-IN" dirty="0">
                <a:solidFill>
                  <a:schemeClr val="bg1"/>
                </a:solidFill>
              </a:rPr>
              <a:t>&lt;p id="unique-element"&gt;This is a unique element with blue text.&lt;/p&gt;</a:t>
            </a:r>
          </a:p>
        </p:txBody>
      </p:sp>
    </p:spTree>
    <p:extLst>
      <p:ext uri="{BB962C8B-B14F-4D97-AF65-F5344CB8AC3E}">
        <p14:creationId xmlns:p14="http://schemas.microsoft.com/office/powerpoint/2010/main" val="7337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4324" y="391210"/>
            <a:ext cx="66008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Element Selectors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Target </a:t>
            </a:r>
            <a:r>
              <a:rPr lang="en-US" sz="2800" dirty="0">
                <a:solidFill>
                  <a:schemeClr val="bg1"/>
                </a:solidFill>
              </a:rPr>
              <a:t>elements by their HTML tag.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4" y="2037487"/>
            <a:ext cx="65246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&lt;style&gt;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p {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  </a:t>
            </a:r>
            <a:r>
              <a:rPr lang="en-IN" sz="2400" dirty="0" err="1">
                <a:solidFill>
                  <a:schemeClr val="bg1"/>
                </a:solidFill>
              </a:rPr>
              <a:t>color</a:t>
            </a:r>
            <a:r>
              <a:rPr lang="en-IN" sz="2400" dirty="0">
                <a:solidFill>
                  <a:schemeClr val="bg1"/>
                </a:solidFill>
              </a:rPr>
              <a:t>: green;</a:t>
            </a:r>
          </a:p>
          <a:p>
            <a:r>
              <a:rPr lang="en-IN" sz="2400" dirty="0">
                <a:solidFill>
                  <a:schemeClr val="bg1"/>
                </a:solidFill>
              </a:rPr>
              <a:t>  }</a:t>
            </a:r>
          </a:p>
          <a:p>
            <a:r>
              <a:rPr lang="en-IN" sz="2400" dirty="0">
                <a:solidFill>
                  <a:schemeClr val="bg1"/>
                </a:solidFill>
              </a:rPr>
              <a:t>&lt;/style&gt;</a:t>
            </a:r>
          </a:p>
          <a:p>
            <a:r>
              <a:rPr lang="en-IN" sz="2400" dirty="0">
                <a:solidFill>
                  <a:schemeClr val="bg1"/>
                </a:solidFill>
              </a:rPr>
              <a:t>&lt;p&gt;This is a paragraph with green text.&lt;/p&gt;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824" y="4499193"/>
            <a:ext cx="11963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Difference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Classes </a:t>
            </a:r>
            <a:r>
              <a:rPr lang="en-US" sz="2800" dirty="0">
                <a:solidFill>
                  <a:schemeClr val="bg1"/>
                </a:solidFill>
              </a:rPr>
              <a:t>are reusable and can apply the same style to multiple elements, whereas IDs are unique and should only be used once per page.</a:t>
            </a:r>
          </a:p>
        </p:txBody>
      </p:sp>
    </p:spTree>
    <p:extLst>
      <p:ext uri="{BB962C8B-B14F-4D97-AF65-F5344CB8AC3E}">
        <p14:creationId xmlns:p14="http://schemas.microsoft.com/office/powerpoint/2010/main" val="1558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7760" y="84094"/>
            <a:ext cx="4095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Font Properties in CSS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" y="607314"/>
            <a:ext cx="535305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Common font properties: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font-family</a:t>
            </a:r>
            <a:r>
              <a:rPr lang="en-US" altLang="en-US" sz="2800" dirty="0">
                <a:solidFill>
                  <a:schemeClr val="bg1"/>
                </a:solidFill>
                <a:latin typeface="Arial Unicode MS" panose="020B0604020202020204" pitchFamily="34" charset="-128"/>
              </a:rPr>
              <a:t>: Defines the font to be used.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font-size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Specifies the size of the font.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font-style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Defines the style of the font (e.g., italic).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font-weight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Specifies the weight (or boldness) of the font.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line-height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Sets the space between lines.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9949" y="224254"/>
            <a:ext cx="56292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.text-style {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font-family: Arial, sans-serif;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font-size: 20px;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font-style: italic;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font-weight: bold;</a:t>
            </a:r>
          </a:p>
          <a:p>
            <a:r>
              <a:rPr lang="en-IN" sz="2800" dirty="0">
                <a:solidFill>
                  <a:schemeClr val="bg1"/>
                </a:solidFill>
              </a:rPr>
              <a:t>  line-height: 1.5;</a:t>
            </a:r>
          </a:p>
          <a:p>
            <a:r>
              <a:rPr lang="en-IN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8749" y="3332797"/>
            <a:ext cx="7134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&lt;p class="text-style"&gt;This paragraph has custom font styles.&lt;/p&gt;</a:t>
            </a:r>
          </a:p>
        </p:txBody>
      </p:sp>
    </p:spTree>
    <p:extLst>
      <p:ext uri="{BB962C8B-B14F-4D97-AF65-F5344CB8AC3E}">
        <p14:creationId xmlns:p14="http://schemas.microsoft.com/office/powerpoint/2010/main" val="18447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186" y="263009"/>
            <a:ext cx="5415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Background Properties in CSS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1056417"/>
            <a:ext cx="587693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Common background properties: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background-image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Sets an image as the background.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background-repeat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Specifies if/how a background image is repeated.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background-position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Sets the starting position of a background image.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background-size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Specifies the size of the background image.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background-color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 Sets the background color of an element.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" y="308093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.background-style {</a:t>
            </a:r>
          </a:p>
          <a:p>
            <a:r>
              <a:rPr lang="en-IN" dirty="0">
                <a:solidFill>
                  <a:schemeClr val="bg1"/>
                </a:solidFill>
              </a:rPr>
              <a:t>  background-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IN" dirty="0" err="1">
                <a:solidFill>
                  <a:schemeClr val="bg1"/>
                </a:solidFill>
              </a:rPr>
              <a:t>lightblue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  background-image: </a:t>
            </a:r>
            <a:r>
              <a:rPr lang="en-IN" dirty="0" err="1">
                <a:solidFill>
                  <a:schemeClr val="bg1"/>
                </a:solidFill>
              </a:rPr>
              <a:t>url</a:t>
            </a:r>
            <a:r>
              <a:rPr lang="en-IN" dirty="0">
                <a:solidFill>
                  <a:schemeClr val="bg1"/>
                </a:solidFill>
              </a:rPr>
              <a:t>('background.jpg');</a:t>
            </a:r>
          </a:p>
          <a:p>
            <a:r>
              <a:rPr lang="en-IN" dirty="0">
                <a:solidFill>
                  <a:schemeClr val="bg1"/>
                </a:solidFill>
              </a:rPr>
              <a:t>  background-repeat: no-repeat;</a:t>
            </a:r>
          </a:p>
          <a:p>
            <a:r>
              <a:rPr lang="en-IN" dirty="0">
                <a:solidFill>
                  <a:schemeClr val="bg1"/>
                </a:solidFill>
              </a:rPr>
              <a:t>  background-position: </a:t>
            </a:r>
            <a:r>
              <a:rPr lang="en-IN" dirty="0" err="1">
                <a:solidFill>
                  <a:schemeClr val="bg1"/>
                </a:solidFill>
              </a:rPr>
              <a:t>center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  background-size: cover;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19100" y="54628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&lt;div class="background-style"&gt;</a:t>
            </a:r>
          </a:p>
          <a:p>
            <a:r>
              <a:rPr lang="en-IN" dirty="0">
                <a:solidFill>
                  <a:schemeClr val="bg1"/>
                </a:solidFill>
              </a:rPr>
              <a:t>  This div has a background image.</a:t>
            </a:r>
          </a:p>
          <a:p>
            <a:r>
              <a:rPr lang="en-IN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7492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9823" y="148709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Properties in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9823" y="529531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Common color properties: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color</a:t>
            </a:r>
            <a:r>
              <a:rPr lang="en-US" altLang="en-US" sz="1200" b="1" dirty="0">
                <a:solidFill>
                  <a:schemeClr val="bg1"/>
                </a:solidFill>
              </a:rPr>
              <a:t>: Sets the color of the text.</a:t>
            </a:r>
            <a:endParaRPr lang="en-US" altLang="en-US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background-color</a:t>
            </a:r>
            <a:r>
              <a:rPr lang="en-US" altLang="en-US" sz="1200" b="1" dirty="0">
                <a:solidFill>
                  <a:schemeClr val="bg1"/>
                </a:solidFill>
              </a:rPr>
              <a:t>: Sets the background color of an element.</a:t>
            </a:r>
            <a:endParaRPr lang="en-US" altLang="en-US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border-color</a:t>
            </a:r>
            <a:r>
              <a:rPr lang="en-US" altLang="en-US" sz="1200" b="1" dirty="0">
                <a:solidFill>
                  <a:schemeClr val="bg1"/>
                </a:solidFill>
              </a:rPr>
              <a:t>: Sets the color of the border.</a:t>
            </a:r>
            <a:endParaRPr lang="en-US" altLang="en-US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Ways to specify colors: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Named colors (e.g., 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</a:rPr>
              <a:t>red</a:t>
            </a:r>
            <a:r>
              <a:rPr lang="en-US" altLang="en-US" sz="1050" dirty="0">
                <a:solidFill>
                  <a:schemeClr val="bg1"/>
                </a:solidFill>
              </a:rPr>
              <a:t>, 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</a:rPr>
              <a:t>blue</a:t>
            </a:r>
            <a:r>
              <a:rPr lang="en-US" altLang="en-US" sz="1050" dirty="0">
                <a:solidFill>
                  <a:schemeClr val="bg1"/>
                </a:solidFill>
              </a:rPr>
              <a:t>).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Hex codes (e.g., 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</a:rPr>
              <a:t>#ff0000</a:t>
            </a:r>
            <a:r>
              <a:rPr lang="en-US" altLang="en-US" sz="1050" dirty="0">
                <a:solidFill>
                  <a:schemeClr val="bg1"/>
                </a:solidFill>
              </a:rPr>
              <a:t>).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RGB (e.g.,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rgb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</a:rPr>
              <a:t>(255, 0, 0)</a:t>
            </a:r>
            <a:r>
              <a:rPr lang="en-US" altLang="en-US" sz="1050" dirty="0">
                <a:solidFill>
                  <a:schemeClr val="bg1"/>
                </a:solidFill>
              </a:rPr>
              <a:t>).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RGBA (e.g.,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rgba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</a:rPr>
              <a:t>(255, 0, 0, 0.5)</a:t>
            </a:r>
            <a:r>
              <a:rPr lang="en-US" altLang="en-US" sz="1050" dirty="0">
                <a:solidFill>
                  <a:schemeClr val="bg1"/>
                </a:solidFill>
              </a:rPr>
              <a:t> for transparency).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175" y="430958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.</a:t>
            </a:r>
            <a:r>
              <a:rPr lang="en-IN" sz="2000" b="1" dirty="0" err="1">
                <a:solidFill>
                  <a:schemeClr val="bg1"/>
                </a:solidFill>
              </a:rPr>
              <a:t>color</a:t>
            </a:r>
            <a:r>
              <a:rPr lang="en-IN" sz="2000" b="1" dirty="0">
                <a:solidFill>
                  <a:schemeClr val="bg1"/>
                </a:solidFill>
              </a:rPr>
              <a:t>-style {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</a:t>
            </a:r>
            <a:r>
              <a:rPr lang="en-IN" sz="2000" b="1" dirty="0" err="1">
                <a:solidFill>
                  <a:schemeClr val="bg1"/>
                </a:solidFill>
              </a:rPr>
              <a:t>color</a:t>
            </a:r>
            <a:r>
              <a:rPr lang="en-IN" sz="2000" b="1" dirty="0">
                <a:solidFill>
                  <a:schemeClr val="bg1"/>
                </a:solidFill>
              </a:rPr>
              <a:t>: #333;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background-</a:t>
            </a:r>
            <a:r>
              <a:rPr lang="en-IN" sz="2000" b="1" dirty="0" err="1">
                <a:solidFill>
                  <a:schemeClr val="bg1"/>
                </a:solidFill>
              </a:rPr>
              <a:t>color</a:t>
            </a:r>
            <a:r>
              <a:rPr lang="en-IN" sz="2000" b="1" dirty="0">
                <a:solidFill>
                  <a:schemeClr val="bg1"/>
                </a:solidFill>
              </a:rPr>
              <a:t>: #f0f0f0;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border: 1px solid #ccc;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49" y="5954613"/>
            <a:ext cx="10737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&lt;p class="</a:t>
            </a:r>
            <a:r>
              <a:rPr lang="en-IN" b="1" dirty="0" err="1">
                <a:solidFill>
                  <a:schemeClr val="bg1"/>
                </a:solidFill>
              </a:rPr>
              <a:t>color</a:t>
            </a:r>
            <a:r>
              <a:rPr lang="en-IN" b="1" dirty="0">
                <a:solidFill>
                  <a:schemeClr val="bg1"/>
                </a:solidFill>
              </a:rPr>
              <a:t>-style"&gt;This paragraph has custom </a:t>
            </a:r>
            <a:r>
              <a:rPr lang="en-IN" b="1" dirty="0" err="1">
                <a:solidFill>
                  <a:schemeClr val="bg1"/>
                </a:solidFill>
              </a:rPr>
              <a:t>colors</a:t>
            </a:r>
            <a:r>
              <a:rPr lang="en-IN" b="1" dirty="0">
                <a:solidFill>
                  <a:schemeClr val="bg1"/>
                </a:solidFill>
              </a:rPr>
              <a:t> and border.&lt;/p</a:t>
            </a:r>
            <a:r>
              <a:rPr lang="en-IN" b="1" dirty="0" smtClean="0">
                <a:solidFill>
                  <a:schemeClr val="bg1"/>
                </a:solidFill>
              </a:rPr>
              <a:t>&gt;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583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Tahoma</vt:lpstr>
      <vt:lpstr>Trade Gothic LT Pro</vt:lpstr>
      <vt:lpstr>Trebuchet MS</vt:lpstr>
      <vt:lpstr>Office Theme</vt:lpstr>
      <vt:lpstr>Using CSS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2024-06-27T07:27:32Z</dcterms:created>
  <dcterms:modified xsi:type="dcterms:W3CDTF">2024-06-27T07:48:57Z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