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60" r:id="rId4"/>
    <p:sldId id="259" r:id="rId5"/>
    <p:sldId id="261" r:id="rId6"/>
    <p:sldId id="262" r:id="rId7"/>
    <p:sldId id="263" r:id="rId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25" d="100"/>
          <a:sy n="125" d="100"/>
        </p:scale>
        <p:origin x="-1224" y="-5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EBF77F18-825D-344D-9A7E-EBB73BEA622E}" type="datetimeFigureOut">
              <a:rPr lang="en-US" smtClean="0"/>
              <a:t>6/10/2024</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ADEC8589-4EEF-C040-9433-FD0052CD7F46}" type="slidenum">
              <a:rPr lang="en-US" smtClean="0"/>
              <a:t>‹#›</a:t>
            </a:fld>
            <a:endParaRPr lang="en-US"/>
          </a:p>
        </p:txBody>
      </p:sp>
    </p:spTree>
    <p:extLst>
      <p:ext uri="{BB962C8B-B14F-4D97-AF65-F5344CB8AC3E}">
        <p14:creationId xmlns:p14="http://schemas.microsoft.com/office/powerpoint/2010/main" val="3533817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2861481" y="1576063"/>
            <a:ext cx="3421038" cy="948735"/>
          </a:xfrm>
          <a:prstGeom prst="rect">
            <a:avLst/>
          </a:prstGeom>
          <a:noFill/>
          <a:ln/>
        </p:spPr>
        <p:txBody>
          <a:bodyPr wrap="square" rtlCol="0" anchor="t"/>
          <a:lstStyle/>
          <a:p>
            <a:pPr marL="0" indent="0">
              <a:buNone/>
            </a:pPr>
            <a:r>
              <a:rPr lang="en-US" sz="3200" b="1" dirty="0" smtClean="0">
                <a:solidFill>
                  <a:srgbClr val="1A6847"/>
                </a:solidFill>
                <a:latin typeface="Outfit" pitchFamily="34" charset="0"/>
                <a:ea typeface="Outfit" pitchFamily="34" charset="-122"/>
                <a:cs typeface="Outfit" pitchFamily="34" charset="-120"/>
              </a:rPr>
              <a:t>Flowchart </a:t>
            </a:r>
            <a:r>
              <a:rPr lang="en-US" sz="3200" b="1" dirty="0" smtClean="0">
                <a:solidFill>
                  <a:srgbClr val="1A6847"/>
                </a:solidFill>
                <a:latin typeface="Outfit" pitchFamily="34" charset="0"/>
                <a:ea typeface="Outfit" pitchFamily="34" charset="-122"/>
                <a:cs typeface="Outfit" pitchFamily="34" charset="-120"/>
              </a:rPr>
              <a:t>
</a:t>
            </a:r>
            <a:r>
              <a:rPr lang="en-US" sz="3200" b="1" dirty="0">
                <a:solidFill>
                  <a:srgbClr val="1A6847"/>
                </a:solidFill>
                <a:latin typeface="Outfit" pitchFamily="34" charset="0"/>
                <a:ea typeface="Outfit" pitchFamily="34" charset="-122"/>
                <a:cs typeface="Outfit" pitchFamily="34" charset="-120"/>
              </a:rPr>
              <a:t>
</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1238686" y="511491"/>
            <a:ext cx="5573287" cy="685205"/>
          </a:xfrm>
          <a:prstGeom prst="rect">
            <a:avLst/>
          </a:prstGeom>
          <a:noFill/>
          <a:ln/>
        </p:spPr>
        <p:txBody>
          <a:bodyPr wrap="square" rtlCol="0" anchor="ctr"/>
          <a:lstStyle/>
          <a:p>
            <a:pPr marL="0" indent="0" algn="ctr">
              <a:buNone/>
            </a:pPr>
            <a:r>
              <a:rPr lang="en-US" sz="2800" b="1" dirty="0" smtClean="0">
                <a:solidFill>
                  <a:srgbClr val="1A6847"/>
                </a:solidFill>
                <a:latin typeface="Outfit" pitchFamily="34" charset="0"/>
                <a:ea typeface="Outfit" pitchFamily="34" charset="-122"/>
                <a:cs typeface="Outfit" pitchFamily="34" charset="-120"/>
              </a:rPr>
              <a:t>Introduction</a:t>
            </a:r>
            <a:endParaRPr lang="en-US" sz="2800" dirty="0"/>
          </a:p>
        </p:txBody>
      </p:sp>
      <p:sp>
        <p:nvSpPr>
          <p:cNvPr id="9" name="Text 5"/>
          <p:cNvSpPr/>
          <p:nvPr/>
        </p:nvSpPr>
        <p:spPr>
          <a:xfrm>
            <a:off x="2884660" y="725927"/>
            <a:ext cx="4616455" cy="1326219"/>
          </a:xfrm>
          <a:prstGeom prst="rect">
            <a:avLst/>
          </a:prstGeom>
          <a:noFill/>
          <a:ln/>
        </p:spPr>
        <p:txBody>
          <a:bodyPr wrap="square" rtlCol="0" anchor="ctr"/>
          <a:lstStyle/>
          <a:p>
            <a:pPr marL="0" indent="0">
              <a:buNone/>
            </a:pPr>
            <a:endParaRPr lang="en-US" sz="1600" dirty="0"/>
          </a:p>
        </p:txBody>
      </p:sp>
      <p:sp>
        <p:nvSpPr>
          <p:cNvPr id="10" name="Text 6"/>
          <p:cNvSpPr/>
          <p:nvPr/>
        </p:nvSpPr>
        <p:spPr>
          <a:xfrm>
            <a:off x="1055549" y="1703070"/>
            <a:ext cx="7370432" cy="2746192"/>
          </a:xfrm>
          <a:prstGeom prst="rect">
            <a:avLst/>
          </a:prstGeom>
          <a:noFill/>
          <a:ln/>
        </p:spPr>
        <p:txBody>
          <a:bodyPr wrap="square" rtlCol="0" anchor="t"/>
          <a:lstStyle/>
          <a:p>
            <a:pPr algn="just"/>
            <a:r>
              <a:rPr lang="en-US" sz="2400" dirty="0"/>
              <a:t>A flowchart is a graphical representation of a process or algorithm, consisting of various shapes connected by arrows to illustrate the sequence of steps. It's a powerful tool used in various fields such as software development, engineering, business management, and more. Here's an introduction to flowcharts along with their advantages:</a:t>
            </a: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 xmlns:ahyp="http://schemas.microsoft.com/office/drawing/2018/hyperlinkcolor" val="tx"/>
                    </a:ext>
                  </a:extLst>
                </a:hlinkClick>
              </a:rPr>
              <a:t>Photo by Pexels</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smtClean="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1358949" y="480059"/>
            <a:ext cx="7785051" cy="676493"/>
          </a:xfrm>
          <a:prstGeom prst="rect">
            <a:avLst/>
          </a:prstGeom>
          <a:noFill/>
          <a:ln/>
        </p:spPr>
        <p:txBody>
          <a:bodyPr wrap="square" rtlCol="0" anchor="ctr"/>
          <a:lstStyle/>
          <a:p>
            <a:pPr marL="0" indent="0">
              <a:buNone/>
            </a:pPr>
            <a:r>
              <a:rPr lang="en-US" sz="2800" b="1" dirty="0" smtClean="0">
                <a:solidFill>
                  <a:srgbClr val="1A6847"/>
                </a:solidFill>
                <a:latin typeface="Outfit" pitchFamily="34" charset="0"/>
                <a:ea typeface="Outfit" pitchFamily="34" charset="-122"/>
                <a:cs typeface="Outfit" pitchFamily="34" charset="-120"/>
              </a:rPr>
              <a:t>Symbols</a:t>
            </a:r>
            <a:endParaRPr lang="en-US" sz="2800" dirty="0"/>
          </a:p>
        </p:txBody>
      </p:sp>
      <p:sp>
        <p:nvSpPr>
          <p:cNvPr id="9" name="Text 5"/>
          <p:cNvSpPr/>
          <p:nvPr/>
        </p:nvSpPr>
        <p:spPr>
          <a:xfrm rot="10800000" flipV="1">
            <a:off x="3316572" y="839628"/>
            <a:ext cx="3465058" cy="1217248"/>
          </a:xfrm>
          <a:prstGeom prst="rect">
            <a:avLst/>
          </a:prstGeom>
          <a:noFill/>
          <a:ln/>
        </p:spPr>
        <p:txBody>
          <a:bodyPr wrap="square" rtlCol="0" anchor="ctr"/>
          <a:lstStyle/>
          <a:p>
            <a:pPr marL="0" indent="0">
              <a:buNone/>
            </a:pPr>
            <a:endParaRPr lang="en-US" sz="1600" dirty="0"/>
          </a:p>
        </p:txBody>
      </p:sp>
      <p:sp>
        <p:nvSpPr>
          <p:cNvPr id="10" name="Text 6"/>
          <p:cNvSpPr/>
          <p:nvPr/>
        </p:nvSpPr>
        <p:spPr>
          <a:xfrm>
            <a:off x="1264204" y="1740953"/>
            <a:ext cx="7665004" cy="2314575"/>
          </a:xfrm>
          <a:prstGeom prst="rect">
            <a:avLst/>
          </a:prstGeom>
          <a:noFill/>
          <a:ln/>
        </p:spPr>
        <p:txBody>
          <a:bodyPr wrap="square" rtlCol="0" anchor="t"/>
          <a:lstStyle/>
          <a:p>
            <a:pPr marL="342900" indent="-342900" algn="just">
              <a:lnSpc>
                <a:spcPts val="2000"/>
              </a:lnSpc>
              <a:buSzPct val="100000"/>
              <a:buFont typeface="Arial" pitchFamily="34" charset="0"/>
              <a:buChar char="•"/>
            </a:pPr>
            <a:endParaRPr lang="en-US" sz="20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 xmlns:ahyp="http://schemas.microsoft.com/office/drawing/2018/hyperlinkcolor" val="tx"/>
                    </a:ext>
                  </a:extLst>
                </a:hlinkClick>
              </a:rPr>
              <a:t>Photo by Pexels</a:t>
            </a:r>
            <a:endParaRPr lang="en-US" sz="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290" y="1023885"/>
            <a:ext cx="6525019" cy="362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smtClean="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2194559" y="686455"/>
            <a:ext cx="5666389" cy="514350"/>
          </a:xfrm>
          <a:prstGeom prst="rect">
            <a:avLst/>
          </a:prstGeom>
          <a:noFill/>
          <a:ln/>
        </p:spPr>
        <p:txBody>
          <a:bodyPr wrap="square" rtlCol="0" anchor="ctr"/>
          <a:lstStyle/>
          <a:p>
            <a:r>
              <a:rPr lang="en-US" sz="2800" b="1" dirty="0">
                <a:solidFill>
                  <a:srgbClr val="1A6847"/>
                </a:solidFill>
                <a:latin typeface="Outfit" pitchFamily="34" charset="0"/>
                <a:ea typeface="Outfit" pitchFamily="34" charset="-122"/>
                <a:cs typeface="Outfit" pitchFamily="34" charset="-120"/>
              </a:rPr>
              <a:t>Advantages</a:t>
            </a:r>
            <a:endParaRPr lang="en-US" sz="2800" dirty="0"/>
          </a:p>
        </p:txBody>
      </p:sp>
      <p:sp>
        <p:nvSpPr>
          <p:cNvPr id="9" name="Text 5"/>
          <p:cNvSpPr/>
          <p:nvPr/>
        </p:nvSpPr>
        <p:spPr>
          <a:xfrm>
            <a:off x="2834640" y="125603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1141466" y="1770385"/>
            <a:ext cx="7842974" cy="2801615"/>
          </a:xfrm>
          <a:prstGeom prst="rect">
            <a:avLst/>
          </a:prstGeom>
          <a:noFill/>
          <a:ln/>
        </p:spPr>
        <p:txBody>
          <a:bodyPr wrap="square" rtlCol="0" anchor="t"/>
          <a:lstStyle/>
          <a:p>
            <a:pPr marL="342900" indent="-342900" algn="just">
              <a:lnSpc>
                <a:spcPts val="2000"/>
              </a:lnSpc>
              <a:buSzPct val="100000"/>
              <a:buFont typeface="Wingdings" pitchFamily="2" charset="2"/>
              <a:buChar char="§"/>
            </a:pPr>
            <a:endParaRPr lang="en-US" sz="20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 xmlns:ahyp="http://schemas.microsoft.com/office/drawing/2018/hyperlinkcolor" val="tx"/>
                    </a:ext>
                  </a:extLst>
                </a:hlinkClick>
              </a:rPr>
              <a:t>Photo by Pexels</a:t>
            </a:r>
            <a:endParaRPr lang="en-US" sz="800" dirty="0"/>
          </a:p>
        </p:txBody>
      </p:sp>
      <p:sp>
        <p:nvSpPr>
          <p:cNvPr id="2" name="Rectangle 1"/>
          <p:cNvSpPr/>
          <p:nvPr/>
        </p:nvSpPr>
        <p:spPr>
          <a:xfrm>
            <a:off x="608630" y="1031721"/>
            <a:ext cx="8375810" cy="3970318"/>
          </a:xfrm>
          <a:prstGeom prst="rect">
            <a:avLst/>
          </a:prstGeom>
        </p:spPr>
        <p:txBody>
          <a:bodyPr wrap="square">
            <a:spAutoFit/>
          </a:bodyPr>
          <a:lstStyle/>
          <a:p>
            <a:pPr algn="just"/>
            <a:endParaRPr lang="en-US" b="1" dirty="0" smtClean="0"/>
          </a:p>
          <a:p>
            <a:pPr algn="just"/>
            <a:r>
              <a:rPr lang="en-US" b="1" dirty="0" smtClean="0"/>
              <a:t>Clarity </a:t>
            </a:r>
            <a:r>
              <a:rPr lang="en-US" b="1" dirty="0"/>
              <a:t>and Understanding: </a:t>
            </a:r>
            <a:r>
              <a:rPr lang="en-US" dirty="0"/>
              <a:t>Flowcharts provide a clear and concise representation of a process, making it easier for individuals to understand the steps involved and the sequence of operations</a:t>
            </a:r>
            <a:r>
              <a:rPr lang="en-US" dirty="0" smtClean="0"/>
              <a:t>.</a:t>
            </a:r>
          </a:p>
          <a:p>
            <a:pPr algn="just"/>
            <a:r>
              <a:rPr lang="en-US" b="1" dirty="0"/>
              <a:t>Identification of Errors:</a:t>
            </a:r>
            <a:r>
              <a:rPr lang="en-US" dirty="0"/>
              <a:t> By visually mapping out a process, flowcharts help in identifying errors, redundancies, or inefficiencies in the workflow. This allows for timely improvements and optimizations.</a:t>
            </a:r>
          </a:p>
          <a:p>
            <a:pPr algn="just"/>
            <a:r>
              <a:rPr lang="en-US" b="1" dirty="0"/>
              <a:t>Documentation:</a:t>
            </a:r>
            <a:r>
              <a:rPr lang="en-US" dirty="0"/>
              <a:t> Flowcharts serve as documentation for processes, procedures, and algorithms. They provide a visual reference that can be used for training purposes, auditing, or future revisions.</a:t>
            </a:r>
          </a:p>
          <a:p>
            <a:pPr algn="just"/>
            <a:r>
              <a:rPr lang="en-US" b="1" dirty="0"/>
              <a:t>Communication:</a:t>
            </a:r>
            <a:r>
              <a:rPr lang="en-US" dirty="0"/>
              <a:t> Flowcharts facilitate effective communication among team members, stakeholders, and project managers. They provide a common visual language that helps in conveying ideas, requirements, and expectations clearly.</a:t>
            </a: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552322" y="925830"/>
            <a:ext cx="7951598" cy="514350"/>
          </a:xfrm>
          <a:prstGeom prst="rect">
            <a:avLst/>
          </a:prstGeom>
          <a:noFill/>
          <a:ln/>
        </p:spPr>
        <p:txBody>
          <a:bodyPr wrap="square" rtlCol="0" anchor="ctr"/>
          <a:lstStyle/>
          <a:p>
            <a:pPr marL="0" indent="0">
              <a:buNone/>
            </a:pPr>
            <a:r>
              <a:rPr lang="en-US" sz="2800" b="1" dirty="0" smtClean="0">
                <a:solidFill>
                  <a:srgbClr val="1A6847"/>
                </a:solidFill>
                <a:latin typeface="Outfit" pitchFamily="34" charset="0"/>
                <a:ea typeface="Outfit" pitchFamily="34" charset="-122"/>
                <a:cs typeface="Outfit" pitchFamily="34" charset="-120"/>
              </a:rPr>
              <a:t>                             </a:t>
            </a:r>
            <a:r>
              <a:rPr lang="en-US" sz="2800" b="1" dirty="0" err="1" smtClean="0">
                <a:solidFill>
                  <a:srgbClr val="1A6847"/>
                </a:solidFill>
                <a:latin typeface="Outfit" pitchFamily="34" charset="0"/>
                <a:ea typeface="Outfit" pitchFamily="34" charset="-122"/>
                <a:cs typeface="Outfit" pitchFamily="34" charset="-120"/>
              </a:rPr>
              <a:t>Pseudocode</a:t>
            </a:r>
            <a:endParaRPr lang="en-US" sz="2800" dirty="0"/>
          </a:p>
        </p:txBody>
      </p:sp>
      <p:sp>
        <p:nvSpPr>
          <p:cNvPr id="9" name="Text 5"/>
          <p:cNvSpPr/>
          <p:nvPr/>
        </p:nvSpPr>
        <p:spPr>
          <a:xfrm>
            <a:off x="2890486" y="1449884"/>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822405" y="1414462"/>
            <a:ext cx="7960494" cy="2314575"/>
          </a:xfrm>
          <a:prstGeom prst="rect">
            <a:avLst/>
          </a:prstGeom>
          <a:noFill/>
          <a:ln/>
        </p:spPr>
        <p:txBody>
          <a:bodyPr wrap="square" rtlCol="0" anchor="t"/>
          <a:lstStyle/>
          <a:p>
            <a:pPr marL="342900" indent="-342900" algn="just">
              <a:lnSpc>
                <a:spcPts val="2000"/>
              </a:lnSpc>
              <a:buSzPct val="100000"/>
              <a:buFontTx/>
              <a:buChar char="•"/>
            </a:pPr>
            <a:r>
              <a:rPr lang="en-US" sz="2400" dirty="0" err="1"/>
              <a:t>Pseudocode</a:t>
            </a:r>
            <a:r>
              <a:rPr lang="en-US" sz="2400" dirty="0"/>
              <a:t> is a high-level description of a computer programming algorithm that uses a combination of natural language and programming language-like syntax. It's not tied to any specific programming language and is often used as an intermediary step between problem-solving and actual coding. Here's an introduction to </a:t>
            </a:r>
            <a:r>
              <a:rPr lang="en-US" sz="2400" dirty="0" err="1"/>
              <a:t>pseudocode</a:t>
            </a:r>
            <a:r>
              <a:rPr lang="en-US" sz="2400" dirty="0"/>
              <a:t> along with some advantages:</a:t>
            </a:r>
          </a:p>
          <a:p>
            <a:pPr marL="342900" indent="-342900" algn="just">
              <a:lnSpc>
                <a:spcPts val="2000"/>
              </a:lnSpc>
              <a:buSzPct val="100000"/>
              <a:buChar char="•"/>
            </a:pPr>
            <a:endParaRPr lang="en-US" sz="24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Shape 1"/>
          <p:cNvSpPr/>
          <p:nvPr/>
        </p:nvSpPr>
        <p:spPr>
          <a:xfrm>
            <a:off x="0" y="0"/>
            <a:ext cx="320040" cy="5143500"/>
          </a:xfrm>
          <a:prstGeom prst="rect">
            <a:avLst/>
          </a:prstGeom>
          <a:solidFill>
            <a:srgbClr val="1A6847"/>
          </a:solidFill>
          <a:ln w="12700">
            <a:solidFill>
              <a:srgbClr val="1A6847"/>
            </a:solidFill>
            <a:prstDash val="solid"/>
          </a:ln>
        </p:spPr>
      </p:sp>
      <p:sp>
        <p:nvSpPr>
          <p:cNvPr id="5" name="Shape 2"/>
          <p:cNvSpPr/>
          <p:nvPr/>
        </p:nvSpPr>
        <p:spPr>
          <a:xfrm>
            <a:off x="4114800" y="0"/>
            <a:ext cx="457200" cy="457200"/>
          </a:xfrm>
          <a:prstGeom prst="rect">
            <a:avLst/>
          </a:prstGeom>
          <a:solidFill>
            <a:srgbClr val="1A6847"/>
          </a:solidFill>
          <a:ln w="12700">
            <a:solidFill>
              <a:srgbClr val="1A6847"/>
            </a:solidFill>
            <a:prstDash val="solid"/>
          </a:ln>
        </p:spPr>
      </p:sp>
      <p:sp>
        <p:nvSpPr>
          <p:cNvPr id="6"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7" name="Text 4"/>
          <p:cNvSpPr/>
          <p:nvPr/>
        </p:nvSpPr>
        <p:spPr>
          <a:xfrm>
            <a:off x="602031" y="552450"/>
            <a:ext cx="8031378" cy="514350"/>
          </a:xfrm>
          <a:prstGeom prst="rect">
            <a:avLst/>
          </a:prstGeom>
          <a:noFill/>
          <a:ln/>
        </p:spPr>
        <p:txBody>
          <a:bodyPr wrap="square" rtlCol="0" anchor="ctr"/>
          <a:lstStyle/>
          <a:p>
            <a:pPr marL="0" indent="0">
              <a:buNone/>
            </a:pPr>
            <a:r>
              <a:rPr lang="en-US" sz="2800" b="1" dirty="0" smtClean="0">
                <a:solidFill>
                  <a:srgbClr val="1A6847"/>
                </a:solidFill>
                <a:latin typeface="Outfit" pitchFamily="34" charset="0"/>
                <a:ea typeface="Outfit" pitchFamily="34" charset="-122"/>
              </a:rPr>
              <a:t>Contd.. </a:t>
            </a:r>
            <a:endParaRPr lang="en-US" sz="2800" dirty="0"/>
          </a:p>
        </p:txBody>
      </p:sp>
      <p:sp>
        <p:nvSpPr>
          <p:cNvPr id="9" name="Text 6"/>
          <p:cNvSpPr/>
          <p:nvPr/>
        </p:nvSpPr>
        <p:spPr>
          <a:xfrm>
            <a:off x="394296" y="1151296"/>
            <a:ext cx="8627784" cy="3672163"/>
          </a:xfrm>
          <a:prstGeom prst="rect">
            <a:avLst/>
          </a:prstGeom>
          <a:noFill/>
          <a:ln/>
        </p:spPr>
        <p:txBody>
          <a:bodyPr wrap="square" rtlCol="0" anchor="t"/>
          <a:lstStyle/>
          <a:p>
            <a:pPr algn="just"/>
            <a:r>
              <a:rPr lang="en-US" b="1" dirty="0"/>
              <a:t>Language Agnostic:</a:t>
            </a:r>
            <a:r>
              <a:rPr lang="en-US" dirty="0"/>
              <a:t> </a:t>
            </a:r>
            <a:r>
              <a:rPr lang="en-US" dirty="0" err="1"/>
              <a:t>Pseudocode</a:t>
            </a:r>
            <a:r>
              <a:rPr lang="en-US" dirty="0"/>
              <a:t> is not tied to any specific programming language, allowing developers to focus on algorithm design and logic without getting bogged down in language syntax.</a:t>
            </a:r>
          </a:p>
          <a:p>
            <a:pPr algn="just"/>
            <a:r>
              <a:rPr lang="en-US" b="1" dirty="0"/>
              <a:t>Readable and Understandable:</a:t>
            </a:r>
            <a:r>
              <a:rPr lang="en-US" dirty="0"/>
              <a:t> </a:t>
            </a:r>
            <a:r>
              <a:rPr lang="en-US" dirty="0" err="1"/>
              <a:t>Pseudocode</a:t>
            </a:r>
            <a:r>
              <a:rPr lang="en-US" dirty="0"/>
              <a:t> is designed to be easily understandable by both technical and non-technical stakeholders. It uses simple language and structure to describe the steps of an algorithm clearly</a:t>
            </a:r>
            <a:r>
              <a:rPr lang="en-US" dirty="0" smtClean="0"/>
              <a:t>.</a:t>
            </a:r>
          </a:p>
          <a:p>
            <a:pPr algn="just"/>
            <a:r>
              <a:rPr lang="en-US" b="1" dirty="0"/>
              <a:t>Step-by-Step Description:</a:t>
            </a:r>
            <a:r>
              <a:rPr lang="en-US" dirty="0"/>
              <a:t> </a:t>
            </a:r>
            <a:r>
              <a:rPr lang="en-US" dirty="0" err="1"/>
              <a:t>Pseudocode</a:t>
            </a:r>
            <a:r>
              <a:rPr lang="en-US" dirty="0"/>
              <a:t> breaks down complex algorithms into step-by-step instructions, making it easier to visualize the flow of logic and understand the sequence of operations.</a:t>
            </a:r>
          </a:p>
          <a:p>
            <a:pPr algn="just"/>
            <a:r>
              <a:rPr lang="en-US" b="1" dirty="0"/>
              <a:t>Debugging and Testing:</a:t>
            </a:r>
            <a:r>
              <a:rPr lang="en-US" dirty="0"/>
              <a:t> </a:t>
            </a:r>
            <a:r>
              <a:rPr lang="en-US" dirty="0" err="1"/>
              <a:t>Pseudocode</a:t>
            </a:r>
            <a:r>
              <a:rPr lang="en-US" dirty="0"/>
              <a:t> can be used for early-stage debugging and testing of algorithms before actual implementation in a programming language. It allows developers to identify and resolve logic errors without the overhead of compiling and running code.</a:t>
            </a:r>
          </a:p>
          <a:p>
            <a:pPr algn="just"/>
            <a:endParaRPr lang="en-US" dirty="0"/>
          </a:p>
        </p:txBody>
      </p:sp>
      <p:sp>
        <p:nvSpPr>
          <p:cNvPr id="10"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803936" y="925830"/>
            <a:ext cx="7699984" cy="514350"/>
          </a:xfrm>
          <a:prstGeom prst="rect">
            <a:avLst/>
          </a:prstGeom>
          <a:noFill/>
          <a:ln/>
        </p:spPr>
        <p:txBody>
          <a:bodyPr wrap="square" rtlCol="0" anchor="ctr"/>
          <a:lstStyle/>
          <a:p>
            <a:pPr marL="0" indent="0">
              <a:buNone/>
            </a:pPr>
            <a:r>
              <a:rPr lang="en-US" sz="2800" b="1" dirty="0" smtClean="0">
                <a:solidFill>
                  <a:srgbClr val="1A6847"/>
                </a:solidFill>
                <a:latin typeface="Outfit" pitchFamily="34" charset="0"/>
                <a:ea typeface="Outfit" pitchFamily="34" charset="-122"/>
                <a:cs typeface="Outfit" pitchFamily="34" charset="-120"/>
              </a:rPr>
              <a:t>Advantages</a:t>
            </a:r>
            <a:endParaRPr lang="en-US" sz="2800" dirty="0"/>
          </a:p>
        </p:txBody>
      </p:sp>
      <p:sp>
        <p:nvSpPr>
          <p:cNvPr id="9" name="Text 5"/>
          <p:cNvSpPr/>
          <p:nvPr/>
        </p:nvSpPr>
        <p:spPr>
          <a:xfrm>
            <a:off x="2424080" y="1365961"/>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548640" y="1537488"/>
            <a:ext cx="8202598" cy="3385032"/>
          </a:xfrm>
          <a:prstGeom prst="rect">
            <a:avLst/>
          </a:prstGeom>
          <a:noFill/>
          <a:ln/>
        </p:spPr>
        <p:txBody>
          <a:bodyPr wrap="square" rtlCol="0" anchor="t"/>
          <a:lstStyle/>
          <a:p>
            <a:r>
              <a:rPr lang="en-US" sz="1900" b="1" dirty="0"/>
              <a:t>Flexibility:</a:t>
            </a:r>
            <a:r>
              <a:rPr lang="en-US" sz="1900" dirty="0"/>
              <a:t> </a:t>
            </a:r>
            <a:r>
              <a:rPr lang="en-US" sz="1900" dirty="0" err="1"/>
              <a:t>Pseudocode</a:t>
            </a:r>
            <a:r>
              <a:rPr lang="en-US" sz="1900" dirty="0"/>
              <a:t> provides flexibility in algorithm design, allowing developers to focus on problem-solving without being constrained by the syntax or limitations of a specific programming language.</a:t>
            </a:r>
          </a:p>
          <a:p>
            <a:r>
              <a:rPr lang="en-US" sz="1900" b="1" dirty="0"/>
              <a:t>Clarity:</a:t>
            </a:r>
            <a:r>
              <a:rPr lang="en-US" sz="1900" dirty="0"/>
              <a:t> </a:t>
            </a:r>
            <a:r>
              <a:rPr lang="en-US" sz="1900" dirty="0" err="1"/>
              <a:t>Pseudocode</a:t>
            </a:r>
            <a:r>
              <a:rPr lang="en-US" sz="1900" dirty="0"/>
              <a:t> promotes clarity and understanding by using natural language descriptions and simple syntax to convey the logic of an algorithm. This makes it easier for developers to communicate and collaborate on algorithm design.</a:t>
            </a:r>
          </a:p>
          <a:p>
            <a:r>
              <a:rPr lang="en-US" sz="1900" b="1" dirty="0"/>
              <a:t>Portability:</a:t>
            </a:r>
            <a:r>
              <a:rPr lang="en-US" sz="1900" dirty="0"/>
              <a:t> Since </a:t>
            </a:r>
            <a:r>
              <a:rPr lang="en-US" sz="1900" dirty="0" err="1"/>
              <a:t>pseudocode</a:t>
            </a:r>
            <a:r>
              <a:rPr lang="en-US" sz="1900" dirty="0"/>
              <a:t> is language agnostic, algorithms described in </a:t>
            </a:r>
            <a:r>
              <a:rPr lang="en-US" sz="1900" dirty="0" err="1"/>
              <a:t>pseudocode</a:t>
            </a:r>
            <a:r>
              <a:rPr lang="en-US" sz="1900" dirty="0"/>
              <a:t> can be easily translated into any programming language. This allows developers to choose the most suitable language for implementation without having to rewrite the entire algorithm.</a:t>
            </a: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523</Words>
  <Application>Microsoft Office PowerPoint</Application>
  <PresentationFormat>On-screen Show (16:9)</PresentationFormat>
  <Paragraphs>41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5</cp:revision>
  <dcterms:created xsi:type="dcterms:W3CDTF">2024-06-05T08:31:02Z</dcterms:created>
  <dcterms:modified xsi:type="dcterms:W3CDTF">2024-06-10T08:51:12Z</dcterms:modified>
</cp:coreProperties>
</file>