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F5A-20D7-4BB8-82D3-883A909DEBB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A023-2045-4180-9AAE-1EC65CA8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12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F5A-20D7-4BB8-82D3-883A909DEBB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A023-2045-4180-9AAE-1EC65CA8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0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F5A-20D7-4BB8-82D3-883A909DEBB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A023-2045-4180-9AAE-1EC65CA8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91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F5A-20D7-4BB8-82D3-883A909DEBB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A023-2045-4180-9AAE-1EC65CA8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0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F5A-20D7-4BB8-82D3-883A909DEBB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A023-2045-4180-9AAE-1EC65CA8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33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F5A-20D7-4BB8-82D3-883A909DEBB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A023-2045-4180-9AAE-1EC65CA8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2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F5A-20D7-4BB8-82D3-883A909DEBB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A023-2045-4180-9AAE-1EC65CA8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07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F5A-20D7-4BB8-82D3-883A909DEBB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A023-2045-4180-9AAE-1EC65CA8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20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F5A-20D7-4BB8-82D3-883A909DEBB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A023-2045-4180-9AAE-1EC65CA8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68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F5A-20D7-4BB8-82D3-883A909DEBB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A023-2045-4180-9AAE-1EC65CA8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81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F5A-20D7-4BB8-82D3-883A909DEBB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A023-2045-4180-9AAE-1EC65CA8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17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0FF5A-20D7-4BB8-82D3-883A909DEBB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3A023-2045-4180-9AAE-1EC65CA8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6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0.png"/><Relationship Id="rId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5" Type="http://schemas.openxmlformats.org/officeDocument/2006/relationships/image" Target="../media/image10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95" y="224937"/>
            <a:ext cx="1096474" cy="8434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348" y="258753"/>
            <a:ext cx="1008552" cy="77580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979" y="72761"/>
            <a:ext cx="1492128" cy="114779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689" y="224937"/>
            <a:ext cx="870073" cy="87007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34" y="2255962"/>
            <a:ext cx="1799858" cy="138450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128" y="2121289"/>
            <a:ext cx="1608992" cy="123768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34" y="4091029"/>
            <a:ext cx="1897857" cy="145989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984" y="4155097"/>
            <a:ext cx="1731280" cy="133175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36" y="4128721"/>
            <a:ext cx="1799859" cy="138450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733" y="4142247"/>
            <a:ext cx="1782275" cy="1370981"/>
          </a:xfrm>
          <a:prstGeom prst="rect">
            <a:avLst/>
          </a:prstGeom>
        </p:spPr>
      </p:pic>
      <p:cxnSp>
        <p:nvCxnSpPr>
          <p:cNvPr id="20" name="直接箭头连接符 19"/>
          <p:cNvCxnSpPr>
            <a:stCxn id="4" idx="3"/>
            <a:endCxn id="5" idx="1"/>
          </p:cNvCxnSpPr>
          <p:nvPr/>
        </p:nvCxnSpPr>
        <p:spPr>
          <a:xfrm>
            <a:off x="3121269" y="646658"/>
            <a:ext cx="785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3"/>
            <a:endCxn id="11" idx="1"/>
          </p:cNvCxnSpPr>
          <p:nvPr/>
        </p:nvCxnSpPr>
        <p:spPr>
          <a:xfrm flipV="1">
            <a:off x="4914900" y="646657"/>
            <a:ext cx="785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3"/>
            <a:endCxn id="12" idx="1"/>
          </p:cNvCxnSpPr>
          <p:nvPr/>
        </p:nvCxnSpPr>
        <p:spPr>
          <a:xfrm>
            <a:off x="7192107" y="646657"/>
            <a:ext cx="1086582" cy="13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3" idx="2"/>
            <a:endCxn id="15" idx="0"/>
          </p:cNvCxnSpPr>
          <p:nvPr/>
        </p:nvCxnSpPr>
        <p:spPr>
          <a:xfrm>
            <a:off x="7681363" y="3640468"/>
            <a:ext cx="0" cy="45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5" idx="2"/>
            <a:endCxn id="14" idx="0"/>
          </p:cNvCxnSpPr>
          <p:nvPr/>
        </p:nvCxnSpPr>
        <p:spPr>
          <a:xfrm>
            <a:off x="4410624" y="1034562"/>
            <a:ext cx="0" cy="108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4" idx="2"/>
            <a:endCxn id="16" idx="0"/>
          </p:cNvCxnSpPr>
          <p:nvPr/>
        </p:nvCxnSpPr>
        <p:spPr>
          <a:xfrm>
            <a:off x="4410624" y="3358975"/>
            <a:ext cx="0" cy="79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6" idx="3"/>
            <a:endCxn id="15" idx="1"/>
          </p:cNvCxnSpPr>
          <p:nvPr/>
        </p:nvCxnSpPr>
        <p:spPr>
          <a:xfrm>
            <a:off x="5276264" y="4820974"/>
            <a:ext cx="1456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5" idx="3"/>
            <a:endCxn id="18" idx="1"/>
          </p:cNvCxnSpPr>
          <p:nvPr/>
        </p:nvCxnSpPr>
        <p:spPr>
          <a:xfrm>
            <a:off x="8630291" y="4820974"/>
            <a:ext cx="1242442" cy="6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7" idx="3"/>
            <a:endCxn id="16" idx="1"/>
          </p:cNvCxnSpPr>
          <p:nvPr/>
        </p:nvCxnSpPr>
        <p:spPr>
          <a:xfrm flipV="1">
            <a:off x="2024795" y="4820974"/>
            <a:ext cx="1520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241150" y="10902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原图</a:t>
            </a:r>
            <a:endParaRPr lang="zh-CN" altLang="en-US" sz="1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3183073" y="34822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预处理</a:t>
            </a:r>
            <a:endParaRPr lang="zh-CN" altLang="en-US" sz="1400" dirty="0"/>
          </a:p>
        </p:txBody>
      </p:sp>
      <p:sp>
        <p:nvSpPr>
          <p:cNvPr id="58" name="文本框 57"/>
          <p:cNvSpPr txBox="1"/>
          <p:nvPr/>
        </p:nvSpPr>
        <p:spPr>
          <a:xfrm>
            <a:off x="4988299" y="35219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二值化</a:t>
            </a:r>
            <a:endParaRPr lang="zh-CN" altLang="en-US" sz="1400" dirty="0"/>
          </a:p>
        </p:txBody>
      </p:sp>
      <p:sp>
        <p:nvSpPr>
          <p:cNvPr id="59" name="文本框 58"/>
          <p:cNvSpPr txBox="1"/>
          <p:nvPr/>
        </p:nvSpPr>
        <p:spPr>
          <a:xfrm>
            <a:off x="7283992" y="398364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求三个辣</a:t>
            </a:r>
            <a:endParaRPr lang="en-US" altLang="zh-CN" sz="1400" dirty="0" smtClean="0"/>
          </a:p>
          <a:p>
            <a:r>
              <a:rPr lang="zh-CN" altLang="en-US" sz="1400" dirty="0" smtClean="0"/>
              <a:t>椒的阈值</a:t>
            </a:r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cxnSp>
        <p:nvCxnSpPr>
          <p:cNvPr id="61" name="直接箭头连接符 60"/>
          <p:cNvCxnSpPr/>
          <p:nvPr/>
        </p:nvCxnSpPr>
        <p:spPr>
          <a:xfrm>
            <a:off x="4800600" y="921584"/>
            <a:ext cx="2154115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378877" y="145017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灰度</a:t>
            </a:r>
            <a:r>
              <a:rPr lang="zh-CN" altLang="en-US" sz="1400" dirty="0" smtClean="0"/>
              <a:t>化</a:t>
            </a:r>
            <a:endParaRPr lang="zh-CN" altLang="en-US" sz="1400" dirty="0"/>
          </a:p>
        </p:txBody>
      </p:sp>
      <p:sp>
        <p:nvSpPr>
          <p:cNvPr id="64" name="文本框 63"/>
          <p:cNvSpPr txBox="1"/>
          <p:nvPr/>
        </p:nvSpPr>
        <p:spPr>
          <a:xfrm>
            <a:off x="3864593" y="1406452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A(;;1)</a:t>
            </a:r>
            <a:endParaRPr lang="zh-CN" altLang="en-US" sz="1400" dirty="0"/>
          </a:p>
        </p:txBody>
      </p:sp>
      <p:sp>
        <p:nvSpPr>
          <p:cNvPr id="65" name="文本框 64"/>
          <p:cNvSpPr txBox="1"/>
          <p:nvPr/>
        </p:nvSpPr>
        <p:spPr>
          <a:xfrm>
            <a:off x="3792457" y="364142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大江</a:t>
            </a:r>
            <a:r>
              <a:rPr lang="zh-CN" altLang="en-US" sz="1400" dirty="0" smtClean="0"/>
              <a:t>二值化</a:t>
            </a:r>
            <a:endParaRPr lang="zh-CN" altLang="en-US" sz="1400" dirty="0"/>
          </a:p>
        </p:txBody>
      </p:sp>
      <p:sp>
        <p:nvSpPr>
          <p:cNvPr id="66" name="文本框 65"/>
          <p:cNvSpPr txBox="1"/>
          <p:nvPr/>
        </p:nvSpPr>
        <p:spPr>
          <a:xfrm>
            <a:off x="7106404" y="3711859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</a:t>
            </a:r>
            <a:r>
              <a:rPr lang="en-US" altLang="zh-CN" sz="1400" dirty="0" smtClean="0"/>
              <a:t>T</a:t>
            </a:r>
            <a:r>
              <a:rPr lang="zh-CN" altLang="en-US" sz="1400" dirty="0" smtClean="0"/>
              <a:t>二值化</a:t>
            </a:r>
            <a:endParaRPr lang="zh-CN" altLang="en-US" sz="1400" dirty="0"/>
          </a:p>
        </p:txBody>
      </p:sp>
      <p:sp>
        <p:nvSpPr>
          <p:cNvPr id="67" name="文本框 66"/>
          <p:cNvSpPr txBox="1"/>
          <p:nvPr/>
        </p:nvSpPr>
        <p:spPr>
          <a:xfrm>
            <a:off x="2314281" y="45131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相减</a:t>
            </a:r>
            <a:endParaRPr lang="zh-CN" altLang="en-US" sz="1400" dirty="0"/>
          </a:p>
        </p:txBody>
      </p:sp>
      <p:sp>
        <p:nvSpPr>
          <p:cNvPr id="68" name="文本框 67"/>
          <p:cNvSpPr txBox="1"/>
          <p:nvPr/>
        </p:nvSpPr>
        <p:spPr>
          <a:xfrm>
            <a:off x="7735398" y="1600311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预处理用</a:t>
            </a:r>
            <a:r>
              <a:rPr lang="en-US" altLang="zh-CN" dirty="0" err="1" smtClean="0"/>
              <a:t>kmeans</a:t>
            </a:r>
            <a:r>
              <a:rPr lang="zh-CN" altLang="en-US" dirty="0" smtClean="0"/>
              <a:t>可以达到相似效果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192107" y="591722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最后使用开闭操作得到结果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97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143" y="189768"/>
            <a:ext cx="1228358" cy="9448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389" y="176240"/>
            <a:ext cx="1263528" cy="9719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35423" y="23132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原图像</a:t>
            </a:r>
            <a:endParaRPr lang="zh-CN" altLang="en-US" sz="1400" dirty="0"/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 flipV="1">
            <a:off x="5143501" y="662213"/>
            <a:ext cx="1004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322779" y="38521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二值化</a:t>
            </a:r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293" y="2343884"/>
            <a:ext cx="1245944" cy="958419"/>
          </a:xfrm>
          <a:prstGeom prst="rect">
            <a:avLst/>
          </a:prstGeom>
        </p:spPr>
      </p:pic>
      <p:cxnSp>
        <p:nvCxnSpPr>
          <p:cNvPr id="18" name="直接箭头连接符 17"/>
          <p:cNvCxnSpPr>
            <a:endCxn id="11" idx="0"/>
          </p:cNvCxnSpPr>
          <p:nvPr/>
        </p:nvCxnSpPr>
        <p:spPr>
          <a:xfrm flipH="1">
            <a:off x="5511265" y="1987062"/>
            <a:ext cx="1513" cy="35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" idx="2"/>
          </p:cNvCxnSpPr>
          <p:nvPr/>
        </p:nvCxnSpPr>
        <p:spPr>
          <a:xfrm>
            <a:off x="4529322" y="1134659"/>
            <a:ext cx="981943" cy="852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" idx="2"/>
          </p:cNvCxnSpPr>
          <p:nvPr/>
        </p:nvCxnSpPr>
        <p:spPr>
          <a:xfrm flipH="1">
            <a:off x="5511265" y="1148185"/>
            <a:ext cx="1268888" cy="838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476393" y="1362590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根据二值化图像去除原图中阴影</a:t>
            </a:r>
            <a:endParaRPr lang="zh-CN" altLang="en-US" sz="1200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17" y="2310067"/>
            <a:ext cx="1333868" cy="1026052"/>
          </a:xfrm>
          <a:prstGeom prst="rect">
            <a:avLst/>
          </a:prstGeom>
        </p:spPr>
      </p:pic>
      <p:cxnSp>
        <p:nvCxnSpPr>
          <p:cNvPr id="28" name="直接箭头连接符 27"/>
          <p:cNvCxnSpPr>
            <a:stCxn id="11" idx="3"/>
            <a:endCxn id="26" idx="1"/>
          </p:cNvCxnSpPr>
          <p:nvPr/>
        </p:nvCxnSpPr>
        <p:spPr>
          <a:xfrm flipV="1">
            <a:off x="6134237" y="2823093"/>
            <a:ext cx="12776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110282" y="2515316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Kmeans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k=3</a:t>
            </a:r>
            <a:endParaRPr lang="zh-CN" altLang="en-US" sz="1400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183" y="275051"/>
            <a:ext cx="873134" cy="873134"/>
          </a:xfrm>
          <a:prstGeom prst="rect">
            <a:avLst/>
          </a:prstGeom>
        </p:spPr>
      </p:pic>
      <p:cxnSp>
        <p:nvCxnSpPr>
          <p:cNvPr id="33" name="直接箭头连接符 32"/>
          <p:cNvCxnSpPr>
            <a:stCxn id="26" idx="0"/>
            <a:endCxn id="31" idx="1"/>
          </p:cNvCxnSpPr>
          <p:nvPr/>
        </p:nvCxnSpPr>
        <p:spPr>
          <a:xfrm flipV="1">
            <a:off x="8078851" y="711618"/>
            <a:ext cx="819332" cy="159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762096" y="151084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取出非背景</a:t>
            </a:r>
            <a:endParaRPr lang="en-US" altLang="zh-CN" sz="1400" dirty="0" smtClean="0"/>
          </a:p>
          <a:p>
            <a:r>
              <a:rPr lang="zh-CN" altLang="en-US" sz="1400" dirty="0" smtClean="0"/>
              <a:t>有效图像空间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0384449" y="557729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求得阈值</a:t>
            </a:r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cxnSp>
        <p:nvCxnSpPr>
          <p:cNvPr id="37" name="直接箭头连接符 36"/>
          <p:cNvCxnSpPr>
            <a:stCxn id="31" idx="3"/>
            <a:endCxn id="35" idx="1"/>
          </p:cNvCxnSpPr>
          <p:nvPr/>
        </p:nvCxnSpPr>
        <p:spPr>
          <a:xfrm>
            <a:off x="9771317" y="711618"/>
            <a:ext cx="613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960" y="2107568"/>
            <a:ext cx="1460253" cy="1123272"/>
          </a:xfrm>
          <a:prstGeom prst="rect">
            <a:avLst/>
          </a:prstGeom>
        </p:spPr>
      </p:pic>
      <p:cxnSp>
        <p:nvCxnSpPr>
          <p:cNvPr id="40" name="直接箭头连接符 39"/>
          <p:cNvCxnSpPr>
            <a:stCxn id="35" idx="2"/>
            <a:endCxn id="44" idx="0"/>
          </p:cNvCxnSpPr>
          <p:nvPr/>
        </p:nvCxnSpPr>
        <p:spPr>
          <a:xfrm flipH="1">
            <a:off x="9929097" y="865506"/>
            <a:ext cx="953245" cy="104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1" idx="2"/>
            <a:endCxn id="38" idx="1"/>
          </p:cNvCxnSpPr>
          <p:nvPr/>
        </p:nvCxnSpPr>
        <p:spPr>
          <a:xfrm>
            <a:off x="9334750" y="1148185"/>
            <a:ext cx="1044210" cy="152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161900" y="1908694"/>
            <a:ext cx="1534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根据阈值</a:t>
            </a:r>
            <a:r>
              <a:rPr lang="en-US" altLang="zh-CN" sz="1400" dirty="0" smtClean="0"/>
              <a:t>T</a:t>
            </a:r>
            <a:r>
              <a:rPr lang="zh-CN" altLang="en-US" sz="1400" dirty="0" smtClean="0"/>
              <a:t>二值化</a:t>
            </a:r>
            <a:endParaRPr lang="zh-CN" altLang="en-US" sz="1400" dirty="0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487" y="4619286"/>
            <a:ext cx="1263528" cy="971945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288" y="3378353"/>
            <a:ext cx="1878990" cy="1445377"/>
          </a:xfrm>
          <a:prstGeom prst="rect">
            <a:avLst/>
          </a:prstGeom>
        </p:spPr>
      </p:pic>
      <p:cxnSp>
        <p:nvCxnSpPr>
          <p:cNvPr id="53" name="直接箭头连接符 52"/>
          <p:cNvCxnSpPr>
            <a:endCxn id="47" idx="3"/>
          </p:cNvCxnSpPr>
          <p:nvPr/>
        </p:nvCxnSpPr>
        <p:spPr>
          <a:xfrm flipH="1">
            <a:off x="10074278" y="4101041"/>
            <a:ext cx="8080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8" idx="2"/>
          </p:cNvCxnSpPr>
          <p:nvPr/>
        </p:nvCxnSpPr>
        <p:spPr>
          <a:xfrm flipH="1">
            <a:off x="10882341" y="3230840"/>
            <a:ext cx="226746" cy="87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6" idx="0"/>
          </p:cNvCxnSpPr>
          <p:nvPr/>
        </p:nvCxnSpPr>
        <p:spPr>
          <a:xfrm flipH="1" flipV="1">
            <a:off x="10882341" y="4101041"/>
            <a:ext cx="156910" cy="5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0610471" y="3947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相减</a:t>
            </a:r>
            <a:endParaRPr lang="zh-CN" altLang="en-US" sz="1400" dirty="0"/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374" y="1431982"/>
            <a:ext cx="1239450" cy="953423"/>
          </a:xfrm>
          <a:prstGeom prst="rect">
            <a:avLst/>
          </a:prstGeom>
        </p:spPr>
      </p:pic>
      <p:cxnSp>
        <p:nvCxnSpPr>
          <p:cNvPr id="61" name="直接箭头连接符 60"/>
          <p:cNvCxnSpPr>
            <a:stCxn id="11" idx="1"/>
            <a:endCxn id="59" idx="3"/>
          </p:cNvCxnSpPr>
          <p:nvPr/>
        </p:nvCxnSpPr>
        <p:spPr>
          <a:xfrm flipH="1" flipV="1">
            <a:off x="3526824" y="1908694"/>
            <a:ext cx="1361469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993506" y="2231516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(::1)</a:t>
            </a:r>
            <a:endParaRPr lang="zh-CN" altLang="en-US" sz="1400" dirty="0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017" y="3378353"/>
            <a:ext cx="1890636" cy="1454335"/>
          </a:xfrm>
          <a:prstGeom prst="rect">
            <a:avLst/>
          </a:prstGeom>
        </p:spPr>
      </p:pic>
      <p:cxnSp>
        <p:nvCxnSpPr>
          <p:cNvPr id="64" name="直接箭头连接符 63"/>
          <p:cNvCxnSpPr>
            <a:stCxn id="59" idx="2"/>
            <a:endCxn id="63" idx="0"/>
          </p:cNvCxnSpPr>
          <p:nvPr/>
        </p:nvCxnSpPr>
        <p:spPr>
          <a:xfrm flipH="1">
            <a:off x="2677335" y="2385405"/>
            <a:ext cx="229764" cy="99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468582" y="268459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二值化</a:t>
            </a:r>
            <a:endParaRPr lang="zh-CN" altLang="en-US" sz="1200" dirty="0"/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50" y="5825636"/>
            <a:ext cx="1263528" cy="971945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17" y="4671363"/>
            <a:ext cx="1809650" cy="1392038"/>
          </a:xfrm>
          <a:prstGeom prst="rect">
            <a:avLst/>
          </a:prstGeom>
        </p:spPr>
      </p:pic>
      <p:cxnSp>
        <p:nvCxnSpPr>
          <p:cNvPr id="75" name="直接箭头连接符 74"/>
          <p:cNvCxnSpPr>
            <a:endCxn id="71" idx="1"/>
          </p:cNvCxnSpPr>
          <p:nvPr/>
        </p:nvCxnSpPr>
        <p:spPr>
          <a:xfrm>
            <a:off x="3217985" y="5367382"/>
            <a:ext cx="52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3" idx="2"/>
          </p:cNvCxnSpPr>
          <p:nvPr/>
        </p:nvCxnSpPr>
        <p:spPr>
          <a:xfrm>
            <a:off x="2677335" y="4832688"/>
            <a:ext cx="540650" cy="534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70" idx="0"/>
          </p:cNvCxnSpPr>
          <p:nvPr/>
        </p:nvCxnSpPr>
        <p:spPr>
          <a:xfrm flipV="1">
            <a:off x="2263314" y="5367382"/>
            <a:ext cx="954671" cy="45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2876580" y="520082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相减</a:t>
            </a:r>
            <a:endParaRPr lang="zh-CN" altLang="en-US" sz="1400" dirty="0"/>
          </a:p>
        </p:txBody>
      </p:sp>
      <p:sp>
        <p:nvSpPr>
          <p:cNvPr id="82" name="矩形 81"/>
          <p:cNvSpPr/>
          <p:nvPr/>
        </p:nvSpPr>
        <p:spPr>
          <a:xfrm>
            <a:off x="1631550" y="3657611"/>
            <a:ext cx="1776458" cy="1226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8705007" y="3552309"/>
            <a:ext cx="1776458" cy="1226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3915143" y="4599449"/>
            <a:ext cx="1776458" cy="1226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103" y="5299352"/>
            <a:ext cx="1540927" cy="1185328"/>
          </a:xfrm>
          <a:prstGeom prst="rect">
            <a:avLst/>
          </a:prstGeom>
        </p:spPr>
      </p:pic>
      <p:cxnSp>
        <p:nvCxnSpPr>
          <p:cNvPr id="87" name="直接箭头连接符 86"/>
          <p:cNvCxnSpPr/>
          <p:nvPr/>
        </p:nvCxnSpPr>
        <p:spPr>
          <a:xfrm>
            <a:off x="9593236" y="4671363"/>
            <a:ext cx="0" cy="69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8885350" y="488087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开闭操作去除孔洞</a:t>
            </a:r>
            <a:endParaRPr lang="zh-CN" altLang="en-US" sz="1200" dirty="0"/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608" y="3715036"/>
            <a:ext cx="1540927" cy="1185328"/>
          </a:xfrm>
          <a:prstGeom prst="rect">
            <a:avLst/>
          </a:prstGeom>
        </p:spPr>
      </p:pic>
      <p:cxnSp>
        <p:nvCxnSpPr>
          <p:cNvPr id="91" name="直接箭头连接符 90"/>
          <p:cNvCxnSpPr>
            <a:endCxn id="89" idx="1"/>
          </p:cNvCxnSpPr>
          <p:nvPr/>
        </p:nvCxnSpPr>
        <p:spPr>
          <a:xfrm flipV="1">
            <a:off x="5020293" y="4307700"/>
            <a:ext cx="800315" cy="51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4646042" y="437905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闭开操作去除瓜蒂</a:t>
            </a:r>
            <a:endParaRPr lang="zh-CN" altLang="en-US" sz="1400" dirty="0"/>
          </a:p>
        </p:txBody>
      </p:sp>
      <p:pic>
        <p:nvPicPr>
          <p:cNvPr id="93" name="图片 9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30" y="2279086"/>
            <a:ext cx="1610565" cy="1238896"/>
          </a:xfrm>
          <a:prstGeom prst="rect">
            <a:avLst/>
          </a:prstGeom>
        </p:spPr>
      </p:pic>
      <p:sp>
        <p:nvSpPr>
          <p:cNvPr id="94" name="文本框 93"/>
          <p:cNvSpPr txBox="1"/>
          <p:nvPr/>
        </p:nvSpPr>
        <p:spPr>
          <a:xfrm>
            <a:off x="797797" y="343390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闭开操作去除瓜蒂</a:t>
            </a:r>
            <a:endParaRPr lang="zh-CN" altLang="en-US" sz="1400" dirty="0"/>
          </a:p>
        </p:txBody>
      </p:sp>
      <p:cxnSp>
        <p:nvCxnSpPr>
          <p:cNvPr id="96" name="直接箭头连接符 95"/>
          <p:cNvCxnSpPr/>
          <p:nvPr/>
        </p:nvCxnSpPr>
        <p:spPr>
          <a:xfrm flipH="1" flipV="1">
            <a:off x="1345223" y="3336119"/>
            <a:ext cx="589085" cy="61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281354" y="2539293"/>
            <a:ext cx="1450663" cy="1175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5954791" y="3345213"/>
            <a:ext cx="1450663" cy="1175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8850459" y="5304144"/>
            <a:ext cx="1450663" cy="1175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04771" y="3170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4331637" y="12785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3817558" y="22007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5998695" y="24664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2327261" y="26159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7577830" y="15676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10252472" y="5569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9034315" y="18779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10995714" y="39163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2587329" y="518836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4412756" y="433629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511470" y="33976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8671189" y="482373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05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143" y="189768"/>
            <a:ext cx="1228358" cy="9448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389" y="176240"/>
            <a:ext cx="1263528" cy="9719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35423" y="23132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原图像</a:t>
            </a:r>
            <a:endParaRPr lang="zh-CN" altLang="en-US" sz="1400" dirty="0"/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 flipV="1">
            <a:off x="5143501" y="662213"/>
            <a:ext cx="1004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322779" y="38521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二值化</a:t>
            </a:r>
            <a:endParaRPr lang="zh-CN" altLang="en-US" sz="1200" dirty="0"/>
          </a:p>
        </p:txBody>
      </p:sp>
      <p:cxnSp>
        <p:nvCxnSpPr>
          <p:cNvPr id="18" name="直接箭头连接符 17"/>
          <p:cNvCxnSpPr>
            <a:endCxn id="11" idx="0"/>
          </p:cNvCxnSpPr>
          <p:nvPr/>
        </p:nvCxnSpPr>
        <p:spPr>
          <a:xfrm flipH="1">
            <a:off x="5511265" y="1987062"/>
            <a:ext cx="1513" cy="35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" idx="2"/>
          </p:cNvCxnSpPr>
          <p:nvPr/>
        </p:nvCxnSpPr>
        <p:spPr>
          <a:xfrm>
            <a:off x="4529322" y="1134659"/>
            <a:ext cx="981943" cy="852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" idx="2"/>
          </p:cNvCxnSpPr>
          <p:nvPr/>
        </p:nvCxnSpPr>
        <p:spPr>
          <a:xfrm flipH="1">
            <a:off x="5511265" y="1148185"/>
            <a:ext cx="1268888" cy="838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476393" y="1362590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根据二值化图像去除原图中阴影</a:t>
            </a:r>
            <a:endParaRPr lang="zh-CN" altLang="en-US" sz="1200" dirty="0"/>
          </a:p>
        </p:txBody>
      </p:sp>
      <p:cxnSp>
        <p:nvCxnSpPr>
          <p:cNvPr id="28" name="直接箭头连接符 27"/>
          <p:cNvCxnSpPr>
            <a:stCxn id="11" idx="3"/>
            <a:endCxn id="26" idx="1"/>
          </p:cNvCxnSpPr>
          <p:nvPr/>
        </p:nvCxnSpPr>
        <p:spPr>
          <a:xfrm flipV="1">
            <a:off x="6134237" y="2823093"/>
            <a:ext cx="12776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110282" y="2515316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Kmeans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k=3</a:t>
            </a:r>
            <a:endParaRPr lang="zh-CN" altLang="en-US" sz="1400" dirty="0"/>
          </a:p>
        </p:txBody>
      </p:sp>
      <p:cxnSp>
        <p:nvCxnSpPr>
          <p:cNvPr id="33" name="直接箭头连接符 32"/>
          <p:cNvCxnSpPr>
            <a:stCxn id="26" idx="0"/>
            <a:endCxn id="31" idx="1"/>
          </p:cNvCxnSpPr>
          <p:nvPr/>
        </p:nvCxnSpPr>
        <p:spPr>
          <a:xfrm flipV="1">
            <a:off x="8078851" y="711618"/>
            <a:ext cx="819332" cy="159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762096" y="151084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取出非背景</a:t>
            </a:r>
            <a:endParaRPr lang="en-US" altLang="zh-CN" sz="1400" dirty="0" smtClean="0"/>
          </a:p>
          <a:p>
            <a:r>
              <a:rPr lang="zh-CN" altLang="en-US" sz="1400" dirty="0" smtClean="0"/>
              <a:t>有效图像空间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0384449" y="557729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求得阈值</a:t>
            </a:r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cxnSp>
        <p:nvCxnSpPr>
          <p:cNvPr id="37" name="直接箭头连接符 36"/>
          <p:cNvCxnSpPr>
            <a:stCxn id="31" idx="3"/>
            <a:endCxn id="35" idx="1"/>
          </p:cNvCxnSpPr>
          <p:nvPr/>
        </p:nvCxnSpPr>
        <p:spPr>
          <a:xfrm>
            <a:off x="9771317" y="711618"/>
            <a:ext cx="613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5" idx="2"/>
            <a:endCxn id="44" idx="0"/>
          </p:cNvCxnSpPr>
          <p:nvPr/>
        </p:nvCxnSpPr>
        <p:spPr>
          <a:xfrm flipH="1">
            <a:off x="9929097" y="865506"/>
            <a:ext cx="953245" cy="104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1" idx="2"/>
            <a:endCxn id="38" idx="1"/>
          </p:cNvCxnSpPr>
          <p:nvPr/>
        </p:nvCxnSpPr>
        <p:spPr>
          <a:xfrm>
            <a:off x="9334750" y="1148185"/>
            <a:ext cx="1044210" cy="152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161900" y="1908694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根据</a:t>
            </a:r>
            <a:r>
              <a:rPr lang="zh-CN" altLang="en-US" sz="1400" dirty="0" smtClean="0"/>
              <a:t>阈值</a:t>
            </a:r>
            <a:r>
              <a:rPr lang="en-US" altLang="zh-CN" sz="1400" dirty="0" smtClean="0"/>
              <a:t>1-T</a:t>
            </a:r>
            <a:r>
              <a:rPr lang="zh-CN" altLang="en-US" sz="1400" dirty="0" smtClean="0"/>
              <a:t>二值</a:t>
            </a:r>
            <a:r>
              <a:rPr lang="zh-CN" altLang="en-US" sz="1400" dirty="0" smtClean="0"/>
              <a:t>化</a:t>
            </a:r>
            <a:r>
              <a:rPr lang="zh-CN" altLang="en-US" sz="1400" dirty="0"/>
              <a:t>取反</a:t>
            </a:r>
            <a:endParaRPr lang="zh-CN" altLang="en-US" sz="1400" dirty="0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562" y="3646539"/>
            <a:ext cx="1878990" cy="1445377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1860440" y="183938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(::1)</a:t>
            </a:r>
            <a:endParaRPr lang="zh-CN" altLang="en-US" sz="1400" dirty="0"/>
          </a:p>
        </p:txBody>
      </p:sp>
      <p:cxnSp>
        <p:nvCxnSpPr>
          <p:cNvPr id="64" name="直接箭头连接符 63"/>
          <p:cNvCxnSpPr>
            <a:stCxn id="59" idx="2"/>
            <a:endCxn id="63" idx="0"/>
          </p:cNvCxnSpPr>
          <p:nvPr/>
        </p:nvCxnSpPr>
        <p:spPr>
          <a:xfrm flipH="1">
            <a:off x="2677335" y="2385405"/>
            <a:ext cx="229764" cy="99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468582" y="268459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二值化</a:t>
            </a:r>
            <a:endParaRPr lang="zh-CN" altLang="en-US" sz="1200" dirty="0"/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50" y="5825636"/>
            <a:ext cx="1263528" cy="971945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17" y="4671363"/>
            <a:ext cx="1809650" cy="1392038"/>
          </a:xfrm>
          <a:prstGeom prst="rect">
            <a:avLst/>
          </a:prstGeom>
        </p:spPr>
      </p:pic>
      <p:cxnSp>
        <p:nvCxnSpPr>
          <p:cNvPr id="75" name="直接箭头连接符 74"/>
          <p:cNvCxnSpPr>
            <a:endCxn id="71" idx="1"/>
          </p:cNvCxnSpPr>
          <p:nvPr/>
        </p:nvCxnSpPr>
        <p:spPr>
          <a:xfrm>
            <a:off x="3217985" y="5367382"/>
            <a:ext cx="52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3" idx="2"/>
          </p:cNvCxnSpPr>
          <p:nvPr/>
        </p:nvCxnSpPr>
        <p:spPr>
          <a:xfrm>
            <a:off x="2677335" y="4832688"/>
            <a:ext cx="540650" cy="534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70" idx="0"/>
          </p:cNvCxnSpPr>
          <p:nvPr/>
        </p:nvCxnSpPr>
        <p:spPr>
          <a:xfrm flipV="1">
            <a:off x="2263314" y="5367382"/>
            <a:ext cx="954671" cy="45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2876580" y="520082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相减</a:t>
            </a:r>
            <a:endParaRPr lang="zh-CN" altLang="en-US" sz="1400" dirty="0"/>
          </a:p>
        </p:txBody>
      </p:sp>
      <p:sp>
        <p:nvSpPr>
          <p:cNvPr id="82" name="矩形 81"/>
          <p:cNvSpPr/>
          <p:nvPr/>
        </p:nvSpPr>
        <p:spPr>
          <a:xfrm>
            <a:off x="1631550" y="3657611"/>
            <a:ext cx="1776458" cy="1226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7924281" y="3820495"/>
            <a:ext cx="1776458" cy="1226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3915143" y="4599449"/>
            <a:ext cx="1776458" cy="1226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377" y="5567538"/>
            <a:ext cx="1540927" cy="1185328"/>
          </a:xfrm>
          <a:prstGeom prst="rect">
            <a:avLst/>
          </a:prstGeom>
        </p:spPr>
      </p:pic>
      <p:cxnSp>
        <p:nvCxnSpPr>
          <p:cNvPr id="87" name="直接箭头连接符 86"/>
          <p:cNvCxnSpPr/>
          <p:nvPr/>
        </p:nvCxnSpPr>
        <p:spPr>
          <a:xfrm>
            <a:off x="8812510" y="4939549"/>
            <a:ext cx="0" cy="69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8104624" y="5149058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开闭操作去除孔洞</a:t>
            </a:r>
            <a:endParaRPr lang="zh-CN" altLang="en-US" sz="1200" dirty="0"/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608" y="3715036"/>
            <a:ext cx="1540927" cy="1185328"/>
          </a:xfrm>
          <a:prstGeom prst="rect">
            <a:avLst/>
          </a:prstGeom>
        </p:spPr>
      </p:pic>
      <p:cxnSp>
        <p:nvCxnSpPr>
          <p:cNvPr id="91" name="直接箭头连接符 90"/>
          <p:cNvCxnSpPr>
            <a:endCxn id="89" idx="1"/>
          </p:cNvCxnSpPr>
          <p:nvPr/>
        </p:nvCxnSpPr>
        <p:spPr>
          <a:xfrm flipV="1">
            <a:off x="5020293" y="4307700"/>
            <a:ext cx="800315" cy="51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4646042" y="437905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闭开操作去除瓜蒂</a:t>
            </a:r>
            <a:endParaRPr lang="zh-CN" altLang="en-US" sz="1400" dirty="0"/>
          </a:p>
        </p:txBody>
      </p:sp>
      <p:sp>
        <p:nvSpPr>
          <p:cNvPr id="98" name="矩形 97"/>
          <p:cNvSpPr/>
          <p:nvPr/>
        </p:nvSpPr>
        <p:spPr>
          <a:xfrm>
            <a:off x="5954791" y="3345213"/>
            <a:ext cx="1450663" cy="1175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8069733" y="5572330"/>
            <a:ext cx="1450663" cy="1175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04771" y="3170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4331637" y="12785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1684492" y="153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5998695" y="24664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2327261" y="26159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7577830" y="15676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10252472" y="5569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9034315" y="18779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2587329" y="518836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4412756" y="433629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7890463" y="509191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859" y="2315628"/>
            <a:ext cx="1453764" cy="1118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667" y="357985"/>
            <a:ext cx="797423" cy="7974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137" y="2324492"/>
            <a:ext cx="1329263" cy="10225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124" y="4070539"/>
            <a:ext cx="776584" cy="597372"/>
          </a:xfrm>
          <a:prstGeom prst="rect">
            <a:avLst/>
          </a:prstGeom>
        </p:spPr>
      </p:pic>
      <p:cxnSp>
        <p:nvCxnSpPr>
          <p:cNvPr id="17" name="直接箭头连接符 16"/>
          <p:cNvCxnSpPr>
            <a:stCxn id="9" idx="2"/>
            <a:endCxn id="12" idx="0"/>
          </p:cNvCxnSpPr>
          <p:nvPr/>
        </p:nvCxnSpPr>
        <p:spPr>
          <a:xfrm>
            <a:off x="11131769" y="3347002"/>
            <a:ext cx="629647" cy="72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0405719" y="353967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</a:t>
            </a:r>
            <a:r>
              <a:rPr lang="zh-CN" altLang="en-US" dirty="0" smtClean="0"/>
              <a:t>去除边角料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2" idx="2"/>
            <a:endCxn id="47" idx="3"/>
          </p:cNvCxnSpPr>
          <p:nvPr/>
        </p:nvCxnSpPr>
        <p:spPr>
          <a:xfrm flipH="1" flipV="1">
            <a:off x="9293552" y="4369228"/>
            <a:ext cx="2467864" cy="298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082490" y="437426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</a:t>
            </a:r>
            <a:r>
              <a:rPr lang="zh-CN" altLang="en-US" dirty="0" smtClean="0"/>
              <a:t>取反</a:t>
            </a:r>
            <a:endParaRPr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427" y="2371604"/>
            <a:ext cx="1173867" cy="9029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4" y="400601"/>
            <a:ext cx="1188733" cy="914410"/>
          </a:xfrm>
          <a:prstGeom prst="rect">
            <a:avLst/>
          </a:prstGeom>
        </p:spPr>
      </p:pic>
      <p:cxnSp>
        <p:nvCxnSpPr>
          <p:cNvPr id="41" name="直接箭头连接符 40"/>
          <p:cNvCxnSpPr>
            <a:endCxn id="36" idx="3"/>
          </p:cNvCxnSpPr>
          <p:nvPr/>
        </p:nvCxnSpPr>
        <p:spPr>
          <a:xfrm flipH="1">
            <a:off x="1612937" y="790435"/>
            <a:ext cx="2248722" cy="67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257" y="1094254"/>
            <a:ext cx="1060319" cy="815630"/>
          </a:xfrm>
          <a:prstGeom prst="rect">
            <a:avLst/>
          </a:prstGeom>
        </p:spPr>
      </p:pic>
      <p:cxnSp>
        <p:nvCxnSpPr>
          <p:cNvPr id="49" name="直接箭头连接符 48"/>
          <p:cNvCxnSpPr>
            <a:endCxn id="45" idx="1"/>
          </p:cNvCxnSpPr>
          <p:nvPr/>
        </p:nvCxnSpPr>
        <p:spPr>
          <a:xfrm>
            <a:off x="1608275" y="1148185"/>
            <a:ext cx="809982" cy="35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280827" y="1077926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 Gamma</a:t>
            </a:r>
            <a:endParaRPr lang="zh-CN" altLang="en-US" dirty="0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939" y="3766957"/>
            <a:ext cx="1297156" cy="997812"/>
          </a:xfrm>
          <a:prstGeom prst="rect">
            <a:avLst/>
          </a:prstGeom>
        </p:spPr>
      </p:pic>
      <p:cxnSp>
        <p:nvCxnSpPr>
          <p:cNvPr id="54" name="直接箭头连接符 53"/>
          <p:cNvCxnSpPr>
            <a:stCxn id="85" idx="1"/>
            <a:endCxn id="71" idx="3"/>
          </p:cNvCxnSpPr>
          <p:nvPr/>
        </p:nvCxnSpPr>
        <p:spPr>
          <a:xfrm flipH="1" flipV="1">
            <a:off x="5550867" y="5367382"/>
            <a:ext cx="2125510" cy="79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86" y="3901209"/>
            <a:ext cx="1210923" cy="931479"/>
          </a:xfrm>
          <a:prstGeom prst="rect">
            <a:avLst/>
          </a:prstGeom>
        </p:spPr>
      </p:pic>
      <p:cxnSp>
        <p:nvCxnSpPr>
          <p:cNvPr id="95" name="直接箭头连接符 94"/>
          <p:cNvCxnSpPr/>
          <p:nvPr/>
        </p:nvCxnSpPr>
        <p:spPr>
          <a:xfrm flipH="1">
            <a:off x="1160585" y="4518569"/>
            <a:ext cx="750354" cy="1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1371600" y="45329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pic>
        <p:nvPicPr>
          <p:cNvPr id="102" name="图片 10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9" y="2952930"/>
            <a:ext cx="901691" cy="693609"/>
          </a:xfrm>
          <a:prstGeom prst="rect">
            <a:avLst/>
          </a:prstGeom>
        </p:spPr>
      </p:pic>
      <p:cxnSp>
        <p:nvCxnSpPr>
          <p:cNvPr id="104" name="直接箭头连接符 103"/>
          <p:cNvCxnSpPr>
            <a:endCxn id="102" idx="2"/>
          </p:cNvCxnSpPr>
          <p:nvPr/>
        </p:nvCxnSpPr>
        <p:spPr>
          <a:xfrm flipV="1">
            <a:off x="920754" y="3646539"/>
            <a:ext cx="1" cy="4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712373" y="37243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3" y="1869043"/>
            <a:ext cx="776584" cy="597372"/>
          </a:xfrm>
          <a:prstGeom prst="rect">
            <a:avLst/>
          </a:prstGeom>
        </p:spPr>
      </p:pic>
      <p:cxnSp>
        <p:nvCxnSpPr>
          <p:cNvPr id="108" name="直接箭头连接符 107"/>
          <p:cNvCxnSpPr>
            <a:endCxn id="106" idx="2"/>
          </p:cNvCxnSpPr>
          <p:nvPr/>
        </p:nvCxnSpPr>
        <p:spPr>
          <a:xfrm flipV="1">
            <a:off x="829295" y="2466415"/>
            <a:ext cx="0" cy="40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842697" y="25012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pic>
        <p:nvPicPr>
          <p:cNvPr id="111" name="图片 11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68" y="1852990"/>
            <a:ext cx="776584" cy="597372"/>
          </a:xfrm>
          <a:prstGeom prst="rect">
            <a:avLst/>
          </a:prstGeom>
        </p:spPr>
      </p:pic>
      <p:cxnSp>
        <p:nvCxnSpPr>
          <p:cNvPr id="113" name="直接箭头连接符 112"/>
          <p:cNvCxnSpPr>
            <a:stCxn id="106" idx="3"/>
            <a:endCxn id="111" idx="1"/>
          </p:cNvCxnSpPr>
          <p:nvPr/>
        </p:nvCxnSpPr>
        <p:spPr>
          <a:xfrm flipV="1">
            <a:off x="1217587" y="2151676"/>
            <a:ext cx="464881" cy="16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1207175" y="197503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1710623" y="2020539"/>
            <a:ext cx="600001" cy="421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64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7301" y="589085"/>
            <a:ext cx="521649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操作对应的</a:t>
            </a:r>
            <a:r>
              <a:rPr lang="en-US" altLang="zh-CN" dirty="0" err="1" smtClean="0"/>
              <a:t>matlab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en-US" altLang="zh-CN" dirty="0" err="1" smtClean="0"/>
              <a:t>bwImg.m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把底片中黑色的部分取出以去除阴影</a:t>
            </a:r>
            <a:endParaRPr lang="en-US" altLang="zh-CN" dirty="0" smtClean="0"/>
          </a:p>
          <a:p>
            <a:r>
              <a:rPr lang="en-US" altLang="zh-CN" dirty="0" smtClean="0"/>
              <a:t>3 PJTH1.m</a:t>
            </a:r>
          </a:p>
          <a:p>
            <a:r>
              <a:rPr lang="en-US" altLang="zh-CN" dirty="0" smtClean="0"/>
              <a:t>4 test1.m(</a:t>
            </a:r>
            <a:r>
              <a:rPr lang="en-US" altLang="zh-CN" dirty="0" err="1" smtClean="0"/>
              <a:t>kmeans.m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5 </a:t>
            </a:r>
            <a:r>
              <a:rPr lang="en-US" altLang="zh-CN" dirty="0" err="1" smtClean="0"/>
              <a:t>bwImg.m</a:t>
            </a:r>
            <a:endParaRPr lang="en-US" altLang="zh-CN" dirty="0" smtClean="0"/>
          </a:p>
          <a:p>
            <a:r>
              <a:rPr lang="en-US" altLang="zh-CN" dirty="0" smtClean="0"/>
              <a:t>6 </a:t>
            </a:r>
            <a:r>
              <a:rPr lang="zh-CN" altLang="en-US" dirty="0" smtClean="0"/>
              <a:t>如果不是白色，就提取出来放到一张新的图片中</a:t>
            </a:r>
            <a:endParaRPr lang="en-US" altLang="zh-CN" dirty="0" smtClean="0"/>
          </a:p>
          <a:p>
            <a:r>
              <a:rPr lang="en-US" altLang="zh-CN" dirty="0" smtClean="0"/>
              <a:t>7 </a:t>
            </a:r>
            <a:r>
              <a:rPr lang="en-US" altLang="zh-CN" dirty="0" err="1" smtClean="0"/>
              <a:t>bwImg.m</a:t>
            </a:r>
            <a:r>
              <a:rPr lang="zh-CN" altLang="en-US" dirty="0" smtClean="0"/>
              <a:t>求阈值</a:t>
            </a:r>
            <a:r>
              <a:rPr lang="en-US" altLang="zh-CN" dirty="0" err="1" smtClean="0"/>
              <a:t>thres</a:t>
            </a:r>
            <a:endParaRPr lang="en-US" altLang="zh-CN" dirty="0" smtClean="0"/>
          </a:p>
          <a:p>
            <a:r>
              <a:rPr lang="en-US" altLang="zh-CN" dirty="0" smtClean="0"/>
              <a:t>8 </a:t>
            </a:r>
            <a:r>
              <a:rPr lang="en-US" altLang="zh-CN" dirty="0" err="1" smtClean="0"/>
              <a:t>bwImg.m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7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thres</a:t>
            </a:r>
            <a:endParaRPr lang="en-US" altLang="zh-CN" dirty="0" smtClean="0"/>
          </a:p>
          <a:p>
            <a:r>
              <a:rPr lang="en-US" altLang="zh-CN" dirty="0" smtClean="0"/>
              <a:t>9 </a:t>
            </a:r>
            <a:r>
              <a:rPr lang="en-US" altLang="zh-CN" dirty="0" err="1" smtClean="0"/>
              <a:t>subscribe.m</a:t>
            </a:r>
            <a:endParaRPr lang="en-US" altLang="zh-CN" dirty="0" smtClean="0"/>
          </a:p>
          <a:p>
            <a:r>
              <a:rPr lang="en-US" altLang="zh-CN" dirty="0" smtClean="0"/>
              <a:t>10 </a:t>
            </a:r>
            <a:r>
              <a:rPr lang="en-US" altLang="zh-CN" dirty="0" err="1" smtClean="0"/>
              <a:t>subscribe.m</a:t>
            </a:r>
            <a:endParaRPr lang="en-US" altLang="zh-CN" dirty="0" smtClean="0"/>
          </a:p>
          <a:p>
            <a:r>
              <a:rPr lang="en-US" altLang="zh-CN" dirty="0" smtClean="0"/>
              <a:t>11 </a:t>
            </a:r>
            <a:r>
              <a:rPr lang="en-US" altLang="zh-CN" dirty="0" err="1" smtClean="0"/>
              <a:t>fiiii.m</a:t>
            </a:r>
            <a:endParaRPr lang="en-US" altLang="zh-CN" dirty="0" smtClean="0"/>
          </a:p>
          <a:p>
            <a:r>
              <a:rPr lang="en-US" altLang="zh-CN" dirty="0" smtClean="0"/>
              <a:t>12 </a:t>
            </a:r>
            <a:r>
              <a:rPr lang="en-US" altLang="zh-CN" dirty="0" err="1" smtClean="0"/>
              <a:t>fiiii.m</a:t>
            </a:r>
            <a:endParaRPr lang="en-US" altLang="zh-CN" dirty="0" smtClean="0"/>
          </a:p>
          <a:p>
            <a:r>
              <a:rPr lang="en-US" altLang="zh-CN" dirty="0" smtClean="0"/>
              <a:t>13 </a:t>
            </a:r>
            <a:r>
              <a:rPr lang="en-US" altLang="zh-CN" dirty="0" err="1" smtClean="0"/>
              <a:t>fiiii.m</a:t>
            </a:r>
            <a:endParaRPr lang="en-US" altLang="zh-CN" dirty="0" smtClean="0"/>
          </a:p>
          <a:p>
            <a:r>
              <a:rPr lang="en-US" altLang="zh-CN" dirty="0" smtClean="0"/>
              <a:t>14 </a:t>
            </a:r>
            <a:r>
              <a:rPr lang="en-US" altLang="zh-CN" dirty="0" err="1" smtClean="0"/>
              <a:t>getoffsmallthing.m</a:t>
            </a:r>
            <a:endParaRPr lang="en-US" altLang="zh-CN" dirty="0" smtClean="0"/>
          </a:p>
          <a:p>
            <a:r>
              <a:rPr lang="en-US" altLang="zh-CN" dirty="0" smtClean="0"/>
              <a:t>15 </a:t>
            </a:r>
            <a:r>
              <a:rPr lang="zh-CN" altLang="en-US" dirty="0" smtClean="0"/>
              <a:t>图像</a:t>
            </a:r>
            <a:r>
              <a:rPr lang="zh-CN" altLang="en-US" dirty="0"/>
              <a:t>取反</a:t>
            </a:r>
            <a:endParaRPr lang="en-US" altLang="zh-CN" dirty="0" smtClean="0"/>
          </a:p>
          <a:p>
            <a:r>
              <a:rPr lang="en-US" altLang="zh-CN" dirty="0" smtClean="0"/>
              <a:t>16 </a:t>
            </a:r>
            <a:r>
              <a:rPr lang="zh-CN" altLang="en-US" dirty="0" smtClean="0"/>
              <a:t>像素值减半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8352692" y="1468315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2 6 15 16</a:t>
            </a:r>
            <a:r>
              <a:rPr lang="zh-CN" altLang="en-US" dirty="0" smtClean="0"/>
              <a:t>未实现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6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259</Words>
  <Application>Microsoft Office PowerPoint</Application>
  <PresentationFormat>宽屏</PresentationFormat>
  <Paragraphs>89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Dlen</dc:creator>
  <cp:lastModifiedBy>Chen Dlen</cp:lastModifiedBy>
  <cp:revision>11</cp:revision>
  <dcterms:created xsi:type="dcterms:W3CDTF">2018-10-31T14:21:01Z</dcterms:created>
  <dcterms:modified xsi:type="dcterms:W3CDTF">2018-11-04T12:19:40Z</dcterms:modified>
</cp:coreProperties>
</file>