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r Mohammed" userId="17384b58-d206-4fd0-81b2-f062286b8216" providerId="ADAL" clId="{B14FA7B3-5F1A-4CF8-BC45-F0DB22588C1A}"/>
    <pc:docChg chg="custSel modSld">
      <pc:chgData name="Umer Mohammed" userId="17384b58-d206-4fd0-81b2-f062286b8216" providerId="ADAL" clId="{B14FA7B3-5F1A-4CF8-BC45-F0DB22588C1A}" dt="2023-07-26T09:13:49.103" v="49" actId="27636"/>
      <pc:docMkLst>
        <pc:docMk/>
      </pc:docMkLst>
      <pc:sldChg chg="modSp mod">
        <pc:chgData name="Umer Mohammed" userId="17384b58-d206-4fd0-81b2-f062286b8216" providerId="ADAL" clId="{B14FA7B3-5F1A-4CF8-BC45-F0DB22588C1A}" dt="2023-07-26T09:09:51.549" v="4" actId="20577"/>
        <pc:sldMkLst>
          <pc:docMk/>
          <pc:sldMk cId="746018292" sldId="256"/>
        </pc:sldMkLst>
        <pc:spChg chg="mod">
          <ac:chgData name="Umer Mohammed" userId="17384b58-d206-4fd0-81b2-f062286b8216" providerId="ADAL" clId="{B14FA7B3-5F1A-4CF8-BC45-F0DB22588C1A}" dt="2023-07-26T09:09:45.944" v="1" actId="108"/>
          <ac:spMkLst>
            <pc:docMk/>
            <pc:sldMk cId="746018292" sldId="256"/>
            <ac:spMk id="2" creationId="{EC2194CF-5DBD-CDF2-BA8E-FCFD42815587}"/>
          </ac:spMkLst>
        </pc:spChg>
        <pc:spChg chg="mod">
          <ac:chgData name="Umer Mohammed" userId="17384b58-d206-4fd0-81b2-f062286b8216" providerId="ADAL" clId="{B14FA7B3-5F1A-4CF8-BC45-F0DB22588C1A}" dt="2023-07-26T09:09:51.549" v="4" actId="20577"/>
          <ac:spMkLst>
            <pc:docMk/>
            <pc:sldMk cId="746018292" sldId="256"/>
            <ac:spMk id="3" creationId="{22C5E1F5-380D-0346-F5EC-FA9D186C144C}"/>
          </ac:spMkLst>
        </pc:spChg>
      </pc:sldChg>
      <pc:sldChg chg="modSp mod">
        <pc:chgData name="Umer Mohammed" userId="17384b58-d206-4fd0-81b2-f062286b8216" providerId="ADAL" clId="{B14FA7B3-5F1A-4CF8-BC45-F0DB22588C1A}" dt="2023-07-26T09:13:49.103" v="49" actId="27636"/>
        <pc:sldMkLst>
          <pc:docMk/>
          <pc:sldMk cId="1961817770" sldId="269"/>
        </pc:sldMkLst>
        <pc:spChg chg="mod">
          <ac:chgData name="Umer Mohammed" userId="17384b58-d206-4fd0-81b2-f062286b8216" providerId="ADAL" clId="{B14FA7B3-5F1A-4CF8-BC45-F0DB22588C1A}" dt="2023-07-26T09:13:49.103" v="49" actId="27636"/>
          <ac:spMkLst>
            <pc:docMk/>
            <pc:sldMk cId="1961817770" sldId="269"/>
            <ac:spMk id="3" creationId="{C26E21D6-CF3E-7223-3115-65B3AC54F2D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0397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9811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19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46688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2206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1456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0343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58655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13807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3137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8802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7/26/2023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95722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asda.com/Loughboroug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194CF-5DBD-CDF2-BA8E-FCFD42815587}"/>
              </a:ext>
            </a:extLst>
          </p:cNvPr>
          <p:cNvSpPr>
            <a:spLocks noGrp="1"/>
          </p:cNvSpPr>
          <p:nvPr>
            <p:ph type="ctrTitle"/>
          </p:nvPr>
        </p:nvSpPr>
        <p:spPr>
          <a:xfrm>
            <a:off x="1068818" y="1076635"/>
            <a:ext cx="6859225" cy="3495365"/>
          </a:xfrm>
        </p:spPr>
        <p:txBody>
          <a:bodyPr anchor="t">
            <a:normAutofit/>
          </a:bodyPr>
          <a:lstStyle/>
          <a:p>
            <a:r>
              <a:rPr lang="en-GB" sz="8000" dirty="0"/>
              <a:t>Data Input Control Tutorial</a:t>
            </a:r>
          </a:p>
        </p:txBody>
      </p:sp>
      <p:sp>
        <p:nvSpPr>
          <p:cNvPr id="3" name="Subtitle 2">
            <a:extLst>
              <a:ext uri="{FF2B5EF4-FFF2-40B4-BE49-F238E27FC236}">
                <a16:creationId xmlns:a16="http://schemas.microsoft.com/office/drawing/2014/main" id="{22C5E1F5-380D-0346-F5EC-FA9D186C144C}"/>
              </a:ext>
            </a:extLst>
          </p:cNvPr>
          <p:cNvSpPr>
            <a:spLocks noGrp="1"/>
          </p:cNvSpPr>
          <p:nvPr>
            <p:ph type="subTitle" idx="1"/>
          </p:nvPr>
        </p:nvSpPr>
        <p:spPr>
          <a:xfrm>
            <a:off x="1097280" y="4572000"/>
            <a:ext cx="5732851" cy="1268361"/>
          </a:xfrm>
        </p:spPr>
        <p:txBody>
          <a:bodyPr anchor="b">
            <a:normAutofit/>
          </a:bodyPr>
          <a:lstStyle/>
          <a:p>
            <a:r>
              <a:rPr lang="en-GB" dirty="0"/>
              <a:t>Data Input Control</a:t>
            </a:r>
          </a:p>
        </p:txBody>
      </p:sp>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CB61216-6201-FEA7-34D9-96ECDD7BBBF4}"/>
              </a:ext>
            </a:extLst>
          </p:cNvPr>
          <p:cNvPicPr>
            <a:picLocks noChangeAspect="1"/>
          </p:cNvPicPr>
          <p:nvPr/>
        </p:nvPicPr>
        <p:blipFill rotWithShape="1">
          <a:blip r:embed="rId2"/>
          <a:srcRect l="14543" r="18891" b="-4"/>
          <a:stretch/>
        </p:blipFill>
        <p:spPr>
          <a:xfrm>
            <a:off x="8532727" y="1"/>
            <a:ext cx="3659274" cy="6857999"/>
          </a:xfrm>
          <a:prstGeom prst="rect">
            <a:avLst/>
          </a:prstGeom>
        </p:spPr>
      </p:pic>
    </p:spTree>
    <p:extLst>
      <p:ext uri="{BB962C8B-B14F-4D97-AF65-F5344CB8AC3E}">
        <p14:creationId xmlns:p14="http://schemas.microsoft.com/office/powerpoint/2010/main" val="746018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10653485" cy="631798"/>
          </a:xfrm>
        </p:spPr>
        <p:txBody>
          <a:bodyPr>
            <a:normAutofit/>
          </a:bodyPr>
          <a:lstStyle/>
          <a:p>
            <a:r>
              <a:rPr lang="en-GB" sz="4000" dirty="0"/>
              <a:t>Location Example</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1894114"/>
            <a:ext cx="4356837" cy="2098515"/>
          </a:xfrm>
        </p:spPr>
        <p:txBody>
          <a:bodyPr>
            <a:normAutofit/>
          </a:bodyPr>
          <a:lstStyle/>
          <a:p>
            <a:r>
              <a:rPr lang="en-GB" dirty="0"/>
              <a:t>Here is an example of how location should be filled out</a:t>
            </a:r>
          </a:p>
          <a:p>
            <a:endParaRPr lang="en-GB" b="1" dirty="0"/>
          </a:p>
        </p:txBody>
      </p:sp>
      <p:pic>
        <p:nvPicPr>
          <p:cNvPr id="5" name="Picture 4">
            <a:extLst>
              <a:ext uri="{FF2B5EF4-FFF2-40B4-BE49-F238E27FC236}">
                <a16:creationId xmlns:a16="http://schemas.microsoft.com/office/drawing/2014/main" id="{97C23C94-9096-F996-52E7-AAB80F7BE322}"/>
              </a:ext>
            </a:extLst>
          </p:cNvPr>
          <p:cNvPicPr>
            <a:picLocks noChangeAspect="1"/>
          </p:cNvPicPr>
          <p:nvPr/>
        </p:nvPicPr>
        <p:blipFill>
          <a:blip r:embed="rId2"/>
          <a:stretch>
            <a:fillRect/>
          </a:stretch>
        </p:blipFill>
        <p:spPr>
          <a:xfrm>
            <a:off x="6219919" y="1719237"/>
            <a:ext cx="5249008" cy="2448267"/>
          </a:xfrm>
          <a:prstGeom prst="rect">
            <a:avLst/>
          </a:prstGeom>
        </p:spPr>
      </p:pic>
    </p:spTree>
    <p:extLst>
      <p:ext uri="{BB962C8B-B14F-4D97-AF65-F5344CB8AC3E}">
        <p14:creationId xmlns:p14="http://schemas.microsoft.com/office/powerpoint/2010/main" val="2082668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10653485" cy="631798"/>
          </a:xfrm>
        </p:spPr>
        <p:txBody>
          <a:bodyPr>
            <a:normAutofit/>
          </a:bodyPr>
          <a:lstStyle/>
          <a:p>
            <a:r>
              <a:rPr lang="en-GB" sz="4000" dirty="0"/>
              <a:t>Location Socials</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1894114"/>
            <a:ext cx="10624456" cy="2098515"/>
          </a:xfrm>
        </p:spPr>
        <p:txBody>
          <a:bodyPr>
            <a:normAutofit/>
          </a:bodyPr>
          <a:lstStyle/>
          <a:p>
            <a:r>
              <a:rPr lang="en-GB" dirty="0"/>
              <a:t>Location Socials work similarly to company socials, in that they are stored the same and have the same delete function and design, however these are different as they are specific to each location, and are stored as such.</a:t>
            </a:r>
          </a:p>
        </p:txBody>
      </p:sp>
      <p:pic>
        <p:nvPicPr>
          <p:cNvPr id="5" name="Picture 4">
            <a:extLst>
              <a:ext uri="{FF2B5EF4-FFF2-40B4-BE49-F238E27FC236}">
                <a16:creationId xmlns:a16="http://schemas.microsoft.com/office/drawing/2014/main" id="{99E2B0CF-F9B9-F1D7-059B-7A0A17B31BD8}"/>
              </a:ext>
            </a:extLst>
          </p:cNvPr>
          <p:cNvPicPr>
            <a:picLocks noChangeAspect="1"/>
          </p:cNvPicPr>
          <p:nvPr/>
        </p:nvPicPr>
        <p:blipFill>
          <a:blip r:embed="rId2"/>
          <a:stretch>
            <a:fillRect/>
          </a:stretch>
        </p:blipFill>
        <p:spPr>
          <a:xfrm>
            <a:off x="3742571" y="3809144"/>
            <a:ext cx="8002117" cy="2505425"/>
          </a:xfrm>
          <a:prstGeom prst="rect">
            <a:avLst/>
          </a:prstGeom>
        </p:spPr>
      </p:pic>
    </p:spTree>
    <p:extLst>
      <p:ext uri="{BB962C8B-B14F-4D97-AF65-F5344CB8AC3E}">
        <p14:creationId xmlns:p14="http://schemas.microsoft.com/office/powerpoint/2010/main" val="38318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10653485" cy="631798"/>
          </a:xfrm>
        </p:spPr>
        <p:txBody>
          <a:bodyPr>
            <a:normAutofit/>
          </a:bodyPr>
          <a:lstStyle/>
          <a:p>
            <a:r>
              <a:rPr lang="en-GB" sz="4000" dirty="0"/>
              <a:t>Created Location</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1894114"/>
            <a:ext cx="4851360" cy="4674637"/>
          </a:xfrm>
        </p:spPr>
        <p:txBody>
          <a:bodyPr>
            <a:normAutofit/>
          </a:bodyPr>
          <a:lstStyle/>
          <a:p>
            <a:r>
              <a:rPr lang="en-GB" dirty="0"/>
              <a:t>How the created location should appear</a:t>
            </a:r>
          </a:p>
          <a:p>
            <a:r>
              <a:rPr lang="en-GB" b="1" dirty="0"/>
              <a:t>Edit Data: </a:t>
            </a:r>
            <a:r>
              <a:rPr lang="en-GB" dirty="0"/>
              <a:t>Used to edit the data, should open up a control panel allowing you to edit the data. </a:t>
            </a:r>
            <a:r>
              <a:rPr lang="en-GB" b="1" dirty="0"/>
              <a:t>This will clear all fields currently in the location, so make sure its empty before editing another location</a:t>
            </a:r>
          </a:p>
          <a:p>
            <a:r>
              <a:rPr lang="en-GB" b="1" dirty="0"/>
              <a:t>View Socials:</a:t>
            </a:r>
            <a:r>
              <a:rPr lang="en-GB" dirty="0"/>
              <a:t> See image 2, will allow you to display the socials for this location</a:t>
            </a:r>
          </a:p>
          <a:p>
            <a:r>
              <a:rPr lang="en-GB" b="1" dirty="0"/>
              <a:t>Delete: </a:t>
            </a:r>
            <a:r>
              <a:rPr lang="en-GB" dirty="0"/>
              <a:t>Will delete the location data. </a:t>
            </a:r>
            <a:r>
              <a:rPr lang="en-GB" b="1" dirty="0"/>
              <a:t>Warning, cannot be undone.</a:t>
            </a:r>
          </a:p>
          <a:p>
            <a:endParaRPr lang="en-GB" b="1" dirty="0"/>
          </a:p>
        </p:txBody>
      </p:sp>
      <p:pic>
        <p:nvPicPr>
          <p:cNvPr id="6" name="Picture 5">
            <a:extLst>
              <a:ext uri="{FF2B5EF4-FFF2-40B4-BE49-F238E27FC236}">
                <a16:creationId xmlns:a16="http://schemas.microsoft.com/office/drawing/2014/main" id="{D80F20D4-B3B1-5ED9-286C-FEE4E92F058F}"/>
              </a:ext>
            </a:extLst>
          </p:cNvPr>
          <p:cNvPicPr>
            <a:picLocks noChangeAspect="1"/>
          </p:cNvPicPr>
          <p:nvPr/>
        </p:nvPicPr>
        <p:blipFill>
          <a:blip r:embed="rId2"/>
          <a:stretch>
            <a:fillRect/>
          </a:stretch>
        </p:blipFill>
        <p:spPr>
          <a:xfrm>
            <a:off x="6315308" y="2071396"/>
            <a:ext cx="5249008" cy="1276528"/>
          </a:xfrm>
          <a:prstGeom prst="rect">
            <a:avLst/>
          </a:prstGeom>
        </p:spPr>
      </p:pic>
      <p:pic>
        <p:nvPicPr>
          <p:cNvPr id="10" name="Picture 9">
            <a:extLst>
              <a:ext uri="{FF2B5EF4-FFF2-40B4-BE49-F238E27FC236}">
                <a16:creationId xmlns:a16="http://schemas.microsoft.com/office/drawing/2014/main" id="{7698E17B-5F35-1257-F8E7-CC114ABE79EA}"/>
              </a:ext>
            </a:extLst>
          </p:cNvPr>
          <p:cNvPicPr>
            <a:picLocks noChangeAspect="1"/>
          </p:cNvPicPr>
          <p:nvPr/>
        </p:nvPicPr>
        <p:blipFill>
          <a:blip r:embed="rId3"/>
          <a:stretch>
            <a:fillRect/>
          </a:stretch>
        </p:blipFill>
        <p:spPr>
          <a:xfrm>
            <a:off x="7629941" y="3695654"/>
            <a:ext cx="2619741" cy="1991003"/>
          </a:xfrm>
          <a:prstGeom prst="rect">
            <a:avLst/>
          </a:prstGeom>
        </p:spPr>
      </p:pic>
    </p:spTree>
    <p:extLst>
      <p:ext uri="{BB962C8B-B14F-4D97-AF65-F5344CB8AC3E}">
        <p14:creationId xmlns:p14="http://schemas.microsoft.com/office/powerpoint/2010/main" val="1803977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10653485" cy="631798"/>
          </a:xfrm>
        </p:spPr>
        <p:txBody>
          <a:bodyPr>
            <a:normAutofit/>
          </a:bodyPr>
          <a:lstStyle/>
          <a:p>
            <a:r>
              <a:rPr lang="en-GB" sz="4000" dirty="0"/>
              <a:t>Editing Location</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1" y="1894114"/>
            <a:ext cx="10720315" cy="2178069"/>
          </a:xfrm>
        </p:spPr>
        <p:txBody>
          <a:bodyPr>
            <a:normAutofit/>
          </a:bodyPr>
          <a:lstStyle/>
          <a:p>
            <a:r>
              <a:rPr lang="en-GB" dirty="0"/>
              <a:t>The same principles as with creating the location, however this is just editing. All the same rules apply.</a:t>
            </a:r>
          </a:p>
        </p:txBody>
      </p:sp>
      <p:pic>
        <p:nvPicPr>
          <p:cNvPr id="5" name="Picture 4">
            <a:extLst>
              <a:ext uri="{FF2B5EF4-FFF2-40B4-BE49-F238E27FC236}">
                <a16:creationId xmlns:a16="http://schemas.microsoft.com/office/drawing/2014/main" id="{8F395506-0B59-A713-C515-8DB12D6AA00E}"/>
              </a:ext>
            </a:extLst>
          </p:cNvPr>
          <p:cNvPicPr>
            <a:picLocks noChangeAspect="1"/>
          </p:cNvPicPr>
          <p:nvPr/>
        </p:nvPicPr>
        <p:blipFill>
          <a:blip r:embed="rId2"/>
          <a:stretch>
            <a:fillRect/>
          </a:stretch>
        </p:blipFill>
        <p:spPr>
          <a:xfrm>
            <a:off x="935394" y="4231432"/>
            <a:ext cx="8002117" cy="2467319"/>
          </a:xfrm>
          <a:prstGeom prst="rect">
            <a:avLst/>
          </a:prstGeom>
        </p:spPr>
      </p:pic>
    </p:spTree>
    <p:extLst>
      <p:ext uri="{BB962C8B-B14F-4D97-AF65-F5344CB8AC3E}">
        <p14:creationId xmlns:p14="http://schemas.microsoft.com/office/powerpoint/2010/main" val="4276447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D152-F731-8F17-4591-FA3C5ED8E159}"/>
              </a:ext>
            </a:extLst>
          </p:cNvPr>
          <p:cNvSpPr>
            <a:spLocks noGrp="1"/>
          </p:cNvSpPr>
          <p:nvPr>
            <p:ph type="title"/>
          </p:nvPr>
        </p:nvSpPr>
        <p:spPr/>
        <p:txBody>
          <a:bodyPr/>
          <a:lstStyle/>
          <a:p>
            <a:r>
              <a:rPr lang="en-GB" dirty="0"/>
              <a:t>Brush Up</a:t>
            </a:r>
            <a:br>
              <a:rPr lang="en-GB" dirty="0"/>
            </a:br>
            <a:endParaRPr lang="en-GB" dirty="0"/>
          </a:p>
        </p:txBody>
      </p:sp>
      <p:sp>
        <p:nvSpPr>
          <p:cNvPr id="3" name="Content Placeholder 2">
            <a:extLst>
              <a:ext uri="{FF2B5EF4-FFF2-40B4-BE49-F238E27FC236}">
                <a16:creationId xmlns:a16="http://schemas.microsoft.com/office/drawing/2014/main" id="{C26E21D6-CF3E-7223-3115-65B3AC54F2D9}"/>
              </a:ext>
            </a:extLst>
          </p:cNvPr>
          <p:cNvSpPr>
            <a:spLocks noGrp="1"/>
          </p:cNvSpPr>
          <p:nvPr>
            <p:ph idx="1"/>
          </p:nvPr>
        </p:nvSpPr>
        <p:spPr/>
        <p:txBody>
          <a:bodyPr>
            <a:normAutofit/>
          </a:bodyPr>
          <a:lstStyle/>
          <a:p>
            <a:r>
              <a:rPr lang="en-GB" dirty="0"/>
              <a:t>The program has tool tips for each input, giving you information and warnings if you ever get confused.</a:t>
            </a:r>
          </a:p>
          <a:p>
            <a:r>
              <a:rPr lang="en-GB" dirty="0"/>
              <a:t>There is a lot of auto validation, and formatting, so its always best to check what the tooltip </a:t>
            </a:r>
            <a:r>
              <a:rPr lang="en-GB"/>
              <a:t>recommends.</a:t>
            </a:r>
            <a:endParaRPr lang="en-GB" dirty="0"/>
          </a:p>
          <a:p>
            <a:endParaRPr lang="en-GB" dirty="0"/>
          </a:p>
          <a:p>
            <a:endParaRPr lang="en-GB" dirty="0"/>
          </a:p>
          <a:p>
            <a:endParaRPr lang="en-GB" dirty="0"/>
          </a:p>
          <a:p>
            <a:r>
              <a:rPr lang="en-GB" dirty="0"/>
              <a:t>(This is my very first tutorial, I’d like feedback on how to improve it.)</a:t>
            </a:r>
          </a:p>
        </p:txBody>
      </p:sp>
    </p:spTree>
    <p:extLst>
      <p:ext uri="{BB962C8B-B14F-4D97-AF65-F5344CB8AC3E}">
        <p14:creationId xmlns:p14="http://schemas.microsoft.com/office/powerpoint/2010/main" val="196181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DF77-E729-2CA0-FFEF-96BEE9D62BBA}"/>
              </a:ext>
            </a:extLst>
          </p:cNvPr>
          <p:cNvSpPr>
            <a:spLocks noGrp="1"/>
          </p:cNvSpPr>
          <p:nvPr>
            <p:ph type="title"/>
          </p:nvPr>
        </p:nvSpPr>
        <p:spPr/>
        <p:txBody>
          <a:bodyPr/>
          <a:lstStyle/>
          <a:p>
            <a:r>
              <a:rPr lang="en-GB" dirty="0"/>
              <a:t>Program Information</a:t>
            </a:r>
          </a:p>
        </p:txBody>
      </p:sp>
      <p:sp>
        <p:nvSpPr>
          <p:cNvPr id="3" name="Content Placeholder 2">
            <a:extLst>
              <a:ext uri="{FF2B5EF4-FFF2-40B4-BE49-F238E27FC236}">
                <a16:creationId xmlns:a16="http://schemas.microsoft.com/office/drawing/2014/main" id="{B9947D1A-35BA-24CD-BF23-363501FD0212}"/>
              </a:ext>
            </a:extLst>
          </p:cNvPr>
          <p:cNvSpPr>
            <a:spLocks noGrp="1"/>
          </p:cNvSpPr>
          <p:nvPr>
            <p:ph idx="1"/>
          </p:nvPr>
        </p:nvSpPr>
        <p:spPr/>
        <p:txBody>
          <a:bodyPr/>
          <a:lstStyle/>
          <a:p>
            <a:r>
              <a:rPr lang="en-GB" dirty="0"/>
              <a:t>Program was developed to help input and format data</a:t>
            </a:r>
          </a:p>
          <a:p>
            <a:pPr lvl="1"/>
            <a:r>
              <a:rPr lang="en-GB" dirty="0"/>
              <a:t>Reduces Human Error</a:t>
            </a:r>
          </a:p>
          <a:p>
            <a:pPr lvl="1"/>
            <a:r>
              <a:rPr lang="en-GB" dirty="0"/>
              <a:t>Increases Data Input speed as formatting is done automatically.</a:t>
            </a:r>
          </a:p>
          <a:p>
            <a:pPr lvl="1"/>
            <a:r>
              <a:rPr lang="en-GB" dirty="0"/>
              <a:t>Allows for universal understanding of required data</a:t>
            </a:r>
          </a:p>
          <a:p>
            <a:pPr lvl="1"/>
            <a:r>
              <a:rPr lang="en-GB" dirty="0"/>
              <a:t>Scalable</a:t>
            </a:r>
          </a:p>
          <a:p>
            <a:r>
              <a:rPr lang="en-GB" dirty="0"/>
              <a:t>Built on C# Visual studio 2022 </a:t>
            </a:r>
            <a:r>
              <a:rPr lang="en-GB" dirty="0" err="1"/>
              <a:t>.net</a:t>
            </a:r>
            <a:r>
              <a:rPr lang="en-GB" dirty="0"/>
              <a:t> Framework</a:t>
            </a:r>
          </a:p>
          <a:p>
            <a:pPr marL="274320" lvl="1" indent="0">
              <a:buNone/>
            </a:pPr>
            <a:endParaRPr lang="en-GB" dirty="0"/>
          </a:p>
        </p:txBody>
      </p:sp>
    </p:spTree>
    <p:extLst>
      <p:ext uri="{BB962C8B-B14F-4D97-AF65-F5344CB8AC3E}">
        <p14:creationId xmlns:p14="http://schemas.microsoft.com/office/powerpoint/2010/main" val="53956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6F774C-5F1D-4238-9942-12AC01518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80819-0EEB-2F57-E1D3-ECFB44F30934}"/>
              </a:ext>
            </a:extLst>
          </p:cNvPr>
          <p:cNvSpPr>
            <a:spLocks noGrp="1"/>
          </p:cNvSpPr>
          <p:nvPr>
            <p:ph type="title"/>
          </p:nvPr>
        </p:nvSpPr>
        <p:spPr>
          <a:xfrm>
            <a:off x="1073190" y="1092318"/>
            <a:ext cx="5252546" cy="1698649"/>
          </a:xfrm>
        </p:spPr>
        <p:txBody>
          <a:bodyPr>
            <a:normAutofit/>
          </a:bodyPr>
          <a:lstStyle/>
          <a:p>
            <a:r>
              <a:rPr lang="en-GB" sz="4000" dirty="0"/>
              <a:t>Program Layout</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79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7A17025-41B8-61BC-8431-AC71514CDA63}"/>
              </a:ext>
            </a:extLst>
          </p:cNvPr>
          <p:cNvPicPr>
            <a:picLocks noChangeAspect="1"/>
          </p:cNvPicPr>
          <p:nvPr/>
        </p:nvPicPr>
        <p:blipFill>
          <a:blip r:embed="rId2"/>
          <a:stretch>
            <a:fillRect/>
          </a:stretch>
        </p:blipFill>
        <p:spPr>
          <a:xfrm>
            <a:off x="1181099" y="3156139"/>
            <a:ext cx="4914901" cy="2924365"/>
          </a:xfrm>
          <a:prstGeom prst="rect">
            <a:avLst/>
          </a:prstGeom>
        </p:spPr>
      </p:pic>
      <p:sp>
        <p:nvSpPr>
          <p:cNvPr id="3" name="Content Placeholder 2">
            <a:extLst>
              <a:ext uri="{FF2B5EF4-FFF2-40B4-BE49-F238E27FC236}">
                <a16:creationId xmlns:a16="http://schemas.microsoft.com/office/drawing/2014/main" id="{37FFA110-92F1-404C-CE24-EFC8B2DA82C0}"/>
              </a:ext>
            </a:extLst>
          </p:cNvPr>
          <p:cNvSpPr>
            <a:spLocks noGrp="1"/>
          </p:cNvSpPr>
          <p:nvPr>
            <p:ph idx="1"/>
          </p:nvPr>
        </p:nvSpPr>
        <p:spPr>
          <a:xfrm>
            <a:off x="7315197" y="1003518"/>
            <a:ext cx="3695701" cy="4891315"/>
          </a:xfrm>
        </p:spPr>
        <p:txBody>
          <a:bodyPr>
            <a:normAutofit fontScale="92500" lnSpcReduction="20000"/>
          </a:bodyPr>
          <a:lstStyle/>
          <a:p>
            <a:r>
              <a:rPr lang="en-GB" dirty="0"/>
              <a:t>The program is laid out in order of what data would most likely be found first.</a:t>
            </a:r>
          </a:p>
          <a:p>
            <a:r>
              <a:rPr lang="en-GB" b="1" dirty="0"/>
              <a:t>Overview</a:t>
            </a:r>
            <a:r>
              <a:rPr lang="en-GB" dirty="0"/>
              <a:t>: </a:t>
            </a:r>
          </a:p>
          <a:p>
            <a:pPr lvl="1"/>
            <a:r>
              <a:rPr lang="en-GB" dirty="0"/>
              <a:t>You import the excel file, choose the rows you want then insert it into the program.</a:t>
            </a:r>
          </a:p>
          <a:p>
            <a:pPr lvl="1"/>
            <a:r>
              <a:rPr lang="en-GB" dirty="0"/>
              <a:t>You then add data as you wish, using the buttons next and previous to scroll between the data, and then save the data as either the file you imported or a new data file.</a:t>
            </a:r>
          </a:p>
        </p:txBody>
      </p:sp>
    </p:spTree>
    <p:extLst>
      <p:ext uri="{BB962C8B-B14F-4D97-AF65-F5344CB8AC3E}">
        <p14:creationId xmlns:p14="http://schemas.microsoft.com/office/powerpoint/2010/main" val="121858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5077479" cy="2042160"/>
          </a:xfrm>
        </p:spPr>
        <p:txBody>
          <a:bodyPr>
            <a:normAutofit/>
          </a:bodyPr>
          <a:lstStyle/>
          <a:p>
            <a:r>
              <a:rPr lang="en-GB" sz="4000" dirty="0"/>
              <a:t>Import Data File</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2057400"/>
            <a:ext cx="4975768" cy="4176059"/>
          </a:xfrm>
        </p:spPr>
        <p:txBody>
          <a:bodyPr>
            <a:normAutofit/>
          </a:bodyPr>
          <a:lstStyle/>
          <a:p>
            <a:r>
              <a:rPr lang="en-GB" dirty="0"/>
              <a:t>Click on the Select File button, a popup will appear.</a:t>
            </a:r>
          </a:p>
          <a:p>
            <a:r>
              <a:rPr lang="en-GB" dirty="0"/>
              <a:t>Put in the name of the file you want to import. (See Image 2 for reference)</a:t>
            </a:r>
          </a:p>
          <a:p>
            <a:r>
              <a:rPr lang="en-GB" dirty="0"/>
              <a:t>Upon a successful import, you should get a popup saying </a:t>
            </a:r>
            <a:r>
              <a:rPr lang="en-GB" b="1" dirty="0"/>
              <a:t>“Successfully got the rows for the file, choose what rows you want to insert”</a:t>
            </a:r>
          </a:p>
        </p:txBody>
      </p:sp>
      <p:pic>
        <p:nvPicPr>
          <p:cNvPr id="5" name="Picture 4">
            <a:extLst>
              <a:ext uri="{FF2B5EF4-FFF2-40B4-BE49-F238E27FC236}">
                <a16:creationId xmlns:a16="http://schemas.microsoft.com/office/drawing/2014/main" id="{EFCFB894-5430-9674-20E9-2D260D250A49}"/>
              </a:ext>
            </a:extLst>
          </p:cNvPr>
          <p:cNvPicPr>
            <a:picLocks noChangeAspect="1"/>
          </p:cNvPicPr>
          <p:nvPr/>
        </p:nvPicPr>
        <p:blipFill>
          <a:blip r:embed="rId2"/>
          <a:stretch>
            <a:fillRect/>
          </a:stretch>
        </p:blipFill>
        <p:spPr>
          <a:xfrm>
            <a:off x="7385537" y="1091868"/>
            <a:ext cx="3854547" cy="1634650"/>
          </a:xfrm>
          <a:prstGeom prst="rect">
            <a:avLst/>
          </a:prstGeom>
        </p:spPr>
      </p:pic>
      <p:pic>
        <p:nvPicPr>
          <p:cNvPr id="9" name="Picture 8">
            <a:extLst>
              <a:ext uri="{FF2B5EF4-FFF2-40B4-BE49-F238E27FC236}">
                <a16:creationId xmlns:a16="http://schemas.microsoft.com/office/drawing/2014/main" id="{33B8E293-8E2D-FA0A-1130-ED9770F25CC8}"/>
              </a:ext>
            </a:extLst>
          </p:cNvPr>
          <p:cNvPicPr>
            <a:picLocks noChangeAspect="1"/>
          </p:cNvPicPr>
          <p:nvPr/>
        </p:nvPicPr>
        <p:blipFill>
          <a:blip r:embed="rId3"/>
          <a:stretch>
            <a:fillRect/>
          </a:stretch>
        </p:blipFill>
        <p:spPr>
          <a:xfrm>
            <a:off x="7231307" y="3204755"/>
            <a:ext cx="4163006" cy="2324424"/>
          </a:xfrm>
          <a:prstGeom prst="rect">
            <a:avLst/>
          </a:prstGeom>
        </p:spPr>
      </p:pic>
    </p:spTree>
    <p:extLst>
      <p:ext uri="{BB962C8B-B14F-4D97-AF65-F5344CB8AC3E}">
        <p14:creationId xmlns:p14="http://schemas.microsoft.com/office/powerpoint/2010/main" val="2712038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5077479" cy="2042160"/>
          </a:xfrm>
        </p:spPr>
        <p:txBody>
          <a:bodyPr>
            <a:normAutofit/>
          </a:bodyPr>
          <a:lstStyle/>
          <a:p>
            <a:r>
              <a:rPr lang="en-GB" sz="4000"/>
              <a:t>Import Data File</a:t>
            </a:r>
            <a:endParaRPr lang="en-GB" sz="4000" dirty="0"/>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3204755"/>
            <a:ext cx="4975768" cy="3028704"/>
          </a:xfrm>
        </p:spPr>
        <p:txBody>
          <a:bodyPr>
            <a:normAutofit fontScale="92500" lnSpcReduction="20000"/>
          </a:bodyPr>
          <a:lstStyle/>
          <a:p>
            <a:r>
              <a:rPr lang="en-GB" dirty="0"/>
              <a:t>Now, you should choose from what row to what row of the excel sheet you want to import.</a:t>
            </a:r>
          </a:p>
          <a:p>
            <a:r>
              <a:rPr lang="en-GB" dirty="0"/>
              <a:t>Use the dropdown’s located above the </a:t>
            </a:r>
            <a:r>
              <a:rPr lang="en-GB" b="1" dirty="0"/>
              <a:t>Import </a:t>
            </a:r>
            <a:r>
              <a:rPr lang="en-GB" dirty="0"/>
              <a:t>and </a:t>
            </a:r>
            <a:r>
              <a:rPr lang="en-GB" b="1" dirty="0"/>
              <a:t>Save</a:t>
            </a:r>
            <a:r>
              <a:rPr lang="en-GB" dirty="0"/>
              <a:t> buttons.</a:t>
            </a:r>
          </a:p>
          <a:p>
            <a:r>
              <a:rPr lang="en-GB" dirty="0"/>
              <a:t>Once selected, click on the import button, the code will then import the data, you should receive a message saying, </a:t>
            </a:r>
            <a:r>
              <a:rPr lang="en-GB" b="1" dirty="0"/>
              <a:t>“Successfully inserted data”</a:t>
            </a:r>
            <a:r>
              <a:rPr lang="en-GB" dirty="0"/>
              <a:t>.</a:t>
            </a:r>
          </a:p>
        </p:txBody>
      </p:sp>
      <p:pic>
        <p:nvPicPr>
          <p:cNvPr id="5" name="Picture 4">
            <a:extLst>
              <a:ext uri="{FF2B5EF4-FFF2-40B4-BE49-F238E27FC236}">
                <a16:creationId xmlns:a16="http://schemas.microsoft.com/office/drawing/2014/main" id="{EFCFB894-5430-9674-20E9-2D260D250A49}"/>
              </a:ext>
            </a:extLst>
          </p:cNvPr>
          <p:cNvPicPr>
            <a:picLocks noChangeAspect="1"/>
          </p:cNvPicPr>
          <p:nvPr/>
        </p:nvPicPr>
        <p:blipFill>
          <a:blip r:embed="rId2"/>
          <a:stretch>
            <a:fillRect/>
          </a:stretch>
        </p:blipFill>
        <p:spPr>
          <a:xfrm>
            <a:off x="7385537" y="1091868"/>
            <a:ext cx="3854547" cy="1634650"/>
          </a:xfrm>
          <a:prstGeom prst="rect">
            <a:avLst/>
          </a:prstGeom>
        </p:spPr>
      </p:pic>
      <p:pic>
        <p:nvPicPr>
          <p:cNvPr id="6" name="Picture 5">
            <a:extLst>
              <a:ext uri="{FF2B5EF4-FFF2-40B4-BE49-F238E27FC236}">
                <a16:creationId xmlns:a16="http://schemas.microsoft.com/office/drawing/2014/main" id="{085F263F-9396-7029-1379-C76F446BF433}"/>
              </a:ext>
            </a:extLst>
          </p:cNvPr>
          <p:cNvPicPr>
            <a:picLocks noChangeAspect="1"/>
          </p:cNvPicPr>
          <p:nvPr/>
        </p:nvPicPr>
        <p:blipFill>
          <a:blip r:embed="rId3"/>
          <a:stretch>
            <a:fillRect/>
          </a:stretch>
        </p:blipFill>
        <p:spPr>
          <a:xfrm>
            <a:off x="7408443" y="3088308"/>
            <a:ext cx="1181265" cy="1276528"/>
          </a:xfrm>
          <a:prstGeom prst="rect">
            <a:avLst/>
          </a:prstGeom>
        </p:spPr>
      </p:pic>
    </p:spTree>
    <p:extLst>
      <p:ext uri="{BB962C8B-B14F-4D97-AF65-F5344CB8AC3E}">
        <p14:creationId xmlns:p14="http://schemas.microsoft.com/office/powerpoint/2010/main" val="53694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5077479" cy="2042160"/>
          </a:xfrm>
        </p:spPr>
        <p:txBody>
          <a:bodyPr>
            <a:normAutofit/>
          </a:bodyPr>
          <a:lstStyle/>
          <a:p>
            <a:r>
              <a:rPr lang="en-GB" sz="4000" dirty="0"/>
              <a:t>Rows Controller</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1" y="1819469"/>
            <a:ext cx="10532875" cy="3075670"/>
          </a:xfrm>
        </p:spPr>
        <p:txBody>
          <a:bodyPr>
            <a:normAutofit fontScale="85000" lnSpcReduction="20000"/>
          </a:bodyPr>
          <a:lstStyle/>
          <a:p>
            <a:r>
              <a:rPr lang="en-GB" dirty="0"/>
              <a:t>The rows controller allows you to do multiple things</a:t>
            </a:r>
            <a:endParaRPr lang="en-GB" b="1" dirty="0"/>
          </a:p>
          <a:p>
            <a:r>
              <a:rPr lang="en-GB" b="1" dirty="0"/>
              <a:t>Previous:</a:t>
            </a:r>
            <a:r>
              <a:rPr lang="en-GB" dirty="0"/>
              <a:t> Allows you to go back one row from the current one you are editing. (Saves the data when pressed)</a:t>
            </a:r>
          </a:p>
          <a:p>
            <a:r>
              <a:rPr lang="en-GB" b="1" dirty="0"/>
              <a:t>Next:</a:t>
            </a:r>
            <a:r>
              <a:rPr lang="en-GB" dirty="0"/>
              <a:t> Allows you to go forward one row from the current one you are editing. (Saves the data when pressed)</a:t>
            </a:r>
          </a:p>
          <a:p>
            <a:r>
              <a:rPr lang="en-GB" b="1" dirty="0"/>
              <a:t>Select Row: </a:t>
            </a:r>
            <a:r>
              <a:rPr lang="en-GB" dirty="0"/>
              <a:t>Works with the dropdown above the button, choose the specific numbered row you want to edit and then click select row, which will then take you directly to that row.</a:t>
            </a:r>
          </a:p>
          <a:p>
            <a:r>
              <a:rPr lang="en-GB" b="1" dirty="0"/>
              <a:t>Save Row: </a:t>
            </a:r>
            <a:r>
              <a:rPr lang="en-GB" dirty="0"/>
              <a:t>Save row saves the current row you’re editing, mainly used if you don’t want to lose location data by accident.</a:t>
            </a:r>
          </a:p>
          <a:p>
            <a:r>
              <a:rPr lang="en-GB" b="1" dirty="0"/>
              <a:t>Save As: </a:t>
            </a:r>
            <a:r>
              <a:rPr lang="en-GB" dirty="0"/>
              <a:t>Simply put the name of the file you want to save the data as in here in order to save the data in a specific slot, otherwise it will overwrite the imported data file.</a:t>
            </a:r>
            <a:endParaRPr lang="en-GB" b="1" dirty="0"/>
          </a:p>
        </p:txBody>
      </p:sp>
      <p:pic>
        <p:nvPicPr>
          <p:cNvPr id="7" name="Picture 6">
            <a:extLst>
              <a:ext uri="{FF2B5EF4-FFF2-40B4-BE49-F238E27FC236}">
                <a16:creationId xmlns:a16="http://schemas.microsoft.com/office/drawing/2014/main" id="{352FFC66-6BF9-FABC-351E-5ECFB1DB2B6F}"/>
              </a:ext>
            </a:extLst>
          </p:cNvPr>
          <p:cNvPicPr>
            <a:picLocks noChangeAspect="1"/>
          </p:cNvPicPr>
          <p:nvPr/>
        </p:nvPicPr>
        <p:blipFill>
          <a:blip r:embed="rId2"/>
          <a:stretch>
            <a:fillRect/>
          </a:stretch>
        </p:blipFill>
        <p:spPr>
          <a:xfrm>
            <a:off x="1120231" y="4953497"/>
            <a:ext cx="2324424" cy="1486107"/>
          </a:xfrm>
          <a:prstGeom prst="rect">
            <a:avLst/>
          </a:prstGeom>
        </p:spPr>
      </p:pic>
    </p:spTree>
    <p:extLst>
      <p:ext uri="{BB962C8B-B14F-4D97-AF65-F5344CB8AC3E}">
        <p14:creationId xmlns:p14="http://schemas.microsoft.com/office/powerpoint/2010/main" val="19265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5077479" cy="2042160"/>
          </a:xfrm>
        </p:spPr>
        <p:txBody>
          <a:bodyPr>
            <a:normAutofit/>
          </a:bodyPr>
          <a:lstStyle/>
          <a:p>
            <a:r>
              <a:rPr lang="en-GB" sz="4000" dirty="0"/>
              <a:t>Input</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1894114"/>
            <a:ext cx="4975768" cy="4339345"/>
          </a:xfrm>
        </p:spPr>
        <p:txBody>
          <a:bodyPr>
            <a:normAutofit fontScale="77500" lnSpcReduction="20000"/>
          </a:bodyPr>
          <a:lstStyle/>
          <a:p>
            <a:r>
              <a:rPr lang="en-GB" b="1" dirty="0"/>
              <a:t>Website:</a:t>
            </a:r>
            <a:r>
              <a:rPr lang="en-GB" dirty="0"/>
              <a:t> Is the website used by the company, this is formatted with www. Automatically, make sure it is a valid URI.</a:t>
            </a:r>
          </a:p>
          <a:p>
            <a:r>
              <a:rPr lang="en-GB" b="1" dirty="0"/>
              <a:t>New Number of Stores: </a:t>
            </a:r>
            <a:r>
              <a:rPr lang="en-GB" dirty="0"/>
              <a:t>The number of stores we found off the internet compared to the ones already stored in the dataset.</a:t>
            </a:r>
          </a:p>
          <a:p>
            <a:r>
              <a:rPr lang="en-GB" b="1" dirty="0"/>
              <a:t>Number of Developing Stores:</a:t>
            </a:r>
            <a:r>
              <a:rPr lang="en-GB" dirty="0"/>
              <a:t> The number of stores being developed by the company.</a:t>
            </a:r>
          </a:p>
          <a:p>
            <a:r>
              <a:rPr lang="en-GB" b="1" dirty="0"/>
              <a:t>Inactive Entry:</a:t>
            </a:r>
            <a:r>
              <a:rPr lang="en-GB" dirty="0"/>
              <a:t> Whether or not the data row is invalid, Example could be the company went bankrupt.</a:t>
            </a:r>
          </a:p>
          <a:p>
            <a:r>
              <a:rPr lang="en-GB" b="1" dirty="0"/>
              <a:t>Brands:</a:t>
            </a:r>
            <a:r>
              <a:rPr lang="en-GB" dirty="0"/>
              <a:t> the brand franchises the company operates, for example McDonalds, or Starbucks. Write the name of the brand, and then press enter for it to be processed, you can always delete a brand as well using the delete button that pops up.</a:t>
            </a:r>
            <a:endParaRPr lang="en-GB" b="1" dirty="0"/>
          </a:p>
        </p:txBody>
      </p:sp>
      <p:pic>
        <p:nvPicPr>
          <p:cNvPr id="7" name="Picture 6">
            <a:extLst>
              <a:ext uri="{FF2B5EF4-FFF2-40B4-BE49-F238E27FC236}">
                <a16:creationId xmlns:a16="http://schemas.microsoft.com/office/drawing/2014/main" id="{D638B00B-1EF9-AB53-EBFE-6921D5FA634F}"/>
              </a:ext>
            </a:extLst>
          </p:cNvPr>
          <p:cNvPicPr>
            <a:picLocks noChangeAspect="1"/>
          </p:cNvPicPr>
          <p:nvPr/>
        </p:nvPicPr>
        <p:blipFill>
          <a:blip r:embed="rId2"/>
          <a:stretch>
            <a:fillRect/>
          </a:stretch>
        </p:blipFill>
        <p:spPr>
          <a:xfrm>
            <a:off x="6694868" y="1091868"/>
            <a:ext cx="3648584" cy="2133898"/>
          </a:xfrm>
          <a:prstGeom prst="rect">
            <a:avLst/>
          </a:prstGeom>
        </p:spPr>
      </p:pic>
      <p:pic>
        <p:nvPicPr>
          <p:cNvPr id="9" name="Picture 8">
            <a:extLst>
              <a:ext uri="{FF2B5EF4-FFF2-40B4-BE49-F238E27FC236}">
                <a16:creationId xmlns:a16="http://schemas.microsoft.com/office/drawing/2014/main" id="{F403A070-62EB-5F88-403A-E61E2FC6708E}"/>
              </a:ext>
            </a:extLst>
          </p:cNvPr>
          <p:cNvPicPr>
            <a:picLocks noChangeAspect="1"/>
          </p:cNvPicPr>
          <p:nvPr/>
        </p:nvPicPr>
        <p:blipFill>
          <a:blip r:embed="rId3"/>
          <a:stretch>
            <a:fillRect/>
          </a:stretch>
        </p:blipFill>
        <p:spPr>
          <a:xfrm>
            <a:off x="6685341" y="3594129"/>
            <a:ext cx="3658111" cy="2172003"/>
          </a:xfrm>
          <a:prstGeom prst="rect">
            <a:avLst/>
          </a:prstGeom>
        </p:spPr>
      </p:pic>
    </p:spTree>
    <p:extLst>
      <p:ext uri="{BB962C8B-B14F-4D97-AF65-F5344CB8AC3E}">
        <p14:creationId xmlns:p14="http://schemas.microsoft.com/office/powerpoint/2010/main" val="418975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5077479" cy="2042160"/>
          </a:xfrm>
        </p:spPr>
        <p:txBody>
          <a:bodyPr>
            <a:normAutofit/>
          </a:bodyPr>
          <a:lstStyle/>
          <a:p>
            <a:r>
              <a:rPr lang="en-GB" sz="4000" dirty="0"/>
              <a:t>Company Socials</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1894114"/>
            <a:ext cx="4975768" cy="4339345"/>
          </a:xfrm>
        </p:spPr>
        <p:txBody>
          <a:bodyPr>
            <a:normAutofit fontScale="85000" lnSpcReduction="10000"/>
          </a:bodyPr>
          <a:lstStyle/>
          <a:p>
            <a:r>
              <a:rPr lang="en-GB" b="1" dirty="0"/>
              <a:t>Social Name:</a:t>
            </a:r>
            <a:r>
              <a:rPr lang="en-GB" dirty="0"/>
              <a:t> The name of the social media the company use, we have a dropdown system to ensure no human error with spelling mistake for social media companies.</a:t>
            </a:r>
          </a:p>
          <a:p>
            <a:r>
              <a:rPr lang="en-GB" b="1" dirty="0"/>
              <a:t>Social Tag: </a:t>
            </a:r>
            <a:r>
              <a:rPr lang="en-GB" dirty="0"/>
              <a:t>The tag for the social media account, </a:t>
            </a:r>
            <a:r>
              <a:rPr lang="en-GB" b="1" dirty="0"/>
              <a:t>DO NOT INCLUDE @.</a:t>
            </a:r>
            <a:endParaRPr lang="en-GB" dirty="0"/>
          </a:p>
          <a:p>
            <a:r>
              <a:rPr lang="en-GB" dirty="0"/>
              <a:t>The company socials are stored in a list, so if there are two entries for Facebook, enter them separately, however in the data file it will appear as, for example Facebook[“Test50”,”Test 20”], this is to allow multiple company accounts and reduce the repeating social company names throughout the dataset.</a:t>
            </a:r>
          </a:p>
          <a:p>
            <a:r>
              <a:rPr lang="en-GB" dirty="0"/>
              <a:t>Duplicate Socials are automatically deleted.</a:t>
            </a:r>
          </a:p>
          <a:p>
            <a:endParaRPr lang="en-GB" dirty="0"/>
          </a:p>
        </p:txBody>
      </p:sp>
      <p:pic>
        <p:nvPicPr>
          <p:cNvPr id="5" name="Picture 4">
            <a:extLst>
              <a:ext uri="{FF2B5EF4-FFF2-40B4-BE49-F238E27FC236}">
                <a16:creationId xmlns:a16="http://schemas.microsoft.com/office/drawing/2014/main" id="{31B957F7-0271-38F8-A9AC-FD37EB024E2B}"/>
              </a:ext>
            </a:extLst>
          </p:cNvPr>
          <p:cNvPicPr>
            <a:picLocks noChangeAspect="1"/>
          </p:cNvPicPr>
          <p:nvPr/>
        </p:nvPicPr>
        <p:blipFill>
          <a:blip r:embed="rId2"/>
          <a:stretch>
            <a:fillRect/>
          </a:stretch>
        </p:blipFill>
        <p:spPr>
          <a:xfrm>
            <a:off x="6457802" y="674472"/>
            <a:ext cx="3705742" cy="2876951"/>
          </a:xfrm>
          <a:prstGeom prst="rect">
            <a:avLst/>
          </a:prstGeom>
        </p:spPr>
      </p:pic>
      <p:pic>
        <p:nvPicPr>
          <p:cNvPr id="8" name="Picture 7">
            <a:extLst>
              <a:ext uri="{FF2B5EF4-FFF2-40B4-BE49-F238E27FC236}">
                <a16:creationId xmlns:a16="http://schemas.microsoft.com/office/drawing/2014/main" id="{3F40E9E0-9C9D-01F4-C03C-41583C403E8E}"/>
              </a:ext>
            </a:extLst>
          </p:cNvPr>
          <p:cNvPicPr>
            <a:picLocks noChangeAspect="1"/>
          </p:cNvPicPr>
          <p:nvPr/>
        </p:nvPicPr>
        <p:blipFill>
          <a:blip r:embed="rId3"/>
          <a:stretch>
            <a:fillRect/>
          </a:stretch>
        </p:blipFill>
        <p:spPr>
          <a:xfrm>
            <a:off x="6491144" y="3775762"/>
            <a:ext cx="3639058" cy="2857899"/>
          </a:xfrm>
          <a:prstGeom prst="rect">
            <a:avLst/>
          </a:prstGeom>
        </p:spPr>
      </p:pic>
    </p:spTree>
    <p:extLst>
      <p:ext uri="{BB962C8B-B14F-4D97-AF65-F5344CB8AC3E}">
        <p14:creationId xmlns:p14="http://schemas.microsoft.com/office/powerpoint/2010/main" val="394952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10653485" cy="631798"/>
          </a:xfrm>
        </p:spPr>
        <p:txBody>
          <a:bodyPr>
            <a:normAutofit/>
          </a:bodyPr>
          <a:lstStyle/>
          <a:p>
            <a:r>
              <a:rPr lang="en-GB" sz="4000" dirty="0"/>
              <a:t>Locations</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1894114"/>
            <a:ext cx="10624456" cy="2098515"/>
          </a:xfrm>
        </p:spPr>
        <p:txBody>
          <a:bodyPr>
            <a:normAutofit fontScale="85000" lnSpcReduction="10000"/>
          </a:bodyPr>
          <a:lstStyle/>
          <a:p>
            <a:r>
              <a:rPr lang="en-GB" b="1" dirty="0"/>
              <a:t>Location Name: </a:t>
            </a:r>
            <a:r>
              <a:rPr lang="en-GB" dirty="0"/>
              <a:t>The name of the location, not the company name.</a:t>
            </a:r>
          </a:p>
          <a:p>
            <a:r>
              <a:rPr lang="en-GB" b="1" dirty="0"/>
              <a:t>Location Website: </a:t>
            </a:r>
            <a:r>
              <a:rPr lang="en-GB" dirty="0"/>
              <a:t>The specific locations website, </a:t>
            </a:r>
            <a:r>
              <a:rPr lang="en-GB" b="1" dirty="0"/>
              <a:t>Must be an independent website, not a page of a company website, such as </a:t>
            </a:r>
            <a:r>
              <a:rPr lang="en-GB" b="1" dirty="0">
                <a:hlinkClick r:id="rId2"/>
              </a:rPr>
              <a:t>www.asda.com/Loughborough</a:t>
            </a:r>
            <a:r>
              <a:rPr lang="en-GB" dirty="0"/>
              <a:t>.</a:t>
            </a:r>
          </a:p>
          <a:p>
            <a:r>
              <a:rPr lang="en-GB" b="1" dirty="0"/>
              <a:t>Location Phone Number:</a:t>
            </a:r>
            <a:r>
              <a:rPr lang="en-GB" dirty="0"/>
              <a:t> The phone number of the location, can be pasted with the national code, such as +44 (0) 0321 23214 23123, the code will automatically format and split the number into area code, and number, removing everything we don’t need, then storing it as </a:t>
            </a:r>
            <a:r>
              <a:rPr lang="en-GB" dirty="0" err="1"/>
              <a:t>Location_Number</a:t>
            </a:r>
            <a:r>
              <a:rPr lang="en-GB" dirty="0"/>
              <a:t>[“020”, “23131”]</a:t>
            </a:r>
          </a:p>
          <a:p>
            <a:endParaRPr lang="en-GB" b="1" dirty="0"/>
          </a:p>
        </p:txBody>
      </p:sp>
      <p:pic>
        <p:nvPicPr>
          <p:cNvPr id="6" name="Picture 5">
            <a:extLst>
              <a:ext uri="{FF2B5EF4-FFF2-40B4-BE49-F238E27FC236}">
                <a16:creationId xmlns:a16="http://schemas.microsoft.com/office/drawing/2014/main" id="{3C182BCE-2D04-9DB2-5F5F-DFE4826663D8}"/>
              </a:ext>
            </a:extLst>
          </p:cNvPr>
          <p:cNvPicPr>
            <a:picLocks noChangeAspect="1"/>
          </p:cNvPicPr>
          <p:nvPr/>
        </p:nvPicPr>
        <p:blipFill>
          <a:blip r:embed="rId3"/>
          <a:stretch>
            <a:fillRect/>
          </a:stretch>
        </p:blipFill>
        <p:spPr>
          <a:xfrm>
            <a:off x="6543312" y="4163076"/>
            <a:ext cx="5201376" cy="2524477"/>
          </a:xfrm>
          <a:prstGeom prst="rect">
            <a:avLst/>
          </a:prstGeom>
        </p:spPr>
      </p:pic>
      <p:sp>
        <p:nvSpPr>
          <p:cNvPr id="7" name="Content Placeholder 2">
            <a:extLst>
              <a:ext uri="{FF2B5EF4-FFF2-40B4-BE49-F238E27FC236}">
                <a16:creationId xmlns:a16="http://schemas.microsoft.com/office/drawing/2014/main" id="{97F9EEEE-FF6C-0064-BC42-20BE76E12637}"/>
              </a:ext>
            </a:extLst>
          </p:cNvPr>
          <p:cNvSpPr txBox="1">
            <a:spLocks/>
          </p:cNvSpPr>
          <p:nvPr/>
        </p:nvSpPr>
        <p:spPr>
          <a:xfrm>
            <a:off x="1120232" y="3992629"/>
            <a:ext cx="5201376" cy="26949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Location Address 1, 2:</a:t>
            </a:r>
            <a:r>
              <a:rPr lang="en-GB" dirty="0"/>
              <a:t> The address of the building, usually street number goes into address 1, and then area or county goes into address 2.</a:t>
            </a:r>
          </a:p>
          <a:p>
            <a:r>
              <a:rPr lang="en-GB" b="1" dirty="0"/>
              <a:t>Location City: </a:t>
            </a:r>
            <a:r>
              <a:rPr lang="en-GB" dirty="0"/>
              <a:t>The city where the location is based.</a:t>
            </a:r>
          </a:p>
          <a:p>
            <a:r>
              <a:rPr lang="en-GB" b="1" dirty="0"/>
              <a:t>Location Postcode:</a:t>
            </a:r>
            <a:r>
              <a:rPr lang="en-GB" dirty="0"/>
              <a:t> The postcode for the location, will always get rid of special characters and autoformat the postcode for the ending 3 characters to split off.</a:t>
            </a:r>
          </a:p>
          <a:p>
            <a:r>
              <a:rPr lang="en-GB" b="1" dirty="0"/>
              <a:t>Location Booking Provider: </a:t>
            </a:r>
            <a:r>
              <a:rPr lang="en-GB" dirty="0"/>
              <a:t>The booking provider for the location, such as </a:t>
            </a:r>
            <a:r>
              <a:rPr lang="en-GB" dirty="0" err="1"/>
              <a:t>DesignMyNight</a:t>
            </a:r>
            <a:r>
              <a:rPr lang="en-GB" dirty="0"/>
              <a:t>, or </a:t>
            </a:r>
            <a:r>
              <a:rPr lang="en-GB" dirty="0" err="1"/>
              <a:t>ResDiary</a:t>
            </a:r>
            <a:r>
              <a:rPr lang="en-GB" dirty="0"/>
              <a:t>.</a:t>
            </a:r>
          </a:p>
          <a:p>
            <a:endParaRPr lang="en-GB" b="1" dirty="0"/>
          </a:p>
        </p:txBody>
      </p:sp>
    </p:spTree>
    <p:extLst>
      <p:ext uri="{BB962C8B-B14F-4D97-AF65-F5344CB8AC3E}">
        <p14:creationId xmlns:p14="http://schemas.microsoft.com/office/powerpoint/2010/main" val="4131084040"/>
      </p:ext>
    </p:extLst>
  </p:cSld>
  <p:clrMapOvr>
    <a:masterClrMapping/>
  </p:clrMapOvr>
</p:sld>
</file>

<file path=ppt/theme/theme1.xml><?xml version="1.0" encoding="utf-8"?>
<a:theme xmlns:a="http://schemas.openxmlformats.org/drawingml/2006/main" name="BjornVTI">
  <a:themeElements>
    <a:clrScheme name="AnalogousFromDarkSeedLeftStep">
      <a:dk1>
        <a:srgbClr val="000000"/>
      </a:dk1>
      <a:lt1>
        <a:srgbClr val="FFFFFF"/>
      </a:lt1>
      <a:dk2>
        <a:srgbClr val="311C24"/>
      </a:dk2>
      <a:lt2>
        <a:srgbClr val="F0F3F3"/>
      </a:lt2>
      <a:accent1>
        <a:srgbClr val="D2443E"/>
      </a:accent1>
      <a:accent2>
        <a:srgbClr val="C02C64"/>
      </a:accent2>
      <a:accent3>
        <a:srgbClr val="D23EB3"/>
      </a:accent3>
      <a:accent4>
        <a:srgbClr val="A12CC0"/>
      </a:accent4>
      <a:accent5>
        <a:srgbClr val="753ED2"/>
      </a:accent5>
      <a:accent6>
        <a:srgbClr val="393FC4"/>
      </a:accent6>
      <a:hlink>
        <a:srgbClr val="843F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0</TotalTime>
  <Words>1079</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Neue Haas Grotesk Text Pro</vt:lpstr>
      <vt:lpstr>BjornVTI</vt:lpstr>
      <vt:lpstr>Data Input Control Tutorial</vt:lpstr>
      <vt:lpstr>Program Information</vt:lpstr>
      <vt:lpstr>Program Layout</vt:lpstr>
      <vt:lpstr>Import Data File</vt:lpstr>
      <vt:lpstr>Import Data File</vt:lpstr>
      <vt:lpstr>Rows Controller</vt:lpstr>
      <vt:lpstr>Input</vt:lpstr>
      <vt:lpstr>Company Socials</vt:lpstr>
      <vt:lpstr>Locations</vt:lpstr>
      <vt:lpstr>Location Example</vt:lpstr>
      <vt:lpstr>Location Socials</vt:lpstr>
      <vt:lpstr>Created Location</vt:lpstr>
      <vt:lpstr>Editing Location</vt:lpstr>
      <vt:lpstr>Brush 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 Tutorial</dc:title>
  <dc:creator>umer adam</dc:creator>
  <cp:lastModifiedBy>Umer Mohammed</cp:lastModifiedBy>
  <cp:revision>19</cp:revision>
  <dcterms:created xsi:type="dcterms:W3CDTF">2023-07-24T22:50:22Z</dcterms:created>
  <dcterms:modified xsi:type="dcterms:W3CDTF">2023-07-26T09:13:52Z</dcterms:modified>
</cp:coreProperties>
</file>