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>
              <a:defRPr sz="1800"/>
            </a:pPr>
            <a: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</a:p>
          <a:p>
            <a:pPr marL="228600">
              <a:defRPr sz="1800"/>
            </a:pPr>
            <a: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i="1"/>
              <a:t>"Що зробити</a:t>
            </a:r>
            <a:r>
              <a:t> для досягнення мети і </a:t>
            </a:r>
            <a:r>
              <a:rPr i="1"/>
              <a:t>яким чином це зробити?"</a:t>
            </a:r>
            <a: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</a:p>
          <a:p>
            <a:pPr marL="228600">
              <a:defRPr sz="1800"/>
            </a:pPr>
            <a:r>
              <a:t>Мета проекту повинна відповідати на запитання:</a:t>
            </a:r>
          </a:p>
          <a:p>
            <a:pPr marL="228600">
              <a:defRPr sz="1800"/>
            </a:pPr>
            <a:r>
              <a:t>- Чи достатньо значуща і актуальна мета, щоб її здійснювати?</a:t>
            </a:r>
          </a:p>
          <a:p>
            <a:pPr marL="228600">
              <a:defRPr sz="1800"/>
            </a:pPr>
            <a:r>
              <a:t>- Чи є дана мета передумовою успіху?</a:t>
            </a:r>
          </a:p>
          <a:p>
            <a:pPr marL="228600">
              <a:defRPr sz="1800"/>
            </a:pPr>
            <a:r>
              <a:t>- Чи відповідають засоби досягнення і мета між собою?</a:t>
            </a:r>
          </a:p>
          <a:p>
            <a:pPr marL="228600">
              <a:defRPr sz="1800"/>
            </a:pPr>
            <a:r>
              <a:t>- Наскільки мета реальна та відповідає напряму діяльності і потенціалу організації?</a:t>
            </a:r>
          </a:p>
          <a:p>
            <a:pPr marL="228600">
              <a:defRPr sz="1800"/>
            </a:pPr>
            <a:r>
              <a:t>- Чи прослідковується логічна послідовність між метою та етапами її здійснення?</a:t>
            </a:r>
          </a:p>
          <a:p>
            <a:pPr marL="228600">
              <a:defRPr sz="1800"/>
            </a:pPr>
            <a:r>
              <a:t>- Чи відповідають очікувані результати вирішенню мети?</a:t>
            </a:r>
          </a:p>
          <a:p>
            <a:pPr marL="228600">
              <a:defRPr sz="1800"/>
            </a:pPr>
            <a:r>
              <a:t>- Чи матиме мета розвиток після реалізації проекту у майбутньому?</a:t>
            </a:r>
          </a:p>
          <a:p>
            <a:pPr marL="228600">
              <a:defRPr sz="1800"/>
            </a:pPr>
            <a: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</a:p>
          <a:p>
            <a:pPr marL="228600">
              <a:defRPr sz="1800"/>
            </a:pPr>
            <a: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</a:p>
          <a:p>
            <a:pPr marL="228600">
              <a:defRPr sz="1800"/>
            </a:pPr>
            <a: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</a:p>
          <a:p>
            <a:pPr marL="228600">
              <a:defRPr sz="1800"/>
            </a:pPr>
            <a:r>
              <a:t>Серед критеріїв відповідності завдань меті проекту є:</a:t>
            </a:r>
          </a:p>
          <a:p>
            <a:pPr marL="228600">
              <a:defRPr sz="1800"/>
            </a:pPr>
            <a:r>
              <a:t>1. Зв'язок з проблемою.</a:t>
            </a:r>
          </a:p>
          <a:p>
            <a:pPr marL="228600">
              <a:defRPr sz="1800"/>
            </a:pPr>
            <a:r>
              <a:t>2. Доцільність.</a:t>
            </a:r>
          </a:p>
          <a:p>
            <a:pPr marL="228600">
              <a:defRPr sz="1800"/>
            </a:pPr>
            <a:r>
              <a:t>3. Відповідність місії.</a:t>
            </a:r>
          </a:p>
          <a:p>
            <a:pPr marL="228600">
              <a:defRPr sz="1800"/>
            </a:pPr>
            <a:r>
              <a:t>4. Зацікавленість клієнтів.</a:t>
            </a:r>
          </a:p>
          <a:p>
            <a:pPr marL="228600">
              <a:defRPr sz="1800"/>
            </a:pPr>
            <a:r>
              <a:t>5. Виправданість завдань.</a:t>
            </a:r>
          </a:p>
          <a:p>
            <a:pPr marL="228600">
              <a:defRPr sz="1800"/>
            </a:pPr>
            <a:r>
              <a:t>6. Дотримання етики.</a:t>
            </a:r>
          </a:p>
          <a:p>
            <a:pPr marL="228600">
              <a:defRPr sz="1800"/>
            </a:pPr>
            <a:r>
              <a:t>7. Відповідність кінцевих результатів до заявленої цілі.</a:t>
            </a:r>
          </a:p>
          <a:p>
            <a:pPr marL="228600">
              <a:defRPr sz="1800"/>
            </a:pPr>
            <a:r>
              <a:t>8. Кваліфікація персоналу.</a:t>
            </a:r>
          </a:p>
          <a:p>
            <a:pPr marL="228600">
              <a:defRPr sz="1800"/>
            </a:pPr>
            <a:r>
              <a:t>9. Підтримка у суспільстві.</a:t>
            </a:r>
          </a:p>
          <a:p>
            <a:pPr marL="228600">
              <a:defRPr sz="1800"/>
            </a:pPr>
            <a:r>
              <a:t>Завдання приносять найбільшу користь, коли вони чітко сформульовані і прямо відповідають таким вимогам:</a:t>
            </a:r>
          </a:p>
          <a:p>
            <a:pPr marL="228600">
              <a:defRPr sz="1800"/>
            </a:pPr>
            <a:r>
              <a:t>1. Чіткість, конкретність, певність, дієвість.</a:t>
            </a:r>
          </a:p>
          <a:p>
            <a:pPr marL="228600">
              <a:defRPr sz="1800"/>
            </a:pPr>
            <a:r>
              <a:t>2. Вимірність - підлягають оглядовому підтвердженню.</a:t>
            </a:r>
          </a:p>
          <a:p>
            <a:pPr marL="228600">
              <a:defRPr sz="1800"/>
            </a:pPr>
            <a:r>
              <a:t>3. Реалістичність - можна досягти за допомогою наявних ресурсів.</a:t>
            </a:r>
          </a:p>
          <a:p>
            <a:pPr marL="228600">
              <a:defRPr sz="1800"/>
            </a:pPr>
            <a:r>
              <a:t>4. Гідність - не бути надто дрібними.</a:t>
            </a:r>
          </a:p>
          <a:p>
            <a:pPr marL="228600">
              <a:defRPr sz="1800"/>
            </a:pPr>
            <a:r>
              <a:t>5. Адекватність - відповідність потребам громади.</a:t>
            </a:r>
          </a:p>
          <a:p>
            <a:pPr marL="228600">
              <a:defRPr sz="1800"/>
            </a:pPr>
            <a: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</a:p>
          <a:p>
            <a:pPr marL="228600">
              <a:defRPr b="1" sz="1800"/>
            </a:pPr>
            <a:r>
              <a:t>Приклад формулювання мети та завдань.</a:t>
            </a:r>
          </a:p>
          <a:p>
            <a:pPr marL="228600">
              <a:defRPr sz="1800"/>
            </a:pPr>
            <a: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</a:p>
          <a:p>
            <a:pPr marL="228600">
              <a:defRPr sz="1800"/>
            </a:pPr>
            <a:r>
              <a:t>Завдання:</a:t>
            </a:r>
          </a:p>
          <a:p>
            <a:pPr marL="228600">
              <a:defRPr sz="1800"/>
            </a:pPr>
            <a: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</a:p>
          <a:p>
            <a:pPr marL="228600">
              <a:defRPr sz="1800"/>
            </a:pPr>
            <a: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</a:p>
          <a:p>
            <a:pPr marL="228600">
              <a:defRPr sz="1800"/>
            </a:pPr>
            <a: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</a:p>
          <a:p>
            <a:pPr marL="228600">
              <a:defRPr sz="1800"/>
            </a:pPr>
            <a:r>
              <a:t>4. Продемонструвати підтримку Представництва Фонду ім. Гайнріха Бьолля в Україні.</a:t>
            </a:r>
          </a:p>
          <a:p>
            <a:pPr marL="228600">
              <a:defRPr sz="1800"/>
            </a:pPr>
            <a: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</a:p>
          <a:p>
            <a:pPr marL="228600">
              <a:defRPr sz="1800"/>
            </a:pPr>
            <a:r>
              <a:t>6. Привернути увагу ЗМІ до майбутнього Проекту.</a:t>
            </a:r>
          </a:p>
          <a:p>
            <a:pPr marL="228600">
              <a:defRPr sz="1800"/>
            </a:pPr>
            <a:r>
              <a:t>7. Залучити до майбутнього Проекту нових учасників, експертів, спонсорів.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Під час виступу:</a:t>
            </a:r>
          </a:p>
          <a:p>
            <a:pPr>
              <a:defRPr sz="1800"/>
            </a:pPr>
            <a:r>
              <a:t> - визначити процеси, що дають найбільший бізнес ефект – Відслідковування зміни ціни товару</a:t>
            </a:r>
          </a:p>
          <a:p>
            <a:pPr>
              <a:defRPr sz="1800"/>
            </a:pPr>
            <a:r>
              <a:t> - визначити процеси, що будуть сервісами – Оплата замовлення.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Під час виступу визначити, які ролі будуть у користувачів. Вказати, які кейси будуть доступні для якої ролі.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3" name="Shape 2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На основі матеріалів http://amis.fpm.kpi.ua/dbis-plsql/121-oracle-visualization</a:t>
            </a:r>
          </a:p>
          <a:p>
            <a:pPr>
              <a:defRPr sz="1800"/>
            </a:pPr>
            <a:r>
              <a:t>Визначити мінімум два типи діаграм, для візуалізації інформації про стан бізнесу.</a:t>
            </a:r>
          </a:p>
          <a:p>
            <a:pPr>
              <a:defRPr sz="1800"/>
            </a:pPr>
            <a:r>
              <a:t>Під час виступу обґрунтувати їх корисність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Створити гіперпосилання на адресу прототипу. Кнопка.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6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5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14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Текст заголовка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23" name="Уровень текста 1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32" name="Уровень текста 1…"/>
          <p:cNvSpPr txBox="1"/>
          <p:nvPr>
            <p:ph type="body" idx="1"/>
          </p:nvPr>
        </p:nvSpPr>
        <p:spPr>
          <a:xfrm rot="5400000">
            <a:off x="2309018" y="-251619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Текст заголовка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1" name="Google Shape;110;p17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Текст заголовка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1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2" name="Google Shape;118;p18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1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76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Google Shape;134;p21"/>
          <p:cNvSpPr txBox="1"/>
          <p:nvPr>
            <p:ph type="body" sz="half" idx="13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178" name="Google Shape;135;p21"/>
          <p:cNvSpPr txBox="1"/>
          <p:nvPr>
            <p:ph type="body" sz="quarter" idx="14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9" name="Google Shape;136;p21"/>
          <p:cNvSpPr txBox="1"/>
          <p:nvPr>
            <p:ph type="body" sz="half" idx="1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1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 rot="5400000">
            <a:off x="4732337" y="2171700"/>
            <a:ext cx="5851526" cy="20574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xfrm rot="5400000">
            <a:off x="541337" y="190501"/>
            <a:ext cx="5851526" cy="60198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88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9" name="Google Shape;143;p22"/>
          <p:cNvSpPr txBox="1"/>
          <p:nvPr>
            <p:ph type="body"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1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Текст заголовка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98" name="Уровень текста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Текст заголовка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07" name="Уровень текста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idx="1"/>
          </p:nvPr>
        </p:nvSpPr>
        <p:spPr>
          <a:xfrm rot="5400000">
            <a:off x="2309018" y="-251619"/>
            <a:ext cx="4525964" cy="8229601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9" name="Google Shape;35;p5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9" name="Уровень текста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59;p9"/>
          <p:cNvSpPr txBox="1"/>
          <p:nvPr>
            <p:ph type="body" sz="half" idx="13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76" name="Google Shape;60;p9"/>
          <p:cNvSpPr txBox="1"/>
          <p:nvPr>
            <p:ph type="body" sz="quarter" idx="14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7" name="Google Shape;61;p9"/>
          <p:cNvSpPr txBox="1"/>
          <p:nvPr>
            <p:ph type="body" sz="half" idx="15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7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86" name="Уровень текста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Google Shape;68;p10"/>
          <p:cNvSpPr txBox="1"/>
          <p:nvPr>
            <p:ph type="body" sz="half" idx="13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8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57200" y="274636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413184" y="6404312"/>
            <a:ext cx="273616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hyperlink" Target="mailto:my_mail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63;p25"/>
          <p:cNvSpPr txBox="1"/>
          <p:nvPr>
            <p:ph type="title"/>
          </p:nvPr>
        </p:nvSpPr>
        <p:spPr>
          <a:xfrm>
            <a:off x="236536" y="2636836"/>
            <a:ext cx="8670926" cy="10715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b="1" sz="32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Трейдер бот</a:t>
            </a:r>
          </a:p>
        </p:txBody>
      </p:sp>
      <p:pic>
        <p:nvPicPr>
          <p:cNvPr id="218" name="Google Shape;164;p25" descr="Google Shape;16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2525" y="5202237"/>
            <a:ext cx="2924175" cy="1682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166;p25" descr="Google Shape;166;p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0725" y="76200"/>
            <a:ext cx="1909764" cy="1908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67;p25" descr="Google Shape;167;p25"/>
          <p:cNvPicPr>
            <a:picLocks noChangeAspect="1"/>
          </p:cNvPicPr>
          <p:nvPr/>
        </p:nvPicPr>
        <p:blipFill>
          <a:blip r:embed="rId4">
            <a:extLst/>
          </a:blip>
          <a:srcRect l="0" t="7346" r="0" b="0"/>
          <a:stretch>
            <a:fillRect/>
          </a:stretch>
        </p:blipFill>
        <p:spPr>
          <a:xfrm>
            <a:off x="0" y="0"/>
            <a:ext cx="5645150" cy="206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68;p25" descr="Google Shape;168;p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2060575"/>
            <a:ext cx="9144000" cy="10795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Google Shape;169;p25"/>
          <p:cNvSpPr txBox="1"/>
          <p:nvPr/>
        </p:nvSpPr>
        <p:spPr>
          <a:xfrm>
            <a:off x="296549" y="4868862"/>
            <a:ext cx="6728451" cy="898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>
                <a:solidFill>
                  <a:srgbClr val="244061"/>
                </a:solidFill>
              </a:defRPr>
            </a:pPr>
            <a:r>
              <a:t>НТУУ «Київський політехнічний інститут імені Ігоря Сікорського</a:t>
            </a:r>
          </a:p>
          <a:p>
            <a:pPr>
              <a:defRPr b="1">
                <a:solidFill>
                  <a:srgbClr val="244061"/>
                </a:solidFill>
              </a:defRPr>
            </a:pPr>
            <a:r>
              <a:t>Кафедра прикладної математики</a:t>
            </a:r>
          </a:p>
          <a:p>
            <a:pPr/>
            <a:endParaRPr b="1">
              <a:solidFill>
                <a:srgbClr val="244061"/>
              </a:solidFill>
            </a:endParaRPr>
          </a:p>
          <a:p>
            <a:pPr>
              <a:defRPr b="1">
                <a:solidFill>
                  <a:srgbClr val="244061"/>
                </a:solidFill>
              </a:defRPr>
            </a:pPr>
            <a:r>
              <a:t>Галюк Євгеній Ігорович</a:t>
            </a:r>
          </a:p>
        </p:txBody>
      </p:sp>
      <p:sp>
        <p:nvSpPr>
          <p:cNvPr id="223" name="Google Shape;170;p25"/>
          <p:cNvSpPr txBox="1"/>
          <p:nvPr/>
        </p:nvSpPr>
        <p:spPr>
          <a:xfrm>
            <a:off x="3916050" y="6350000"/>
            <a:ext cx="1311901" cy="2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244061"/>
                </a:solidFill>
              </a:defRPr>
            </a:lvl1pPr>
          </a:lstStyle>
          <a:p>
            <a:pPr/>
            <a:r>
              <a:t>Київ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75;p26" descr="Google Shape;175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Google Shape;176;p26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Актуальність проблеми</a:t>
            </a:r>
          </a:p>
        </p:txBody>
      </p:sp>
      <p:grpSp>
        <p:nvGrpSpPr>
          <p:cNvPr id="229" name="Google Shape;177;p26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27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28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32" name="Google Shape;178;p26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30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31" name="1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33" name="Google Shape;180;p26"/>
          <p:cNvSpPr txBox="1"/>
          <p:nvPr/>
        </p:nvSpPr>
        <p:spPr>
          <a:xfrm>
            <a:off x="283146" y="1243155"/>
            <a:ext cx="2746639" cy="2523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/>
            </a:pPr>
            <a:r>
              <a:t>Опис, як було</a:t>
            </a:r>
          </a:p>
          <a:p>
            <a:pPr/>
            <a:endParaRPr i="1"/>
          </a:p>
          <a:p>
            <a:pPr/>
          </a:p>
          <a:p>
            <a:pPr/>
          </a:p>
          <a:p>
            <a:pPr/>
            <a:r>
              <a:t>Самостійне відстеження потрібних ітемів користувачами </a:t>
            </a:r>
          </a:p>
          <a:p>
            <a:pPr/>
            <a:br/>
            <a:r>
              <a:t>Незнання загальної цінової політики ринку</a:t>
            </a:r>
          </a:p>
          <a:p>
            <a:pPr/>
          </a:p>
          <a:p>
            <a:pPr/>
          </a:p>
        </p:txBody>
      </p:sp>
      <p:pic>
        <p:nvPicPr>
          <p:cNvPr id="234" name="Google Shape;181;p26" descr="Google Shape;181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8612" y="4076410"/>
            <a:ext cx="2737438" cy="278159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oogle Shape;182;p26"/>
          <p:cNvSpPr txBox="1"/>
          <p:nvPr/>
        </p:nvSpPr>
        <p:spPr>
          <a:xfrm>
            <a:off x="3249572" y="1258886"/>
            <a:ext cx="2746639" cy="293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>
                <a:solidFill>
                  <a:srgbClr val="C00000"/>
                </a:solidFill>
              </a:defRPr>
            </a:pPr>
            <a:r>
              <a:t>Список проблем</a:t>
            </a:r>
          </a:p>
          <a:p>
            <a:pPr/>
            <a:endParaRPr i="1">
              <a:solidFill>
                <a:srgbClr val="C00000"/>
              </a:solidFill>
            </a:endParaRPr>
          </a:p>
          <a:p>
            <a:pPr/>
            <a:endParaRPr i="1">
              <a:solidFill>
                <a:srgbClr val="C00000"/>
              </a:solidFill>
            </a:endParaRP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Витрачення часу на відстеження ітемів</a:t>
            </a: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Помилки в рахуванні правильних відсотків</a:t>
            </a: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C00000"/>
                </a:solidFill>
              </a:defRPr>
            </a:pPr>
            <a:r>
              <a:t>…</a:t>
            </a:r>
          </a:p>
          <a:p>
            <a:pPr marL="196850" indent="-107950"/>
            <a:endParaRPr i="1"/>
          </a:p>
          <a:p>
            <a:pPr/>
            <a:endParaRPr i="1"/>
          </a:p>
          <a:p>
            <a:pPr/>
            <a:endParaRPr i="1"/>
          </a:p>
          <a:p>
            <a:pPr/>
            <a:endParaRPr i="1"/>
          </a:p>
          <a:p>
            <a:pPr/>
            <a:endParaRPr i="1"/>
          </a:p>
        </p:txBody>
      </p:sp>
      <p:sp>
        <p:nvSpPr>
          <p:cNvPr id="236" name="Google Shape;183;p26"/>
          <p:cNvSpPr txBox="1"/>
          <p:nvPr/>
        </p:nvSpPr>
        <p:spPr>
          <a:xfrm>
            <a:off x="6294011" y="1258886"/>
            <a:ext cx="2746639" cy="2523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i="1">
                <a:solidFill>
                  <a:srgbClr val="00B050"/>
                </a:solidFill>
              </a:defRPr>
            </a:pPr>
            <a:r>
              <a:t>Які ключові рішення потрібні і для чого</a:t>
            </a:r>
          </a:p>
          <a:p>
            <a:pPr/>
            <a:endParaRPr i="1"/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Формування єдиної системи цінової політики</a:t>
            </a: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Формування парсинг боту для купівлі необхідних ітемів</a:t>
            </a: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Легкий продаж без втрат</a:t>
            </a:r>
          </a:p>
          <a:p>
            <a:pPr marL="285750" indent="-285750">
              <a:buClr>
                <a:srgbClr val="000000"/>
              </a:buClr>
              <a:buSzPts val="1400"/>
              <a:buFont typeface="Arial"/>
              <a:buChar char="•"/>
              <a:defRPr i="1">
                <a:solidFill>
                  <a:srgbClr val="00B050"/>
                </a:solidFill>
              </a:defRPr>
            </a:pPr>
            <a:r>
              <a:t>…. </a:t>
            </a:r>
          </a:p>
          <a:p>
            <a:pPr/>
          </a:p>
        </p:txBody>
      </p:sp>
      <p:pic>
        <p:nvPicPr>
          <p:cNvPr id="237" name="Google Shape;184;p26" descr="Google Shape;184;p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22717" y="3936277"/>
            <a:ext cx="2800351" cy="2790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185;p26" descr="Google Shape;185;p26"/>
          <p:cNvPicPr>
            <a:picLocks noChangeAspect="1"/>
          </p:cNvPicPr>
          <p:nvPr/>
        </p:nvPicPr>
        <p:blipFill>
          <a:blip r:embed="rId5">
            <a:extLst/>
          </a:blip>
          <a:srcRect l="11242" t="0" r="39276" b="0"/>
          <a:stretch>
            <a:fillRect/>
          </a:stretch>
        </p:blipFill>
        <p:spPr>
          <a:xfrm>
            <a:off x="111032" y="3821977"/>
            <a:ext cx="2983347" cy="30194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190;p27" descr="Google Shape;190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Google Shape;191;p27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Мета та завдання проекту</a:t>
            </a:r>
          </a:p>
        </p:txBody>
      </p:sp>
      <p:grpSp>
        <p:nvGrpSpPr>
          <p:cNvPr id="244" name="Google Shape;192;p27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42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43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47" name="Google Shape;193;p27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45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46" name="2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8" name="Google Shape;195;p27"/>
          <p:cNvSpPr txBox="1"/>
          <p:nvPr/>
        </p:nvSpPr>
        <p:spPr>
          <a:xfrm>
            <a:off x="201299" y="1573355"/>
            <a:ext cx="8932794" cy="92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Мета полягає в формування комфортної системи для автоматичних купівлі та продажу ітемів з певною націнкою.</a:t>
            </a:r>
          </a:p>
        </p:txBody>
      </p:sp>
      <p:sp>
        <p:nvSpPr>
          <p:cNvPr id="249" name="Google Shape;196;p27"/>
          <p:cNvSpPr txBox="1"/>
          <p:nvPr/>
        </p:nvSpPr>
        <p:spPr>
          <a:xfrm>
            <a:off x="201298" y="2900650"/>
            <a:ext cx="7553306" cy="225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Завдання проекту</a:t>
            </a:r>
          </a:p>
          <a:p>
            <a:pPr/>
            <a:endParaRPr b="1" sz="1800">
              <a:latin typeface="+mj-lt"/>
              <a:ea typeface="+mj-ea"/>
              <a:cs typeface="+mj-cs"/>
              <a:sym typeface="Helvetica"/>
            </a:endParaRPr>
          </a:p>
          <a:p>
            <a:pPr marL="342900" indent="-342900">
              <a:buClr>
                <a:srgbClr val="000000"/>
              </a:buClr>
              <a:buSzPts val="1800"/>
              <a:buAutoNum type="arabicPeriod" startAt="1"/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Виконання розрахунків для купівлі та продажу.</a:t>
            </a:r>
          </a:p>
          <a:p>
            <a:pPr marL="342900" indent="-342900">
              <a:buClr>
                <a:srgbClr val="000000"/>
              </a:buClr>
              <a:buSzPts val="1800"/>
              <a:buAutoNum type="arabicPeriod" startAt="1"/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Формування системи налаштунь для юзера.</a:t>
            </a:r>
          </a:p>
          <a:p>
            <a:pPr marL="342900" indent="-342900">
              <a:buClr>
                <a:srgbClr val="000000"/>
              </a:buClr>
              <a:buSzPts val="1800"/>
              <a:buAutoNum type="arabicPeriod" startAt="1"/>
              <a:defRPr b="1" sz="1800">
                <a:latin typeface="+mj-lt"/>
                <a:ea typeface="+mj-ea"/>
                <a:cs typeface="+mj-cs"/>
                <a:sym typeface="Helvetica"/>
              </a:defRPr>
            </a:pPr>
            <a:r>
              <a:t>Формування трейдер боту на автоматичній основі.</a:t>
            </a:r>
          </a:p>
          <a:p>
            <a:pPr marL="228600" indent="-114300"/>
          </a:p>
          <a:p>
            <a:pPr marL="171450" indent="-57150"/>
            <a:endParaRPr b="1" sz="1800"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01;p28" descr="Google Shape;201;p2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Google Shape;202;p28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Ієрархія процесів</a:t>
            </a:r>
          </a:p>
        </p:txBody>
      </p:sp>
      <p:grpSp>
        <p:nvGrpSpPr>
          <p:cNvPr id="257" name="Google Shape;203;p28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55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56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60" name="Google Shape;204;p28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58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59" name="3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pic>
        <p:nvPicPr>
          <p:cNvPr id="261" name="process_diagram.pdf" descr="process_diagram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5" y="2111701"/>
            <a:ext cx="9134910" cy="32905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13;p29" descr="Google Shape;213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214;p29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Use Case</a:t>
            </a:r>
          </a:p>
        </p:txBody>
      </p:sp>
      <p:grpSp>
        <p:nvGrpSpPr>
          <p:cNvPr id="269" name="Google Shape;215;p29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67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68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72" name="Google Shape;216;p29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70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71" name="4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273" name="Снимок экрана 2020-02-26 в 23.14.21.png" descr="Снимок экрана 2020-02-26 в 23.14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600" y="1466850"/>
            <a:ext cx="4366809" cy="3555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Снимок экрана 2020-02-26 в 23.14.44.png" descr="Снимок экрана 2020-02-26 в 23.14.4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19635" y="2774734"/>
            <a:ext cx="4366809" cy="349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23;p30" descr="Google Shape;223;p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Google Shape;224;p30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DashBoard</a:t>
            </a:r>
          </a:p>
        </p:txBody>
      </p:sp>
      <p:grpSp>
        <p:nvGrpSpPr>
          <p:cNvPr id="282" name="Google Shape;225;p30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80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81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285" name="Google Shape;226;p30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83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84" name="5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286" name="Google Shape;228;p30" descr="Google Shape;228;p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9969" y="1395045"/>
            <a:ext cx="4712678" cy="3434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Google Shape;229;p30" descr="Google Shape;229;p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31115" y="3927231"/>
            <a:ext cx="3999157" cy="2731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20200226093506.pdf" descr="20200226093506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618642" y="-410491"/>
            <a:ext cx="7785203" cy="11010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Снимок экрана 2020-02-26 в 23.43.20.png" descr="Снимок экрана 2020-02-26 в 23.43.20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9194" y="3377289"/>
            <a:ext cx="3479588" cy="3434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Снимок экрана 2020-02-26 в 23.43.44.png" descr="Снимок экрана 2020-02-26 в 23.43.44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64237" y="3280040"/>
            <a:ext cx="3309503" cy="29792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AK-47"/>
          <p:cNvSpPr txBox="1"/>
          <p:nvPr/>
        </p:nvSpPr>
        <p:spPr>
          <a:xfrm>
            <a:off x="6787200" y="2916259"/>
            <a:ext cx="66357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AK-47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35;p31" descr="Google Shape;235;p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62037"/>
            <a:ext cx="9144000" cy="10795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Google Shape;236;p31"/>
          <p:cNvSpPr txBox="1"/>
          <p:nvPr>
            <p:ph type="title"/>
          </p:nvPr>
        </p:nvSpPr>
        <p:spPr>
          <a:xfrm>
            <a:off x="0" y="188912"/>
            <a:ext cx="8243886" cy="784226"/>
          </a:xfrm>
          <a:prstGeom prst="rect">
            <a:avLst/>
          </a:prstGeom>
        </p:spPr>
        <p:txBody>
          <a:bodyPr lIns="45699" tIns="45699" rIns="45699" bIns="45699"/>
          <a:lstStyle>
            <a:lvl1pPr algn="l">
              <a:defRPr b="1" sz="2800">
                <a:solidFill>
                  <a:srgbClr val="E46C0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Прототипи інтерфейсу</a:t>
            </a:r>
          </a:p>
        </p:txBody>
      </p:sp>
      <p:grpSp>
        <p:nvGrpSpPr>
          <p:cNvPr id="299" name="Google Shape;237;p31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297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298" name="19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19</a:t>
              </a:r>
            </a:p>
          </p:txBody>
        </p:sp>
      </p:grpSp>
      <p:grpSp>
        <p:nvGrpSpPr>
          <p:cNvPr id="302" name="Google Shape;238;p31"/>
          <p:cNvGrpSpPr/>
          <p:nvPr/>
        </p:nvGrpSpPr>
        <p:grpSpPr>
          <a:xfrm>
            <a:off x="8372475" y="183693"/>
            <a:ext cx="663575" cy="370801"/>
            <a:chOff x="0" y="0"/>
            <a:chExt cx="663575" cy="370799"/>
          </a:xfrm>
        </p:grpSpPr>
        <p:sp>
          <p:nvSpPr>
            <p:cNvPr id="300" name="Прямоугольник"/>
            <p:cNvSpPr/>
            <p:nvPr/>
          </p:nvSpPr>
          <p:spPr>
            <a:xfrm>
              <a:off x="0" y="5218"/>
              <a:ext cx="663575" cy="360364"/>
            </a:xfrm>
            <a:prstGeom prst="rect">
              <a:avLst/>
            </a:prstGeom>
            <a:gradFill flip="none" rotWithShape="1">
              <a:gsLst>
                <a:gs pos="0">
                  <a:srgbClr val="A3C4FF"/>
                </a:gs>
                <a:gs pos="35000">
                  <a:srgbClr val="BFD5FF"/>
                </a:gs>
                <a:gs pos="100000">
                  <a:srgbClr val="E5EE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miter lim="800000"/>
            </a:ln>
            <a:effectLst>
              <a:outerShdw sx="100000" sy="100000" kx="0" ky="0" algn="b" rotWithShape="0" blurRad="63500" dist="38100" dir="5400000">
                <a:srgbClr val="000000">
                  <a:alpha val="39215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301" name="6"/>
            <p:cNvSpPr txBox="1"/>
            <p:nvPr/>
          </p:nvSpPr>
          <p:spPr>
            <a:xfrm>
              <a:off x="45724" y="0"/>
              <a:ext cx="572127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8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6</a:t>
              </a:r>
            </a:p>
          </p:txBody>
        </p:sp>
      </p:grpSp>
      <p:pic>
        <p:nvPicPr>
          <p:cNvPr id="303" name="Screenshot at Feb 26 23-26-34.png" descr="Screenshot at Feb 26 23-26-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697" y="1258887"/>
            <a:ext cx="7425655" cy="556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246;p32" descr="Google Shape;24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814" y="3136650"/>
            <a:ext cx="3956647" cy="2930237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Google Shape;247;p32"/>
          <p:cNvSpPr txBox="1"/>
          <p:nvPr/>
        </p:nvSpPr>
        <p:spPr>
          <a:xfrm>
            <a:off x="1160871" y="1541173"/>
            <a:ext cx="7004675" cy="961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b="1" sz="4400">
                <a:solidFill>
                  <a:srgbClr val="FFA15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Дякую за увагу!</a:t>
            </a:r>
          </a:p>
        </p:txBody>
      </p:sp>
      <p:sp>
        <p:nvSpPr>
          <p:cNvPr id="309" name="Google Shape;248;p32"/>
          <p:cNvSpPr txBox="1"/>
          <p:nvPr/>
        </p:nvSpPr>
        <p:spPr>
          <a:xfrm>
            <a:off x="465980" y="4601767"/>
            <a:ext cx="8138150" cy="124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sz="2400" u="sng">
                <a:solidFill>
                  <a:srgbClr val="0000FF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my_mail@gmail.com</a:t>
            </a:r>
            <a:endParaRPr>
              <a:solidFill>
                <a:srgbClr val="7F7F7F"/>
              </a:solidFill>
            </a:endParaRPr>
          </a:p>
          <a:p>
            <a:pPr algn="r">
              <a:spcBef>
                <a:spcPts val="400"/>
              </a:spcBef>
              <a:defRPr sz="2400">
                <a:solidFill>
                  <a:srgbClr val="7F7F7F"/>
                </a:solidFill>
              </a:defRPr>
            </a:pPr>
            <a:r>
              <a:t>+380(66)228-3220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Тема Office">
  <a:themeElements>
    <a:clrScheme name="1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Тема Office">
  <a:themeElements>
    <a:clrScheme name="1_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_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