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73" r:id="rId5"/>
    <p:sldId id="259" r:id="rId6"/>
    <p:sldId id="265" r:id="rId7"/>
    <p:sldId id="268" r:id="rId8"/>
    <p:sldId id="264" r:id="rId9"/>
    <p:sldId id="261" r:id="rId10"/>
    <p:sldId id="270" r:id="rId11"/>
    <p:sldId id="274" r:id="rId12"/>
    <p:sldId id="271" r:id="rId13"/>
    <p:sldId id="272"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7"/>
          <p:cNvSpPr/>
          <p:nvPr/>
        </p:nvSpPr>
        <p:spPr>
          <a:xfrm>
            <a:off x="0" y="0"/>
            <a:ext cx="9144000" cy="838200"/>
          </a:xfrm>
          <a:prstGeom prst="rect">
            <a:avLst/>
          </a:prstGeom>
          <a:solidFill>
            <a:srgbClr val="FF3300"/>
          </a:solidFill>
          <a:ln w="12700">
            <a:miter lim="400000"/>
          </a:ln>
        </p:spPr>
        <p:txBody>
          <a:bodyPr lIns="45719" rIns="45719" anchor="ctr"/>
          <a:lstStyle/>
          <a:p>
            <a:pPr>
              <a:defRPr sz="1800">
                <a:latin typeface="Calibri"/>
                <a:ea typeface="Calibri"/>
                <a:cs typeface="Calibri"/>
                <a:sym typeface="Calibri"/>
              </a:defRPr>
            </a:pPr>
            <a:endParaRPr/>
          </a:p>
        </p:txBody>
      </p:sp>
      <p:sp>
        <p:nvSpPr>
          <p:cNvPr id="3" name="Google Shape;16;p7"/>
          <p:cNvSpPr/>
          <p:nvPr/>
        </p:nvSpPr>
        <p:spPr>
          <a:xfrm rot="10800000" flipH="1">
            <a:off x="0" y="6705600"/>
            <a:ext cx="9144000" cy="198117"/>
          </a:xfrm>
          <a:prstGeom prst="rect">
            <a:avLst/>
          </a:prstGeom>
          <a:solidFill>
            <a:srgbClr val="FF0000"/>
          </a:solidFill>
          <a:ln w="12700">
            <a:miter lim="400000"/>
          </a:ln>
        </p:spPr>
        <p:txBody>
          <a:bodyPr lIns="45719" rIns="45719" anchor="ctr"/>
          <a:lstStyle/>
          <a:p>
            <a:pPr>
              <a:defRPr sz="1800">
                <a:latin typeface="Calibri"/>
                <a:ea typeface="Calibri"/>
                <a:cs typeface="Calibri"/>
                <a:sym typeface="Calibri"/>
              </a:defRPr>
            </a:pPr>
            <a:endParaRPr/>
          </a:p>
        </p:txBody>
      </p:sp>
      <p:pic>
        <p:nvPicPr>
          <p:cNvPr id="4" name="Google Shape;17;p7" descr="Google Shape;17;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pic>
        <p:nvPicPr>
          <p:cNvPr id="5" name="Google Shape;18;p7" descr="Google Shape;18;p7"/>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9" name="Google Shape;19;p7"/>
          <p:cNvGrpSpPr/>
          <p:nvPr/>
        </p:nvGrpSpPr>
        <p:grpSpPr>
          <a:xfrm>
            <a:off x="6146800" y="-1"/>
            <a:ext cx="2997200" cy="876301"/>
            <a:chOff x="0" y="0"/>
            <a:chExt cx="2997200" cy="876300"/>
          </a:xfrm>
        </p:grpSpPr>
        <p:sp>
          <p:nvSpPr>
            <p:cNvPr id="6" name="Google Shape;20;p7"/>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7" name="Google Shape;21;p7" descr="Google Shape;21;p7"/>
            <p:cNvPicPr>
              <a:picLocks noChangeAspect="1"/>
            </p:cNvPicPr>
            <p:nvPr/>
          </p:nvPicPr>
          <p:blipFill>
            <a:blip r:embed="rId3"/>
            <a:srcRect b="10713"/>
            <a:stretch>
              <a:fillRect/>
            </a:stretch>
          </p:blipFill>
          <p:spPr>
            <a:xfrm>
              <a:off x="406400" y="228600"/>
              <a:ext cx="2057400" cy="635000"/>
            </a:xfrm>
            <a:prstGeom prst="rect">
              <a:avLst/>
            </a:prstGeom>
            <a:ln w="12700" cap="flat">
              <a:noFill/>
              <a:miter lim="400000"/>
            </a:ln>
            <a:effectLst/>
          </p:spPr>
        </p:pic>
        <p:sp>
          <p:nvSpPr>
            <p:cNvPr id="8" name="Google Shape;22;p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0" name="Google Shape;23;p7" descr="Google Shape;23;p7"/>
          <p:cNvPicPr>
            <a:picLocks noChangeAspect="1"/>
          </p:cNvPicPr>
          <p:nvPr/>
        </p:nvPicPr>
        <p:blipFill>
          <a:blip r:embed="rId4"/>
          <a:stretch>
            <a:fillRect/>
          </a:stretch>
        </p:blipFill>
        <p:spPr>
          <a:xfrm>
            <a:off x="6553200" y="228600"/>
            <a:ext cx="1920875" cy="609600"/>
          </a:xfrm>
          <a:prstGeom prst="rect">
            <a:avLst/>
          </a:prstGeom>
          <a:ln w="12700">
            <a:miter lim="400000"/>
          </a:ln>
        </p:spPr>
      </p:pic>
      <p:pic>
        <p:nvPicPr>
          <p:cNvPr id="11" name="Google Shape;25;p8" descr="Google Shape;25;p8"/>
          <p:cNvPicPr>
            <a:picLocks noChangeAspect="1"/>
          </p:cNvPicPr>
          <p:nvPr/>
        </p:nvPicPr>
        <p:blipFill>
          <a:blip r:embed="rId3"/>
          <a:srcRect b="10713"/>
          <a:stretch>
            <a:fillRect/>
          </a:stretch>
        </p:blipFill>
        <p:spPr>
          <a:xfrm>
            <a:off x="6553200" y="228600"/>
            <a:ext cx="2057400" cy="635000"/>
          </a:xfrm>
          <a:prstGeom prst="rect">
            <a:avLst/>
          </a:prstGeom>
          <a:ln w="12700">
            <a:miter lim="400000"/>
          </a:ln>
        </p:spPr>
      </p:pic>
      <p:grpSp>
        <p:nvGrpSpPr>
          <p:cNvPr id="15" name="Google Shape;26;p8"/>
          <p:cNvGrpSpPr/>
          <p:nvPr/>
        </p:nvGrpSpPr>
        <p:grpSpPr>
          <a:xfrm>
            <a:off x="6146800" y="-1"/>
            <a:ext cx="2997200" cy="876301"/>
            <a:chOff x="0" y="0"/>
            <a:chExt cx="2997200" cy="876300"/>
          </a:xfrm>
        </p:grpSpPr>
        <p:sp>
          <p:nvSpPr>
            <p:cNvPr id="12" name="Google Shape;27;p8"/>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defRPr sz="1800">
                  <a:latin typeface="Calibri"/>
                  <a:ea typeface="Calibri"/>
                  <a:cs typeface="Calibri"/>
                  <a:sym typeface="Calibri"/>
                </a:defRPr>
              </a:pPr>
              <a:endParaRPr/>
            </a:p>
          </p:txBody>
        </p:sp>
        <p:pic>
          <p:nvPicPr>
            <p:cNvPr id="13" name="Google Shape;28;p8" descr="Google Shape;28;p8"/>
            <p:cNvPicPr>
              <a:picLocks noChangeAspect="1"/>
            </p:cNvPicPr>
            <p:nvPr/>
          </p:nvPicPr>
          <p:blipFill>
            <a:blip r:embed="rId3"/>
            <a:srcRect b="10713"/>
            <a:stretch>
              <a:fillRect/>
            </a:stretch>
          </p:blipFill>
          <p:spPr>
            <a:xfrm>
              <a:off x="406400" y="228600"/>
              <a:ext cx="2057400" cy="635000"/>
            </a:xfrm>
            <a:prstGeom prst="rect">
              <a:avLst/>
            </a:prstGeom>
            <a:ln w="12700" cap="flat">
              <a:noFill/>
              <a:miter lim="400000"/>
            </a:ln>
            <a:effectLst/>
          </p:spPr>
        </p:pic>
        <p:sp>
          <p:nvSpPr>
            <p:cNvPr id="14" name="Google Shape;29;p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800">
                  <a:solidFill>
                    <a:srgbClr val="FFFFFF"/>
                  </a:solidFill>
                </a:defRPr>
              </a:pPr>
              <a:endParaRPr/>
            </a:p>
          </p:txBody>
        </p:sp>
      </p:grpSp>
      <p:pic>
        <p:nvPicPr>
          <p:cNvPr id="16" name="Google Shape;30;p8" descr="Google Shape;30;p8"/>
          <p:cNvPicPr>
            <a:picLocks noChangeAspect="1"/>
          </p:cNvPicPr>
          <p:nvPr/>
        </p:nvPicPr>
        <p:blipFill>
          <a:blip r:embed="rId4"/>
          <a:stretch>
            <a:fillRect/>
          </a:stretch>
        </p:blipFill>
        <p:spPr>
          <a:xfrm>
            <a:off x="6553200" y="228600"/>
            <a:ext cx="1920875" cy="609600"/>
          </a:xfrm>
          <a:prstGeom prst="rect">
            <a:avLst/>
          </a:prstGeom>
          <a:ln w="12700">
            <a:miter lim="400000"/>
          </a:ln>
        </p:spPr>
      </p:pic>
      <p:sp>
        <p:nvSpPr>
          <p:cNvPr id="17" name="Title Text"/>
          <p:cNvSpPr txBox="1">
            <a:spLocks noGrp="1"/>
          </p:cNvSpPr>
          <p:nvPr>
            <p:ph type="title"/>
          </p:nvPr>
        </p:nvSpPr>
        <p:spPr>
          <a:xfrm>
            <a:off x="0" y="0"/>
            <a:ext cx="6477000"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18" name="Body Level One…"/>
          <p:cNvSpPr txBox="1">
            <a:spLocks noGrp="1"/>
          </p:cNvSpPr>
          <p:nvPr>
            <p:ph type="body" idx="1"/>
          </p:nvPr>
        </p:nvSpPr>
        <p:spPr>
          <a:xfrm>
            <a:off x="457200" y="13716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pygame.org/docs/" TargetMode="External"/><Relationship Id="rId1" Type="http://schemas.openxmlformats.org/officeDocument/2006/relationships/slideLayout" Target="../slideLayouts/slideLayout1.xml"/><Relationship Id="rId5" Type="http://schemas.openxmlformats.org/officeDocument/2006/relationships/hyperlink" Target="http://YouTube.com" TargetMode="External"/><Relationship Id="rId4" Type="http://schemas.openxmlformats.org/officeDocument/2006/relationships/hyperlink" Target="https://stackoverflo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Google Shape;46;p1"/>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38" name="Google Shape;47;p1"/>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39" name="Google Shape;48;p1"/>
          <p:cNvSpPr txBox="1"/>
          <p:nvPr/>
        </p:nvSpPr>
        <p:spPr>
          <a:xfrm>
            <a:off x="116650" y="1722511"/>
            <a:ext cx="9027350" cy="28983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3099" tIns="33099" rIns="33099" bIns="33099" anchor="ctr">
            <a:spAutoFit/>
          </a:bodyPr>
          <a:lstStyle/>
          <a:p>
            <a:pPr algn="ctr">
              <a:defRPr sz="3200" b="1">
                <a:solidFill>
                  <a:srgbClr val="FF0000"/>
                </a:solidFill>
                <a:latin typeface="Candara"/>
                <a:ea typeface="Candara"/>
                <a:cs typeface="Candara"/>
                <a:sym typeface="Candara"/>
              </a:defRPr>
            </a:pPr>
            <a:endParaRPr dirty="0"/>
          </a:p>
          <a:p>
            <a:pPr algn="ctr">
              <a:defRPr sz="3200" b="1">
                <a:solidFill>
                  <a:srgbClr val="FF0000"/>
                </a:solidFill>
                <a:latin typeface="Candara"/>
                <a:ea typeface="Candara"/>
                <a:cs typeface="Candara"/>
                <a:sym typeface="Candara"/>
              </a:defRPr>
            </a:pPr>
            <a:r>
              <a:rPr lang="en-US" dirty="0"/>
              <a:t>Flappy Bird Clone</a:t>
            </a:r>
            <a:endParaRPr dirty="0"/>
          </a:p>
          <a:p>
            <a:pPr algn="ctr">
              <a:defRPr sz="3200" b="1">
                <a:solidFill>
                  <a:srgbClr val="FF0000"/>
                </a:solidFill>
                <a:latin typeface="Candara"/>
                <a:ea typeface="Candara"/>
                <a:cs typeface="Candara"/>
                <a:sym typeface="Candara"/>
              </a:defRPr>
            </a:pPr>
            <a:endParaRPr dirty="0"/>
          </a:p>
          <a:p>
            <a:br>
              <a:rPr lang="en-US" dirty="0"/>
            </a:br>
            <a:endParaRPr dirty="0"/>
          </a:p>
          <a:p>
            <a:pPr algn="ctr">
              <a:defRPr sz="3200"/>
            </a:pPr>
            <a:r>
              <a:rPr lang="en-US" sz="3600" i="0" u="none" strike="noStrike" dirty="0">
                <a:solidFill>
                  <a:srgbClr val="FF0000"/>
                </a:solidFill>
                <a:effectLst/>
                <a:latin typeface="Candara" panose="020E0502030303020204" pitchFamily="34" charset="0"/>
              </a:rPr>
              <a:t>Made BY : </a:t>
            </a:r>
          </a:p>
          <a:p>
            <a:pPr algn="ctr">
              <a:defRPr sz="3200"/>
            </a:pPr>
            <a:r>
              <a:rPr sz="2400" b="1" dirty="0">
                <a:latin typeface="Candara" panose="020E0502030303020204" pitchFamily="34" charset="0"/>
              </a:rPr>
              <a:t>Devansh Aggarwal</a:t>
            </a:r>
            <a:r>
              <a:rPr lang="en-US" sz="2400" b="1" dirty="0">
                <a:latin typeface="Candara" panose="020E0502030303020204" pitchFamily="34" charset="0"/>
              </a:rPr>
              <a:t> - </a:t>
            </a:r>
            <a:r>
              <a:rPr sz="2400" b="1" dirty="0">
                <a:latin typeface="Candara" panose="020E0502030303020204" pitchFamily="34" charset="0"/>
              </a:rPr>
              <a:t>2210990258</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clusion"/>
          <p:cNvSpPr txBox="1">
            <a:spLocks noGrp="1"/>
          </p:cNvSpPr>
          <p:nvPr>
            <p:ph type="title"/>
          </p:nvPr>
        </p:nvSpPr>
        <p:spPr>
          <a:prstGeom prst="rect">
            <a:avLst/>
          </a:prstGeom>
        </p:spPr>
        <p:txBody>
          <a:bodyPr/>
          <a:lstStyle/>
          <a:p>
            <a:r>
              <a:t>Conclusion</a:t>
            </a:r>
          </a:p>
        </p:txBody>
      </p:sp>
      <p:sp>
        <p:nvSpPr>
          <p:cNvPr id="111" name="The music player successfully functions and works to play music on click and other functions work as needed.…"/>
          <p:cNvSpPr txBox="1">
            <a:spLocks noGrp="1"/>
          </p:cNvSpPr>
          <p:nvPr>
            <p:ph type="body" idx="1"/>
          </p:nvPr>
        </p:nvSpPr>
        <p:spPr>
          <a:prstGeom prst="rect">
            <a:avLst/>
          </a:prstGeom>
        </p:spPr>
        <p:txBody>
          <a:bodyPr>
            <a:normAutofit/>
          </a:bodyPr>
          <a:lstStyle/>
          <a:p>
            <a:pPr algn="l"/>
            <a:r>
              <a:rPr lang="en-US" sz="2600" b="0" i="0" dirty="0">
                <a:solidFill>
                  <a:schemeClr val="tx1">
                    <a:lumMod val="95000"/>
                    <a:lumOff val="5000"/>
                  </a:schemeClr>
                </a:solidFill>
                <a:effectLst/>
                <a:latin typeface="Aptos Display" panose="020B0004020202020204" pitchFamily="34" charset="0"/>
              </a:rPr>
              <a:t>Our Flappy Bird clone successfully captures the essence of the original game. Players can control the bird, navigate through obstacles, and experience the challenging yet addictive gameplay that made Flappy Bird a sensation.</a:t>
            </a:r>
          </a:p>
          <a:p>
            <a:pPr algn="l"/>
            <a:r>
              <a:rPr lang="en-US" sz="2600" b="0" i="0" dirty="0">
                <a:solidFill>
                  <a:schemeClr val="tx1">
                    <a:lumMod val="95000"/>
                    <a:lumOff val="5000"/>
                  </a:schemeClr>
                </a:solidFill>
                <a:effectLst/>
                <a:latin typeface="Aptos Display" panose="020B0004020202020204" pitchFamily="34" charset="0"/>
              </a:rPr>
              <a:t>The fundamental mechanics of Flappy Bird have been faithfully replicated. From our character’s responsiveness to the moving obstacles and collision detection, our clone closely mirrors the iconic gameplay that captivated players worldwide.</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clusion"/>
          <p:cNvSpPr txBox="1">
            <a:spLocks noGrp="1"/>
          </p:cNvSpPr>
          <p:nvPr>
            <p:ph type="title"/>
          </p:nvPr>
        </p:nvSpPr>
        <p:spPr>
          <a:prstGeom prst="rect">
            <a:avLst/>
          </a:prstGeom>
        </p:spPr>
        <p:txBody>
          <a:bodyPr/>
          <a:lstStyle/>
          <a:p>
            <a:r>
              <a:rPr lang="en-US" dirty="0"/>
              <a:t>Future Scope</a:t>
            </a:r>
            <a:endParaRPr dirty="0"/>
          </a:p>
        </p:txBody>
      </p:sp>
      <p:sp>
        <p:nvSpPr>
          <p:cNvPr id="111" name="The music player successfully functions and works to play music on click and other functions work as needed.…"/>
          <p:cNvSpPr txBox="1">
            <a:spLocks noGrp="1"/>
          </p:cNvSpPr>
          <p:nvPr>
            <p:ph type="body" idx="1"/>
          </p:nvPr>
        </p:nvSpPr>
        <p:spPr>
          <a:prstGeom prst="rect">
            <a:avLst/>
          </a:prstGeom>
        </p:spPr>
        <p:txBody>
          <a:bodyPr>
            <a:normAutofit/>
          </a:bodyPr>
          <a:lstStyle/>
          <a:p>
            <a:pPr algn="l"/>
            <a:r>
              <a:rPr lang="en-US" sz="2800" b="0" i="0" dirty="0">
                <a:solidFill>
                  <a:schemeClr val="tx1">
                    <a:lumMod val="95000"/>
                    <a:lumOff val="5000"/>
                  </a:schemeClr>
                </a:solidFill>
                <a:effectLst/>
                <a:latin typeface="Aptos Display" panose="020B0004020202020204" pitchFamily="34" charset="0"/>
              </a:rPr>
              <a:t>I plan on adding a lot more content to the game, like :</a:t>
            </a:r>
          </a:p>
          <a:p>
            <a:pPr marL="628650" indent="-514350" algn="l">
              <a:buAutoNum type="arabicPeriod"/>
            </a:pPr>
            <a:r>
              <a:rPr lang="en-US" sz="2800" b="0" i="0" dirty="0">
                <a:solidFill>
                  <a:schemeClr val="tx1">
                    <a:lumMod val="95000"/>
                    <a:lumOff val="5000"/>
                  </a:schemeClr>
                </a:solidFill>
                <a:effectLst/>
                <a:latin typeface="Aptos Display" panose="020B0004020202020204" pitchFamily="34" charset="0"/>
              </a:rPr>
              <a:t>A game menu</a:t>
            </a:r>
          </a:p>
          <a:p>
            <a:pPr marL="628650" indent="-514350" algn="l">
              <a:buAutoNum type="arabicPeriod"/>
            </a:pPr>
            <a:r>
              <a:rPr lang="en-US" sz="2800" dirty="0">
                <a:solidFill>
                  <a:schemeClr val="tx1">
                    <a:lumMod val="95000"/>
                    <a:lumOff val="5000"/>
                  </a:schemeClr>
                </a:solidFill>
                <a:latin typeface="Aptos Display" panose="020B0004020202020204" pitchFamily="34" charset="0"/>
              </a:rPr>
              <a:t>An option to switch difficulty levels</a:t>
            </a:r>
            <a:endParaRPr lang="en-US" sz="2800" b="0" i="0" dirty="0">
              <a:solidFill>
                <a:schemeClr val="tx1">
                  <a:lumMod val="95000"/>
                  <a:lumOff val="5000"/>
                </a:schemeClr>
              </a:solidFill>
              <a:effectLst/>
              <a:latin typeface="Aptos Display" panose="020B0004020202020204" pitchFamily="34" charset="0"/>
            </a:endParaRPr>
          </a:p>
          <a:p>
            <a:pPr marL="628650" indent="-514350" algn="l">
              <a:buAutoNum type="arabicPeriod"/>
            </a:pPr>
            <a:r>
              <a:rPr lang="en-US" sz="2800" dirty="0">
                <a:solidFill>
                  <a:schemeClr val="tx1">
                    <a:lumMod val="95000"/>
                    <a:lumOff val="5000"/>
                  </a:schemeClr>
                </a:solidFill>
                <a:latin typeface="Aptos Display" panose="020B0004020202020204" pitchFamily="34" charset="0"/>
              </a:rPr>
              <a:t>An option to change your characters</a:t>
            </a:r>
          </a:p>
          <a:p>
            <a:pPr marL="628650" indent="-514350" algn="l">
              <a:buAutoNum type="arabicPeriod"/>
            </a:pPr>
            <a:r>
              <a:rPr lang="en-US" sz="2800" b="0" i="0" dirty="0">
                <a:solidFill>
                  <a:schemeClr val="tx1">
                    <a:lumMod val="95000"/>
                    <a:lumOff val="5000"/>
                  </a:schemeClr>
                </a:solidFill>
                <a:effectLst/>
                <a:latin typeface="Aptos Display" panose="020B0004020202020204" pitchFamily="34" charset="0"/>
              </a:rPr>
              <a:t>And lastly, an option to change the background of the game.</a:t>
            </a:r>
          </a:p>
        </p:txBody>
      </p:sp>
      <p:sp>
        <p:nvSpPr>
          <p:cNvPr id="1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extLst>
      <p:ext uri="{BB962C8B-B14F-4D97-AF65-F5344CB8AC3E}">
        <p14:creationId xmlns:p14="http://schemas.microsoft.com/office/powerpoint/2010/main" val="38242827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p>
            <a:r>
              <a:t>Reference</a:t>
            </a:r>
          </a:p>
        </p:txBody>
      </p:sp>
      <p:sp>
        <p:nvSpPr>
          <p:cNvPr id="115" name="Text Placeholder 2"/>
          <p:cNvSpPr txBox="1">
            <a:spLocks noGrp="1"/>
          </p:cNvSpPr>
          <p:nvPr>
            <p:ph type="body" idx="1"/>
          </p:nvPr>
        </p:nvSpPr>
        <p:spPr>
          <a:xfrm>
            <a:off x="159728" y="1363508"/>
            <a:ext cx="8229601" cy="4525964"/>
          </a:xfrm>
          <a:prstGeom prst="rect">
            <a:avLst/>
          </a:prstGeom>
        </p:spPr>
        <p:txBody>
          <a:bodyPr/>
          <a:lstStyle/>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1.) </a:t>
            </a:r>
            <a:r>
              <a:rPr lang="en-US" sz="1800" b="0" i="0" u="sng" strike="noStrike" dirty="0">
                <a:solidFill>
                  <a:srgbClr val="0000FF"/>
                </a:solidFill>
                <a:effectLst/>
                <a:latin typeface="Times New Roman" panose="02020603050405020304" pitchFamily="18" charset="0"/>
                <a:hlinkClick r:id="rId2"/>
              </a:rPr>
              <a:t>https://www.pygame.org/docs/</a:t>
            </a:r>
            <a:endParaRPr lang="en-US" sz="1800" b="0" i="0" u="sng" strike="noStrike" dirty="0">
              <a:solidFill>
                <a:srgbClr val="0000FF"/>
              </a:solidFill>
              <a:effectLst/>
              <a:latin typeface="Times New Roman" panose="02020603050405020304" pitchFamily="18" charset="0"/>
            </a:endParaRPr>
          </a:p>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2.) </a:t>
            </a:r>
            <a:r>
              <a:rPr lang="en-US" sz="1800" b="0" i="0" u="none" strike="noStrike" dirty="0">
                <a:solidFill>
                  <a:srgbClr val="000000"/>
                </a:solidFill>
                <a:effectLst/>
                <a:latin typeface="Times New Roman" panose="02020603050405020304" pitchFamily="18" charset="0"/>
                <a:hlinkClick r:id="rId3"/>
              </a:rPr>
              <a:t>https://www.w3schools.com/</a:t>
            </a:r>
            <a:endParaRPr lang="en-US" sz="1800" b="0" i="0" u="none" strike="noStrike" dirty="0">
              <a:solidFill>
                <a:srgbClr val="000000"/>
              </a:solidFill>
              <a:effectLst/>
              <a:latin typeface="Times New Roman" panose="02020603050405020304" pitchFamily="18" charset="0"/>
            </a:endParaRPr>
          </a:p>
          <a:p>
            <a:pPr marL="0" indent="0" rtl="0">
              <a:spcBef>
                <a:spcPts val="360"/>
              </a:spcBef>
              <a:spcAft>
                <a:spcPts val="0"/>
              </a:spcAft>
              <a:buNone/>
            </a:pPr>
            <a:r>
              <a:rPr lang="en-US" sz="1800" b="0" i="0" u="none" strike="noStrike" dirty="0">
                <a:solidFill>
                  <a:srgbClr val="000000"/>
                </a:solidFill>
                <a:effectLst/>
                <a:latin typeface="Times New Roman" panose="02020603050405020304" pitchFamily="18" charset="0"/>
              </a:rPr>
              <a:t>3.) </a:t>
            </a:r>
            <a:r>
              <a:rPr lang="en-US" sz="1800" b="0" i="0" u="none" strike="noStrike" dirty="0">
                <a:solidFill>
                  <a:srgbClr val="000000"/>
                </a:solidFill>
                <a:effectLst/>
                <a:latin typeface="Times New Roman" panose="02020603050405020304" pitchFamily="18" charset="0"/>
                <a:hlinkClick r:id="rId4"/>
              </a:rPr>
              <a:t>https://stackoverflow.com/</a:t>
            </a:r>
            <a:br>
              <a:rPr lang="en-US" dirty="0"/>
            </a:br>
            <a:endParaRPr u="sng" dirty="0">
              <a:solidFill>
                <a:srgbClr val="0000FF"/>
              </a:solidFill>
              <a:uFill>
                <a:solidFill>
                  <a:srgbClr val="0000FF"/>
                </a:solidFill>
              </a:uFill>
              <a:hlinkClick r:id="rId5"/>
            </a:endParaRPr>
          </a:p>
          <a:p>
            <a:pPr marL="0" indent="114300">
              <a:buSzTx/>
              <a:buNone/>
              <a:defRPr sz="2000">
                <a:latin typeface="Times New Roman"/>
                <a:ea typeface="Times New Roman"/>
                <a:cs typeface="Times New Roman"/>
                <a:sym typeface="Times New Roman"/>
              </a:defRPr>
            </a:pPr>
            <a:endParaRPr u="sng" dirty="0">
              <a:solidFill>
                <a:srgbClr val="0000FF"/>
              </a:solidFill>
              <a:uFill>
                <a:solidFill>
                  <a:srgbClr val="0000FF"/>
                </a:solidFill>
              </a:uFill>
              <a:hlinkClick r:id="rId5"/>
            </a:endParaRPr>
          </a:p>
          <a:p>
            <a:pPr marL="0" indent="114300">
              <a:buSzTx/>
              <a:buNone/>
              <a:defRPr sz="2000">
                <a:latin typeface="Times New Roman"/>
                <a:ea typeface="Times New Roman"/>
                <a:cs typeface="Times New Roman"/>
                <a:sym typeface="Times New Roman"/>
              </a:defRPr>
            </a:pPr>
            <a:endParaRPr u="sng" dirty="0">
              <a:solidFill>
                <a:srgbClr val="0000FF"/>
              </a:solidFill>
              <a:uFill>
                <a:solidFill>
                  <a:srgbClr val="0000FF"/>
                </a:solidFill>
              </a:uFill>
              <a:hlinkClick r:id="rId5"/>
            </a:endParaRPr>
          </a:p>
        </p:txBody>
      </p:sp>
      <p:sp>
        <p:nvSpPr>
          <p:cNvPr id="116"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117"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Placeholder 2"/>
          <p:cNvSpPr txBox="1">
            <a:spLocks noGrp="1"/>
          </p:cNvSpPr>
          <p:nvPr>
            <p:ph type="body" idx="1"/>
          </p:nvPr>
        </p:nvSpPr>
        <p:spPr>
          <a:xfrm>
            <a:off x="-620642" y="1846262"/>
            <a:ext cx="10385284" cy="4525963"/>
          </a:xfrm>
          <a:prstGeom prst="rect">
            <a:avLst/>
          </a:prstGeom>
        </p:spPr>
        <p:txBody>
          <a:bodyPr/>
          <a:lstStyle/>
          <a:p>
            <a:pPr marL="0" indent="114300" algn="ctr">
              <a:buSzTx/>
              <a:buNone/>
              <a:defRPr sz="1000"/>
            </a:pPr>
            <a:endParaRPr dirty="0"/>
          </a:p>
          <a:p>
            <a:pPr marL="0" indent="114300" algn="ctr">
              <a:buSzTx/>
              <a:buNone/>
              <a:defRPr sz="2000"/>
            </a:pPr>
            <a:endParaRPr dirty="0"/>
          </a:p>
          <a:p>
            <a:pPr marL="0" indent="114300" algn="ctr">
              <a:buSzTx/>
              <a:buNone/>
              <a:defRPr sz="8400"/>
            </a:pPr>
            <a:r>
              <a:t>End of Presentation.</a:t>
            </a:r>
          </a:p>
        </p:txBody>
      </p:sp>
      <p:sp>
        <p:nvSpPr>
          <p:cNvPr id="120"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121" name="Slide Number Placeholder 4"/>
          <p:cNvSpPr txBox="1">
            <a:spLocks noGrp="1"/>
          </p:cNvSpPr>
          <p:nvPr>
            <p:ph type="sldNum" sz="quarter" idx="2"/>
          </p:nvPr>
        </p:nvSpPr>
        <p:spPr>
          <a:xfrm>
            <a:off x="8428216" y="6414780"/>
            <a:ext cx="258584"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noGrp="1"/>
          </p:cNvSpPr>
          <p:nvPr>
            <p:ph type="title"/>
          </p:nvPr>
        </p:nvSpPr>
        <p:spPr>
          <a:prstGeom prst="rect">
            <a:avLst/>
          </a:prstGeom>
        </p:spPr>
        <p:txBody>
          <a:bodyPr/>
          <a:lstStyle/>
          <a:p>
            <a:r>
              <a:t>Index</a:t>
            </a:r>
          </a:p>
        </p:txBody>
      </p:sp>
      <p:sp>
        <p:nvSpPr>
          <p:cNvPr id="42" name="Text Placeholder 2"/>
          <p:cNvSpPr txBox="1">
            <a:spLocks noGrp="1"/>
          </p:cNvSpPr>
          <p:nvPr>
            <p:ph type="body" idx="1"/>
          </p:nvPr>
        </p:nvSpPr>
        <p:spPr>
          <a:xfrm>
            <a:off x="289064" y="1105936"/>
            <a:ext cx="8229601" cy="5357328"/>
          </a:xfrm>
          <a:prstGeom prst="rect">
            <a:avLst/>
          </a:prstGeom>
        </p:spPr>
        <p:txBody>
          <a:bodyPr/>
          <a:lstStyle/>
          <a:p>
            <a:r>
              <a:rPr dirty="0">
                <a:latin typeface="Aptos Display" panose="020B0004020202020204" pitchFamily="34" charset="0"/>
              </a:rPr>
              <a:t>Objective</a:t>
            </a:r>
          </a:p>
          <a:p>
            <a:r>
              <a:rPr dirty="0">
                <a:latin typeface="Aptos Display" panose="020B0004020202020204" pitchFamily="34" charset="0"/>
              </a:rPr>
              <a:t>Introduction</a:t>
            </a:r>
          </a:p>
          <a:p>
            <a:r>
              <a:rPr lang="en-US" dirty="0">
                <a:latin typeface="Aptos Display" panose="020B0004020202020204" pitchFamily="34" charset="0"/>
              </a:rPr>
              <a:t>What is Pygame?</a:t>
            </a:r>
            <a:endParaRPr dirty="0">
              <a:latin typeface="Aptos Display" panose="020B0004020202020204" pitchFamily="34" charset="0"/>
            </a:endParaRPr>
          </a:p>
          <a:p>
            <a:r>
              <a:rPr lang="en-US" dirty="0">
                <a:latin typeface="Aptos Display" panose="020B0004020202020204" pitchFamily="34" charset="0"/>
              </a:rPr>
              <a:t>Source Code (screenshots)</a:t>
            </a:r>
          </a:p>
          <a:p>
            <a:r>
              <a:rPr lang="en-US" dirty="0">
                <a:latin typeface="Aptos Display" panose="020B0004020202020204" pitchFamily="34" charset="0"/>
              </a:rPr>
              <a:t>Result</a:t>
            </a:r>
          </a:p>
          <a:p>
            <a:r>
              <a:rPr lang="en-US" dirty="0">
                <a:latin typeface="Aptos Display" panose="020B0004020202020204" pitchFamily="34" charset="0"/>
              </a:rPr>
              <a:t>Conclusion</a:t>
            </a:r>
          </a:p>
          <a:p>
            <a:r>
              <a:rPr lang="en-US" dirty="0">
                <a:latin typeface="Aptos Display" panose="020B0004020202020204" pitchFamily="34" charset="0"/>
              </a:rPr>
              <a:t>Future Scope</a:t>
            </a:r>
            <a:endParaRPr dirty="0">
              <a:latin typeface="Aptos Display" panose="020B0004020202020204" pitchFamily="34" charset="0"/>
            </a:endParaRPr>
          </a:p>
          <a:p>
            <a:r>
              <a:rPr dirty="0">
                <a:latin typeface="Aptos Display" panose="020B0004020202020204" pitchFamily="34" charset="0"/>
              </a:rPr>
              <a:t>Reference</a:t>
            </a:r>
          </a:p>
        </p:txBody>
      </p:sp>
      <p:sp>
        <p:nvSpPr>
          <p:cNvPr id="43" name="Date Placeholder 3"/>
          <p:cNvSpPr txBox="1"/>
          <p:nvPr/>
        </p:nvSpPr>
        <p:spPr>
          <a:xfrm>
            <a:off x="502925" y="6414780"/>
            <a:ext cx="2042150" cy="248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spAutoFit/>
          </a:bodyPr>
          <a:lstStyle>
            <a:lvl1pPr>
              <a:defRPr sz="1200">
                <a:solidFill>
                  <a:srgbClr val="898989"/>
                </a:solidFill>
                <a:latin typeface="Calibri"/>
                <a:ea typeface="Calibri"/>
                <a:cs typeface="Calibri"/>
                <a:sym typeface="Calibri"/>
              </a:defRPr>
            </a:lvl1pPr>
          </a:lstStyle>
          <a:p>
            <a:r>
              <a:t>22CS016</a:t>
            </a:r>
          </a:p>
        </p:txBody>
      </p:sp>
      <p:sp>
        <p:nvSpPr>
          <p:cNvPr id="44" name="Slide Number Placeholder 4"/>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ive"/>
          <p:cNvSpPr txBox="1">
            <a:spLocks noGrp="1"/>
          </p:cNvSpPr>
          <p:nvPr>
            <p:ph type="title"/>
          </p:nvPr>
        </p:nvSpPr>
        <p:spPr>
          <a:prstGeom prst="rect">
            <a:avLst/>
          </a:prstGeom>
        </p:spPr>
        <p:txBody>
          <a:bodyPr/>
          <a:lstStyle/>
          <a:p>
            <a:r>
              <a:t>Objective</a:t>
            </a:r>
          </a:p>
        </p:txBody>
      </p:sp>
      <p:sp>
        <p:nvSpPr>
          <p:cNvPr id="47" name="To create a Spotify Web clone using HTML/CSS…"/>
          <p:cNvSpPr txBox="1">
            <a:spLocks noGrp="1"/>
          </p:cNvSpPr>
          <p:nvPr>
            <p:ph type="body" idx="1"/>
          </p:nvPr>
        </p:nvSpPr>
        <p:spPr>
          <a:prstGeom prst="rect">
            <a:avLst/>
          </a:prstGeom>
        </p:spPr>
        <p:txBody>
          <a:bodyPr/>
          <a:lstStyle/>
          <a:p>
            <a:r>
              <a:rPr dirty="0">
                <a:latin typeface="Aptos Display" panose="020B0004020202020204" pitchFamily="34" charset="0"/>
              </a:rPr>
              <a:t>To create a </a:t>
            </a:r>
            <a:r>
              <a:rPr lang="en-US" dirty="0">
                <a:latin typeface="Aptos Display" panose="020B0004020202020204" pitchFamily="34" charset="0"/>
              </a:rPr>
              <a:t>flappy bird look – alike using Pygame.</a:t>
            </a:r>
            <a:endParaRPr dirty="0">
              <a:latin typeface="Aptos Display" panose="020B0004020202020204" pitchFamily="34" charset="0"/>
            </a:endParaRPr>
          </a:p>
          <a:p>
            <a:r>
              <a:rPr dirty="0">
                <a:latin typeface="Aptos Display" panose="020B0004020202020204" pitchFamily="34" charset="0"/>
              </a:rPr>
              <a:t>To use </a:t>
            </a:r>
            <a:r>
              <a:rPr lang="en-US" dirty="0">
                <a:latin typeface="Aptos Display" panose="020B0004020202020204" pitchFamily="34" charset="0"/>
              </a:rPr>
              <a:t>python</a:t>
            </a:r>
            <a:r>
              <a:rPr dirty="0">
                <a:latin typeface="Aptos Display" panose="020B0004020202020204" pitchFamily="34" charset="0"/>
              </a:rPr>
              <a:t> to make </a:t>
            </a:r>
            <a:r>
              <a:rPr lang="en-US" dirty="0">
                <a:latin typeface="Aptos Display" panose="020B0004020202020204" pitchFamily="34" charset="0"/>
              </a:rPr>
              <a:t>a fully functional and fun game.</a:t>
            </a:r>
            <a:endParaRPr dirty="0">
              <a:latin typeface="Aptos Display" panose="020B0004020202020204" pitchFamily="34" charset="0"/>
            </a:endParaRPr>
          </a:p>
          <a:p>
            <a:r>
              <a:rPr dirty="0">
                <a:latin typeface="Aptos Display" panose="020B0004020202020204" pitchFamily="34" charset="0"/>
              </a:rPr>
              <a:t>To learn </a:t>
            </a:r>
            <a:r>
              <a:rPr lang="en-US" dirty="0">
                <a:latin typeface="Aptos Display" panose="020B0004020202020204" pitchFamily="34" charset="0"/>
              </a:rPr>
              <a:t>game development by making a popular game clone.</a:t>
            </a:r>
            <a:endParaRPr dirty="0">
              <a:latin typeface="Aptos Display" panose="020B0004020202020204" pitchFamily="34" charset="0"/>
            </a:endParaRPr>
          </a:p>
          <a:p>
            <a:r>
              <a:rPr dirty="0">
                <a:latin typeface="Aptos Display" panose="020B0004020202020204" pitchFamily="34" charset="0"/>
              </a:rPr>
              <a:t>To showcase and learn from this opportunity to make a project</a:t>
            </a:r>
          </a:p>
        </p:txBody>
      </p:sp>
      <p:sp>
        <p:nvSpPr>
          <p:cNvPr id="48"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ive"/>
          <p:cNvSpPr txBox="1">
            <a:spLocks noGrp="1"/>
          </p:cNvSpPr>
          <p:nvPr>
            <p:ph type="title"/>
          </p:nvPr>
        </p:nvSpPr>
        <p:spPr>
          <a:prstGeom prst="rect">
            <a:avLst/>
          </a:prstGeom>
        </p:spPr>
        <p:txBody>
          <a:bodyPr/>
          <a:lstStyle/>
          <a:p>
            <a:r>
              <a:rPr lang="en-US" dirty="0"/>
              <a:t>What is Pygame?</a:t>
            </a:r>
            <a:endParaRPr dirty="0"/>
          </a:p>
        </p:txBody>
      </p:sp>
      <p:sp>
        <p:nvSpPr>
          <p:cNvPr id="47" name="To create a Spotify Web clone using HTML/CSS…"/>
          <p:cNvSpPr txBox="1">
            <a:spLocks noGrp="1"/>
          </p:cNvSpPr>
          <p:nvPr>
            <p:ph type="body" idx="1"/>
          </p:nvPr>
        </p:nvSpPr>
        <p:spPr>
          <a:prstGeom prst="rect">
            <a:avLst/>
          </a:prstGeom>
        </p:spPr>
        <p:txBody>
          <a:bodyPr>
            <a:normAutofit/>
          </a:bodyPr>
          <a:lstStyle/>
          <a:p>
            <a:r>
              <a:rPr lang="en-US" sz="2800" b="0" i="0" dirty="0">
                <a:solidFill>
                  <a:schemeClr val="tx1">
                    <a:lumMod val="95000"/>
                    <a:lumOff val="5000"/>
                  </a:schemeClr>
                </a:solidFill>
                <a:effectLst/>
                <a:latin typeface="Aptos Display" panose="020B0004020202020204" pitchFamily="34" charset="0"/>
              </a:rPr>
              <a:t>Pygame is a Python library specifically designed for creating video games. </a:t>
            </a:r>
          </a:p>
          <a:p>
            <a:r>
              <a:rPr lang="en-US" sz="2800" b="0" i="0" dirty="0">
                <a:solidFill>
                  <a:schemeClr val="tx1">
                    <a:lumMod val="95000"/>
                    <a:lumOff val="5000"/>
                  </a:schemeClr>
                </a:solidFill>
                <a:effectLst/>
                <a:latin typeface="Aptos Display" panose="020B0004020202020204" pitchFamily="34" charset="0"/>
              </a:rPr>
              <a:t>It provides developers with a set of modules and functions that facilitate game development, including graphics rendering, sound playback, event handling, and more.</a:t>
            </a:r>
          </a:p>
          <a:p>
            <a:r>
              <a:rPr lang="en-US" sz="2800" b="0" i="0" dirty="0">
                <a:solidFill>
                  <a:schemeClr val="tx1">
                    <a:lumMod val="95000"/>
                    <a:lumOff val="5000"/>
                  </a:schemeClr>
                </a:solidFill>
                <a:effectLst/>
                <a:latin typeface="Aptos Display" panose="020B0004020202020204" pitchFamily="34" charset="0"/>
              </a:rPr>
              <a:t>Pygame is built on top of the Simple </a:t>
            </a:r>
            <a:r>
              <a:rPr lang="en-US" sz="2800" b="0" i="0" dirty="0" err="1">
                <a:solidFill>
                  <a:schemeClr val="tx1">
                    <a:lumMod val="95000"/>
                    <a:lumOff val="5000"/>
                  </a:schemeClr>
                </a:solidFill>
                <a:effectLst/>
                <a:latin typeface="Aptos Display" panose="020B0004020202020204" pitchFamily="34" charset="0"/>
              </a:rPr>
              <a:t>DirectMedia</a:t>
            </a:r>
            <a:r>
              <a:rPr lang="en-US" sz="2800" b="0" i="0" dirty="0">
                <a:solidFill>
                  <a:schemeClr val="tx1">
                    <a:lumMod val="95000"/>
                    <a:lumOff val="5000"/>
                  </a:schemeClr>
                </a:solidFill>
                <a:effectLst/>
                <a:latin typeface="Aptos Display" panose="020B0004020202020204" pitchFamily="34" charset="0"/>
              </a:rPr>
              <a:t> Layer (SDL), a popular cross-platform multimedia library, which allows for efficient and platform-independent game development.</a:t>
            </a:r>
            <a:endParaRPr sz="2800" dirty="0">
              <a:solidFill>
                <a:schemeClr val="tx1">
                  <a:lumMod val="95000"/>
                  <a:lumOff val="5000"/>
                </a:schemeClr>
              </a:solidFill>
              <a:latin typeface="Aptos Display" panose="020B0004020202020204" pitchFamily="34" charset="0"/>
            </a:endParaRPr>
          </a:p>
        </p:txBody>
      </p:sp>
      <p:sp>
        <p:nvSpPr>
          <p:cNvPr id="48"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extLst>
      <p:ext uri="{BB962C8B-B14F-4D97-AF65-F5344CB8AC3E}">
        <p14:creationId xmlns:p14="http://schemas.microsoft.com/office/powerpoint/2010/main" val="337441583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Introduction"/>
          <p:cNvSpPr txBox="1">
            <a:spLocks noGrp="1"/>
          </p:cNvSpPr>
          <p:nvPr>
            <p:ph type="title"/>
          </p:nvPr>
        </p:nvSpPr>
        <p:spPr>
          <a:prstGeom prst="rect">
            <a:avLst/>
          </a:prstGeom>
        </p:spPr>
        <p:txBody>
          <a:bodyPr/>
          <a:lstStyle/>
          <a:p>
            <a:r>
              <a:t>Introduction</a:t>
            </a:r>
          </a:p>
        </p:txBody>
      </p:sp>
      <p:sp>
        <p:nvSpPr>
          <p:cNvPr id="51" name="This project is a web music player, designed using HTML, CSS and JavaScript, and can play limited songs as visible on the home page playlists.…"/>
          <p:cNvSpPr txBox="1">
            <a:spLocks noGrp="1"/>
          </p:cNvSpPr>
          <p:nvPr>
            <p:ph type="body" idx="1"/>
          </p:nvPr>
        </p:nvSpPr>
        <p:spPr>
          <a:prstGeom prst="rect">
            <a:avLst/>
          </a:prstGeom>
        </p:spPr>
        <p:txBody>
          <a:bodyPr>
            <a:normAutofit/>
          </a:bodyPr>
          <a:lstStyle/>
          <a:p>
            <a:r>
              <a:rPr lang="en-US" sz="2600" b="0" i="0" dirty="0">
                <a:solidFill>
                  <a:schemeClr val="tx1">
                    <a:lumMod val="95000"/>
                    <a:lumOff val="5000"/>
                  </a:schemeClr>
                </a:solidFill>
                <a:effectLst/>
                <a:latin typeface="Aptos Display" panose="020B0004020202020204" pitchFamily="34" charset="0"/>
              </a:rPr>
              <a:t>Flappy Bird is a 2D side-scrolling game that gained immense popularity for its straightforward gameplay and deceptively challenging mechanics. </a:t>
            </a:r>
          </a:p>
          <a:p>
            <a:r>
              <a:rPr lang="en-US" sz="2600" dirty="0">
                <a:solidFill>
                  <a:schemeClr val="tx1">
                    <a:lumMod val="95000"/>
                    <a:lumOff val="5000"/>
                  </a:schemeClr>
                </a:solidFill>
                <a:latin typeface="Aptos Display" panose="020B0004020202020204" pitchFamily="34" charset="0"/>
              </a:rPr>
              <a:t>This project aims to make a flappy bird look – alike.</a:t>
            </a:r>
          </a:p>
          <a:p>
            <a:r>
              <a:rPr lang="en-US" sz="2600" b="0" i="0" dirty="0">
                <a:solidFill>
                  <a:schemeClr val="tx1">
                    <a:lumMod val="95000"/>
                    <a:lumOff val="5000"/>
                  </a:schemeClr>
                </a:solidFill>
                <a:effectLst/>
                <a:latin typeface="Aptos Display" panose="020B0004020202020204" pitchFamily="34" charset="0"/>
              </a:rPr>
              <a:t>The simplicity of Flappy Bird makes it an ideal starting point for those new to game development, while still offering challenges for more experienced developers.</a:t>
            </a:r>
            <a:endParaRPr lang="en-US" sz="2600" dirty="0">
              <a:solidFill>
                <a:schemeClr val="tx1">
                  <a:lumMod val="95000"/>
                  <a:lumOff val="5000"/>
                </a:schemeClr>
              </a:solidFill>
              <a:latin typeface="Aptos Display" panose="020B0004020202020204" pitchFamily="34" charset="0"/>
            </a:endParaRPr>
          </a:p>
        </p:txBody>
      </p:sp>
      <p:sp>
        <p:nvSpPr>
          <p:cNvPr id="52"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ource Code"/>
          <p:cNvSpPr txBox="1">
            <a:spLocks noGrp="1"/>
          </p:cNvSpPr>
          <p:nvPr>
            <p:ph type="title"/>
          </p:nvPr>
        </p:nvSpPr>
        <p:spPr>
          <a:prstGeom prst="rect">
            <a:avLst/>
          </a:prstGeom>
        </p:spPr>
        <p:txBody>
          <a:bodyPr/>
          <a:lstStyle/>
          <a:p>
            <a:r>
              <a:t>Source Code</a:t>
            </a:r>
          </a:p>
        </p:txBody>
      </p:sp>
      <p:sp>
        <p:nvSpPr>
          <p:cNvPr id="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4" name="Picture 3">
            <a:extLst>
              <a:ext uri="{FF2B5EF4-FFF2-40B4-BE49-F238E27FC236}">
                <a16:creationId xmlns:a16="http://schemas.microsoft.com/office/drawing/2014/main" id="{94143A77-CFA1-9395-343B-2EC7267AF6EA}"/>
              </a:ext>
            </a:extLst>
          </p:cNvPr>
          <p:cNvPicPr>
            <a:picLocks noChangeAspect="1"/>
          </p:cNvPicPr>
          <p:nvPr/>
        </p:nvPicPr>
        <p:blipFill>
          <a:blip r:embed="rId2"/>
          <a:stretch>
            <a:fillRect/>
          </a:stretch>
        </p:blipFill>
        <p:spPr>
          <a:xfrm>
            <a:off x="87252" y="1047647"/>
            <a:ext cx="8969496" cy="529319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ource Code"/>
          <p:cNvSpPr txBox="1">
            <a:spLocks noGrp="1"/>
          </p:cNvSpPr>
          <p:nvPr>
            <p:ph type="title"/>
          </p:nvPr>
        </p:nvSpPr>
        <p:spPr>
          <a:prstGeom prst="rect">
            <a:avLst/>
          </a:prstGeom>
        </p:spPr>
        <p:txBody>
          <a:bodyPr/>
          <a:lstStyle/>
          <a:p>
            <a:r>
              <a:t>Source Code</a:t>
            </a:r>
          </a:p>
        </p:txBody>
      </p:sp>
      <p:sp>
        <p:nvSpPr>
          <p:cNvPr id="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pic>
        <p:nvPicPr>
          <p:cNvPr id="4" name="Picture 3">
            <a:extLst>
              <a:ext uri="{FF2B5EF4-FFF2-40B4-BE49-F238E27FC236}">
                <a16:creationId xmlns:a16="http://schemas.microsoft.com/office/drawing/2014/main" id="{988BE2E9-0D8A-7AF8-5103-614391622E99}"/>
              </a:ext>
            </a:extLst>
          </p:cNvPr>
          <p:cNvPicPr>
            <a:picLocks noChangeAspect="1"/>
          </p:cNvPicPr>
          <p:nvPr/>
        </p:nvPicPr>
        <p:blipFill>
          <a:blip r:embed="rId2"/>
          <a:stretch>
            <a:fillRect/>
          </a:stretch>
        </p:blipFill>
        <p:spPr>
          <a:xfrm>
            <a:off x="122152" y="916191"/>
            <a:ext cx="8899695" cy="531708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ource Code"/>
          <p:cNvSpPr txBox="1">
            <a:spLocks noGrp="1"/>
          </p:cNvSpPr>
          <p:nvPr>
            <p:ph type="title"/>
          </p:nvPr>
        </p:nvSpPr>
        <p:spPr>
          <a:prstGeom prst="rect">
            <a:avLst/>
          </a:prstGeom>
        </p:spPr>
        <p:txBody>
          <a:bodyPr/>
          <a:lstStyle/>
          <a:p>
            <a:r>
              <a:t>Source Code</a:t>
            </a:r>
          </a:p>
        </p:txBody>
      </p:sp>
      <p:sp>
        <p:nvSpPr>
          <p:cNvPr id="71"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pic>
        <p:nvPicPr>
          <p:cNvPr id="4" name="Picture 3">
            <a:extLst>
              <a:ext uri="{FF2B5EF4-FFF2-40B4-BE49-F238E27FC236}">
                <a16:creationId xmlns:a16="http://schemas.microsoft.com/office/drawing/2014/main" id="{BA9B6098-EEBC-115D-BDBA-B3441F00EDCC}"/>
              </a:ext>
            </a:extLst>
          </p:cNvPr>
          <p:cNvPicPr>
            <a:picLocks noChangeAspect="1"/>
          </p:cNvPicPr>
          <p:nvPr/>
        </p:nvPicPr>
        <p:blipFill>
          <a:blip r:embed="rId2"/>
          <a:stretch>
            <a:fillRect/>
          </a:stretch>
        </p:blipFill>
        <p:spPr>
          <a:xfrm>
            <a:off x="94232" y="964784"/>
            <a:ext cx="8955536" cy="536120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lgorithm"/>
          <p:cNvSpPr txBox="1">
            <a:spLocks noGrp="1"/>
          </p:cNvSpPr>
          <p:nvPr>
            <p:ph type="title"/>
          </p:nvPr>
        </p:nvSpPr>
        <p:spPr>
          <a:prstGeom prst="rect">
            <a:avLst/>
          </a:prstGeom>
        </p:spPr>
        <p:txBody>
          <a:bodyPr>
            <a:normAutofit fontScale="90000"/>
          </a:bodyPr>
          <a:lstStyle/>
          <a:p>
            <a:pPr algn="ctr" rtl="0">
              <a:spcBef>
                <a:spcPts val="0"/>
              </a:spcBef>
              <a:spcAft>
                <a:spcPts val="0"/>
              </a:spcAft>
            </a:pP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r>
              <a:rPr lang="en-US" sz="4900" b="0" i="0" u="none" strike="noStrike" dirty="0">
                <a:solidFill>
                  <a:srgbClr val="000000"/>
                </a:solidFill>
                <a:effectLst/>
                <a:latin typeface="Calibri" panose="020F0502020204030204" pitchFamily="34" charset="0"/>
              </a:rPr>
              <a:t>SCREENSHOTS(WEBSITE)</a:t>
            </a:r>
            <a:br>
              <a:rPr lang="en-US" sz="4900" b="0" dirty="0">
                <a:effectLst/>
              </a:rPr>
            </a:br>
            <a:br>
              <a:rPr lang="en-US" dirty="0"/>
            </a:br>
            <a:endParaRPr dirty="0"/>
          </a:p>
        </p:txBody>
      </p:sp>
      <p:sp>
        <p:nvSpPr>
          <p:cNvPr id="60" name="Slide Number"/>
          <p:cNvSpPr txBox="1">
            <a:spLocks noGrp="1"/>
          </p:cNvSpPr>
          <p:nvPr>
            <p:ph type="sldNum" sz="quarter" idx="2"/>
          </p:nvPr>
        </p:nvSpPr>
        <p:spPr>
          <a:xfrm>
            <a:off x="8505458" y="6414780"/>
            <a:ext cx="181343" cy="2482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 name="Picture 3">
            <a:extLst>
              <a:ext uri="{FF2B5EF4-FFF2-40B4-BE49-F238E27FC236}">
                <a16:creationId xmlns:a16="http://schemas.microsoft.com/office/drawing/2014/main" id="{274E16A6-6A2A-6F3F-06EC-7CB33805E52E}"/>
              </a:ext>
            </a:extLst>
          </p:cNvPr>
          <p:cNvPicPr>
            <a:picLocks noChangeAspect="1"/>
          </p:cNvPicPr>
          <p:nvPr/>
        </p:nvPicPr>
        <p:blipFill>
          <a:blip r:embed="rId2"/>
          <a:stretch>
            <a:fillRect/>
          </a:stretch>
        </p:blipFill>
        <p:spPr>
          <a:xfrm>
            <a:off x="2317412" y="1034097"/>
            <a:ext cx="4159588" cy="550481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391</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Display</vt:lpstr>
      <vt:lpstr>Arial</vt:lpstr>
      <vt:lpstr>Calibri</vt:lpstr>
      <vt:lpstr>Candara</vt:lpstr>
      <vt:lpstr>Times New Roman</vt:lpstr>
      <vt:lpstr>Office Theme</vt:lpstr>
      <vt:lpstr>PowerPoint Presentation</vt:lpstr>
      <vt:lpstr>Index</vt:lpstr>
      <vt:lpstr>Objective</vt:lpstr>
      <vt:lpstr>What is Pygame?</vt:lpstr>
      <vt:lpstr>Introduction</vt:lpstr>
      <vt:lpstr>Source Code</vt:lpstr>
      <vt:lpstr>Source Code</vt:lpstr>
      <vt:lpstr>Source Code</vt:lpstr>
      <vt:lpstr>   SCREENSHOTS(WEBSITE)  </vt:lpstr>
      <vt:lpstr>Conclusion</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Devansh Aggarwal</cp:lastModifiedBy>
  <cp:revision>2</cp:revision>
  <dcterms:modified xsi:type="dcterms:W3CDTF">2024-03-13T14:06:42Z</dcterms:modified>
</cp:coreProperties>
</file>