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8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6934200" cy="9220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슬라이드를 이동하려면 클릭하십시오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굴림"/>
              </a:rPr>
              <a:t>메모 서식을 편집하려면 클릭하십시오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바탕"/>
              </a:rPr>
              <a:t>&lt;머리글&gt;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바탕"/>
              </a:rPr>
              <a:t>&lt;날짜/시간&gt;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바탕"/>
              </a:rPr>
              <a:t>&lt;바닥글&gt;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ED69915-8B80-4183-983A-E3AD42145230}" type="slidenum">
              <a:rPr b="0" lang="en-US" sz="1400" spc="-1" strike="noStrike">
                <a:latin typeface="바탕"/>
              </a:rPr>
              <a:t>&lt;숫자&gt;</a:t>
            </a:fld>
            <a:endParaRPr b="0" lang="en-US" sz="14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1162080" y="692280"/>
            <a:ext cx="4609800" cy="345708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93720" y="4379760"/>
            <a:ext cx="5546520" cy="4147920"/>
          </a:xfrm>
          <a:prstGeom prst="rect">
            <a:avLst/>
          </a:prstGeom>
        </p:spPr>
        <p:txBody>
          <a:bodyPr lIns="92160" rIns="92160" tIns="46080" bIns="46080">
            <a:noAutofit/>
          </a:bodyPr>
          <a:p>
            <a:endParaRPr b="0" lang="en-US" sz="2000" spc="-1" strike="noStrike">
              <a:latin typeface="굴림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3927600" y="8758080"/>
            <a:ext cx="3004920" cy="4600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b">
            <a:noAutofit/>
          </a:bodyPr>
          <a:p>
            <a:pPr algn="r">
              <a:lnSpc>
                <a:spcPct val="100000"/>
              </a:lnSpc>
            </a:pPr>
            <a:fld id="{E0A558D3-0632-48DA-9D9F-778D294F4148}" type="slidenum">
              <a:rPr b="0" lang="en-US" sz="1200" spc="-1" strike="noStrike">
                <a:solidFill>
                  <a:srgbClr val="000000"/>
                </a:solidFill>
                <a:latin typeface="Arial"/>
                <a:ea typeface="굴림"/>
              </a:rPr>
              <a:t>&lt;숫자&gt;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1162080" y="692280"/>
            <a:ext cx="4609800" cy="345708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93720" y="4379760"/>
            <a:ext cx="5546520" cy="4147920"/>
          </a:xfrm>
          <a:prstGeom prst="rect">
            <a:avLst/>
          </a:prstGeom>
        </p:spPr>
        <p:txBody>
          <a:bodyPr lIns="92160" rIns="92160" tIns="46080" bIns="46080">
            <a:noAutofit/>
          </a:bodyPr>
          <a:p>
            <a:endParaRPr b="0" lang="en-US" sz="2000" spc="-1" strike="noStrike">
              <a:latin typeface="굴림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3927600" y="8758080"/>
            <a:ext cx="3004920" cy="4600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b">
            <a:noAutofit/>
          </a:bodyPr>
          <a:p>
            <a:pPr algn="r">
              <a:lnSpc>
                <a:spcPct val="100000"/>
              </a:lnSpc>
            </a:pPr>
            <a:fld id="{CD5BD7BB-5127-4008-B69B-E0D64A233FBC}" type="slidenum">
              <a:rPr b="0" lang="en-US" sz="1200" spc="-1" strike="noStrike">
                <a:solidFill>
                  <a:srgbClr val="000000"/>
                </a:solidFill>
                <a:latin typeface="Arial"/>
                <a:ea typeface="굴림"/>
              </a:rPr>
              <a:t>&lt;숫자&gt;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1162080" y="692280"/>
            <a:ext cx="4609800" cy="345708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93720" y="4379760"/>
            <a:ext cx="5546520" cy="4147920"/>
          </a:xfrm>
          <a:prstGeom prst="rect">
            <a:avLst/>
          </a:prstGeom>
        </p:spPr>
        <p:txBody>
          <a:bodyPr lIns="92160" rIns="92160" tIns="46080" bIns="46080">
            <a:noAutofit/>
          </a:bodyPr>
          <a:p>
            <a:endParaRPr b="0" lang="en-US" sz="2000" spc="-1" strike="noStrike">
              <a:latin typeface="굴림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3927600" y="8758080"/>
            <a:ext cx="3004920" cy="4600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b">
            <a:noAutofit/>
          </a:bodyPr>
          <a:p>
            <a:pPr algn="r">
              <a:lnSpc>
                <a:spcPct val="100000"/>
              </a:lnSpc>
            </a:pPr>
            <a:fld id="{1EE4E061-B359-4DAA-8D13-0FBD67AD0F8B}" type="slidenum">
              <a:rPr b="0" lang="en-US" sz="1200" spc="-1" strike="noStrike">
                <a:solidFill>
                  <a:srgbClr val="000000"/>
                </a:solidFill>
                <a:latin typeface="Arial"/>
                <a:ea typeface="굴림"/>
              </a:rPr>
              <a:t>&lt;숫자&gt;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861804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79720" y="3876480"/>
            <a:ext cx="861804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95840" y="126936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79720" y="387648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95840" y="387648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27748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193560" y="1269360"/>
            <a:ext cx="27748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107760" y="1269360"/>
            <a:ext cx="27748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279720" y="3876480"/>
            <a:ext cx="27748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193560" y="3876480"/>
            <a:ext cx="27748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107760" y="3876480"/>
            <a:ext cx="27748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279720" y="1269360"/>
            <a:ext cx="8618040" cy="4991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861804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420552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95840" y="1269360"/>
            <a:ext cx="420552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54960" y="193680"/>
            <a:ext cx="6206760" cy="2194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95840" y="1269360"/>
            <a:ext cx="420552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279720" y="387648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279720" y="1269360"/>
            <a:ext cx="8618040" cy="4991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420552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95840" y="126936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95840" y="387648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95840" y="126936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279720" y="3876480"/>
            <a:ext cx="861804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861804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279720" y="3876480"/>
            <a:ext cx="861804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95840" y="126936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279720" y="387648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95840" y="387648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27748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93560" y="1269360"/>
            <a:ext cx="27748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107760" y="1269360"/>
            <a:ext cx="27748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279720" y="3876480"/>
            <a:ext cx="27748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193560" y="3876480"/>
            <a:ext cx="27748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107760" y="3876480"/>
            <a:ext cx="27748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861804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420552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95840" y="1269360"/>
            <a:ext cx="420552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54960" y="193680"/>
            <a:ext cx="6206760" cy="2194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95840" y="1269360"/>
            <a:ext cx="420552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79720" y="387648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420552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95840" y="126936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95840" y="387648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95840" y="126936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279720" y="3876480"/>
            <a:ext cx="861804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12600" y="343080"/>
            <a:ext cx="6032160" cy="678960"/>
          </a:xfrm>
          <a:custGeom>
            <a:avLst/>
            <a:gdLst/>
            <a:ahLst/>
            <a:rect l="l" t="t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236520" y="720720"/>
            <a:ext cx="8665200" cy="79200"/>
            <a:chOff x="236520" y="720720"/>
            <a:chExt cx="8665200" cy="79200"/>
          </a:xfrm>
        </p:grpSpPr>
        <p:sp>
          <p:nvSpPr>
            <p:cNvPr id="2" name="CustomShape 3"/>
            <p:cNvSpPr/>
            <p:nvPr/>
          </p:nvSpPr>
          <p:spPr>
            <a:xfrm>
              <a:off x="236520" y="720720"/>
              <a:ext cx="2338560" cy="79200"/>
            </a:xfrm>
            <a:prstGeom prst="rect">
              <a:avLst/>
            </a:prstGeom>
            <a:solidFill>
              <a:srgbClr val="000066"/>
            </a:solidFill>
            <a:ln w="936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Line 4"/>
            <p:cNvSpPr/>
            <p:nvPr/>
          </p:nvSpPr>
          <p:spPr>
            <a:xfrm>
              <a:off x="236520" y="795240"/>
              <a:ext cx="8665200" cy="0"/>
            </a:xfrm>
            <a:prstGeom prst="line">
              <a:avLst/>
            </a:prstGeom>
            <a:ln w="19080">
              <a:solidFill>
                <a:srgbClr val="0000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" name="그림 4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474984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-9360" y="4740480"/>
            <a:ext cx="9153000" cy="1103040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1567080" y="4870440"/>
            <a:ext cx="7006320" cy="837720"/>
          </a:xfrm>
          <a:prstGeom prst="rect">
            <a:avLst/>
          </a:prstGeom>
        </p:spPr>
        <p:txBody>
          <a:bodyPr anchor="ctr">
            <a:noAutofit/>
          </a:bodyPr>
          <a:p>
            <a:pPr marL="717480" algn="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omic Sans MS"/>
                <a:ea typeface="굴림"/>
              </a:rPr>
              <a:t>jQuery </a:t>
            </a:r>
            <a:r>
              <a:rPr b="1" lang="en-US" sz="3600" spc="-1" strike="noStrike">
                <a:solidFill>
                  <a:srgbClr val="000000"/>
                </a:solidFill>
                <a:latin typeface="Comic Sans MS"/>
                <a:ea typeface="굴림"/>
              </a:rPr>
              <a:t>기본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-12600" y="343080"/>
            <a:ext cx="6032160" cy="678960"/>
          </a:xfrm>
          <a:custGeom>
            <a:avLst/>
            <a:gdLst/>
            <a:ahLst/>
            <a:rect l="l" t="t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" name="Group 2"/>
          <p:cNvGrpSpPr/>
          <p:nvPr/>
        </p:nvGrpSpPr>
        <p:grpSpPr>
          <a:xfrm>
            <a:off x="236520" y="720720"/>
            <a:ext cx="8665200" cy="79200"/>
            <a:chOff x="236520" y="720720"/>
            <a:chExt cx="8665200" cy="79200"/>
          </a:xfrm>
        </p:grpSpPr>
        <p:sp>
          <p:nvSpPr>
            <p:cNvPr id="46" name="CustomShape 3"/>
            <p:cNvSpPr/>
            <p:nvPr/>
          </p:nvSpPr>
          <p:spPr>
            <a:xfrm>
              <a:off x="236520" y="720720"/>
              <a:ext cx="2338560" cy="79200"/>
            </a:xfrm>
            <a:prstGeom prst="rect">
              <a:avLst/>
            </a:prstGeom>
            <a:solidFill>
              <a:srgbClr val="000066"/>
            </a:solidFill>
            <a:ln w="936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Line 4"/>
            <p:cNvSpPr/>
            <p:nvPr/>
          </p:nvSpPr>
          <p:spPr>
            <a:xfrm>
              <a:off x="236520" y="795240"/>
              <a:ext cx="8665200" cy="0"/>
            </a:xfrm>
            <a:prstGeom prst="line">
              <a:avLst/>
            </a:prstGeom>
            <a:ln w="19080">
              <a:solidFill>
                <a:srgbClr val="0000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279720" y="1269360"/>
            <a:ext cx="8618040" cy="49910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마스터 텍스트 스타일을 편집합니다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5c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둘째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5c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셋째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240">
              <a:lnSpc>
                <a:spcPct val="100000"/>
              </a:lnSpc>
              <a:spcBef>
                <a:spcPts val="320"/>
              </a:spcBef>
              <a:buClr>
                <a:srgbClr val="7e0404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넷째 수준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240">
              <a:lnSpc>
                <a:spcPct val="100000"/>
              </a:lnSpc>
              <a:spcBef>
                <a:spcPts val="281"/>
              </a:spcBef>
              <a:buClr>
                <a:srgbClr val="68040b"/>
              </a:buClr>
              <a:buFont typeface="Wingdings" charset="2"/>
              <a:buChar char=""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다섯째 수준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5884920" y="6400800"/>
            <a:ext cx="1904760" cy="45684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AD732FA3-8CAF-40FB-A29D-7A76BAD5659A}" type="slidenum">
              <a:rPr b="0" lang="en-US" sz="1400" spc="-1" strike="noStrike">
                <a:solidFill>
                  <a:srgbClr val="000000"/>
                </a:solidFill>
                <a:latin typeface="Comic Sans MS"/>
                <a:ea typeface="굴림"/>
              </a:rPr>
              <a:t>&lt;숫자&gt;</a:t>
            </a:fld>
            <a:endParaRPr b="0" lang="en-US" sz="1400" spc="-1" strike="noStrike">
              <a:latin typeface="바탕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title"/>
          </p:nvPr>
        </p:nvSpPr>
        <p:spPr>
          <a:xfrm>
            <a:off x="354960" y="193680"/>
            <a:ext cx="6206760" cy="473040"/>
          </a:xfrm>
          <a:prstGeom prst="rect">
            <a:avLst/>
          </a:prstGeom>
        </p:spPr>
        <p:txBody>
          <a:bodyPr anchor="ctr">
            <a:normAutofit fontScale="64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마스터 제목 스타일 편집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file:///C:/Users/PC-14/Desktop/BasicWeb/chap12/jq1.html" TargetMode="External"/><Relationship Id="rId2" Type="http://schemas.openxmlformats.org/officeDocument/2006/relationships/hyperlink" Target="file:///C:/Users/PC-14/Desktop/BasicWeb/chap12/jq1.html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550840" y="5034600"/>
            <a:ext cx="29473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omic Sans MS"/>
                <a:ea typeface="굴림"/>
              </a:rPr>
              <a:t>jQuery </a:t>
            </a:r>
            <a:r>
              <a:rPr b="1" lang="en-US" sz="2800" spc="-1" strike="noStrike">
                <a:solidFill>
                  <a:srgbClr val="000000"/>
                </a:solidFill>
                <a:latin typeface="Comic Sans MS"/>
                <a:ea typeface="굴림"/>
              </a:rPr>
              <a:t>기본</a:t>
            </a:r>
            <a:endParaRPr b="0" lang="en-US" sz="2800" spc="-1" strike="noStrike">
              <a:latin typeface="굴림"/>
            </a:endParaRPr>
          </a:p>
        </p:txBody>
      </p:sp>
      <p:pic>
        <p:nvPicPr>
          <p:cNvPr id="94" name="그림 6" descr=""/>
          <p:cNvPicPr/>
          <p:nvPr/>
        </p:nvPicPr>
        <p:blipFill>
          <a:blip r:embed="rId1"/>
          <a:stretch/>
        </p:blipFill>
        <p:spPr>
          <a:xfrm>
            <a:off x="3742200" y="6135840"/>
            <a:ext cx="1723680" cy="26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47320" y="1258560"/>
            <a:ext cx="8650080" cy="5034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127080">
              <a:lnSpc>
                <a:spcPts val="1701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&lt;!DOCTYPE html&gt;</a:t>
            </a:r>
            <a:endParaRPr b="0" lang="en-US" sz="1600" spc="-1" strike="noStrike">
              <a:latin typeface="굴림"/>
            </a:endParaRPr>
          </a:p>
          <a:p>
            <a:pPr marL="127080">
              <a:lnSpc>
                <a:spcPts val="1701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&lt;html&gt;</a:t>
            </a:r>
            <a:endParaRPr b="0" lang="en-US" sz="1600" spc="-1" strike="noStrike">
              <a:latin typeface="굴림"/>
            </a:endParaRPr>
          </a:p>
          <a:p>
            <a:pPr marL="127080">
              <a:lnSpc>
                <a:spcPts val="1701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&lt;head&gt;</a:t>
            </a:r>
            <a:endParaRPr b="0" lang="en-US" sz="1600" spc="-1" strike="noStrike">
              <a:latin typeface="굴림"/>
            </a:endParaRPr>
          </a:p>
          <a:p>
            <a:pPr marL="127080">
              <a:lnSpc>
                <a:spcPts val="1701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&lt;script src="http://code.jquery.com/jquery-3.4.1.min.js"&gt;&lt;/script&gt;</a:t>
            </a:r>
            <a:endParaRPr b="0" lang="en-US" sz="1600" spc="-1" strike="noStrike">
              <a:latin typeface="굴림"/>
            </a:endParaRPr>
          </a:p>
          <a:p>
            <a:pPr marL="127080">
              <a:lnSpc>
                <a:spcPts val="1701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&lt;/script&gt;</a:t>
            </a:r>
            <a:endParaRPr b="0" lang="en-US" sz="1600" spc="-1" strike="noStrike">
              <a:latin typeface="굴림"/>
            </a:endParaRPr>
          </a:p>
          <a:p>
            <a:pPr marL="127080">
              <a:lnSpc>
                <a:spcPts val="1701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&lt;script&gt;</a:t>
            </a:r>
            <a:endParaRPr b="0" lang="en-US" sz="1600" spc="-1" strike="noStrike">
              <a:latin typeface="굴림"/>
            </a:endParaRPr>
          </a:p>
          <a:p>
            <a:pPr marL="127080">
              <a:lnSpc>
                <a:spcPts val="1701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$(document).ready(function () {</a:t>
            </a:r>
            <a:endParaRPr b="0" lang="en-US" sz="1600" spc="-1" strike="noStrike">
              <a:latin typeface="굴림"/>
            </a:endParaRPr>
          </a:p>
          <a:p>
            <a:pPr marL="127080">
              <a:lnSpc>
                <a:spcPts val="1701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});</a:t>
            </a:r>
            <a:endParaRPr b="0" lang="en-US" sz="1600" spc="-1" strike="noStrike">
              <a:latin typeface="굴림"/>
            </a:endParaRPr>
          </a:p>
          <a:p>
            <a:pPr marL="127080">
              <a:lnSpc>
                <a:spcPts val="1701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&lt;/script&gt;</a:t>
            </a:r>
            <a:endParaRPr b="0" lang="en-US" sz="1600" spc="-1" strike="noStrike">
              <a:latin typeface="굴림"/>
            </a:endParaRPr>
          </a:p>
          <a:p>
            <a:pPr marL="127080">
              <a:lnSpc>
                <a:spcPts val="1701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&lt;/head&gt;</a:t>
            </a:r>
            <a:endParaRPr b="0" lang="en-US" sz="1600" spc="-1" strike="noStrike">
              <a:latin typeface="굴림"/>
            </a:endParaRPr>
          </a:p>
          <a:p>
            <a:pPr marL="127080">
              <a:lnSpc>
                <a:spcPts val="1701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&lt;body&gt;</a:t>
            </a:r>
            <a:endParaRPr b="0" lang="en-US" sz="1600" spc="-1" strike="noStrike">
              <a:latin typeface="굴림"/>
            </a:endParaRPr>
          </a:p>
          <a:p>
            <a:pPr marL="127080">
              <a:lnSpc>
                <a:spcPts val="1701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&lt;h2&gt;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클릭하면 사라집니다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1.&lt;/h2&gt;</a:t>
            </a:r>
            <a:endParaRPr b="0" lang="en-US" sz="1600" spc="-1" strike="noStrike">
              <a:latin typeface="굴림"/>
            </a:endParaRPr>
          </a:p>
          <a:p>
            <a:pPr marL="127080">
              <a:lnSpc>
                <a:spcPts val="1701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&lt;h2&gt;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클릭하면 사라집니다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2.&lt;/h2&gt;</a:t>
            </a:r>
            <a:endParaRPr b="0" lang="en-US" sz="1600" spc="-1" strike="noStrike">
              <a:latin typeface="굴림"/>
            </a:endParaRPr>
          </a:p>
          <a:p>
            <a:pPr marL="127080">
              <a:lnSpc>
                <a:spcPts val="1701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&lt;h2&gt;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클릭하면 사라집니다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3.&lt;/h2&gt;</a:t>
            </a:r>
            <a:endParaRPr b="0" lang="en-US" sz="1600" spc="-1" strike="noStrike">
              <a:latin typeface="굴림"/>
            </a:endParaRPr>
          </a:p>
          <a:p>
            <a:pPr marL="127080">
              <a:lnSpc>
                <a:spcPts val="1701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&lt;h2&gt;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클릭하면 사라집니다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4.&lt;/h2&gt;</a:t>
            </a:r>
            <a:endParaRPr b="0" lang="en-US" sz="1600" spc="-1" strike="noStrike">
              <a:latin typeface="굴림"/>
            </a:endParaRPr>
          </a:p>
          <a:p>
            <a:pPr marL="127080">
              <a:lnSpc>
                <a:spcPts val="1701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&lt;h2&gt;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클릭하면 사라집니다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5.&lt;/h2&gt;</a:t>
            </a:r>
            <a:endParaRPr b="0" lang="en-US" sz="1600" spc="-1" strike="noStrike">
              <a:latin typeface="굴림"/>
            </a:endParaRPr>
          </a:p>
          <a:p>
            <a:pPr marL="127080">
              <a:lnSpc>
                <a:spcPts val="1701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&lt;h2&gt;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클릭하면 사라집니다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6.&lt;/h2&gt;</a:t>
            </a:r>
            <a:endParaRPr b="0" lang="en-US" sz="1600" spc="-1" strike="noStrike">
              <a:latin typeface="굴림"/>
            </a:endParaRPr>
          </a:p>
          <a:p>
            <a:pPr marL="127080">
              <a:lnSpc>
                <a:spcPts val="1701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&lt;h2&gt;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클릭하면 사라집니다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7.&lt;/h2&gt;</a:t>
            </a:r>
            <a:endParaRPr b="0" lang="en-US" sz="1600" spc="-1" strike="noStrike">
              <a:latin typeface="굴림"/>
            </a:endParaRPr>
          </a:p>
          <a:p>
            <a:pPr marL="127080">
              <a:lnSpc>
                <a:spcPts val="1701"/>
              </a:lnSpc>
            </a:pPr>
            <a:endParaRPr b="0" lang="en-US" sz="1600" spc="-1" strike="noStrike">
              <a:latin typeface="굴림"/>
            </a:endParaRPr>
          </a:p>
          <a:p>
            <a:pPr marL="127080">
              <a:lnSpc>
                <a:spcPts val="1701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&lt;/body&gt;</a:t>
            </a:r>
            <a:endParaRPr b="0" lang="en-US" sz="1600" spc="-1" strike="noStrike">
              <a:latin typeface="굴림"/>
            </a:endParaRPr>
          </a:p>
          <a:p>
            <a:pPr marL="127080">
              <a:lnSpc>
                <a:spcPts val="1701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&lt;/html&gt;</a:t>
            </a:r>
            <a:endParaRPr b="0" lang="en-US" sz="1600" spc="-1" strike="noStrike">
              <a:latin typeface="굴림"/>
            </a:endParaRPr>
          </a:p>
          <a:p>
            <a:pPr marL="127080">
              <a:lnSpc>
                <a:spcPts val="1701"/>
              </a:lnSpc>
            </a:pPr>
            <a:endParaRPr b="0" lang="en-US" sz="1600" spc="-1" strike="noStrike">
              <a:latin typeface="굴림"/>
            </a:endParaRPr>
          </a:p>
          <a:p>
            <a:pPr marL="127080">
              <a:lnSpc>
                <a:spcPts val="1701"/>
              </a:lnSpc>
            </a:pPr>
            <a:endParaRPr b="0" lang="en-US" sz="1600" spc="-1" strike="noStrike">
              <a:latin typeface="굴림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073520" y="5705640"/>
            <a:ext cx="1869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600" spc="-1" strike="noStrike" u="sng">
                <a:solidFill>
                  <a:srgbClr val="00b200"/>
                </a:solidFill>
                <a:uFillTx/>
                <a:latin typeface="Arial"/>
                <a:ea typeface="굴림"/>
                <a:hlinkClick r:id="rId1"/>
              </a:rPr>
              <a:t>웹브라우저로</a:t>
            </a:r>
            <a:r>
              <a:rPr b="0" i="1" lang="en-US" sz="1600" spc="-1" strike="noStrike" u="sng">
                <a:solidFill>
                  <a:srgbClr val="00b200"/>
                </a:solidFill>
                <a:uFillTx/>
                <a:latin typeface="Arial"/>
                <a:ea typeface="굴림"/>
                <a:hlinkClick r:id="rId2"/>
              </a:rPr>
              <a:t> 보기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첫번째 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jQuery 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프로그램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Picture 2" descr=""/>
          <p:cNvPicPr/>
          <p:nvPr/>
        </p:nvPicPr>
        <p:blipFill>
          <a:blip r:embed="rId3"/>
          <a:stretch/>
        </p:blipFill>
        <p:spPr>
          <a:xfrm>
            <a:off x="4733640" y="2521080"/>
            <a:ext cx="2936160" cy="3142080"/>
          </a:xfrm>
          <a:prstGeom prst="rect">
            <a:avLst/>
          </a:prstGeom>
          <a:ln w="19080">
            <a:solidFill>
              <a:srgbClr val="c00000"/>
            </a:solidFill>
            <a:miter/>
          </a:ln>
          <a:scene3d>
            <a:camera prst="orthographicFront"/>
            <a:lightRig dir="t" rig="threePt"/>
          </a:scene3d>
          <a:sp3d/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72080" y="936000"/>
            <a:ext cx="8648640" cy="5442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456840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3366ff"/>
                </a:solidFill>
                <a:latin typeface="맑은 고딕"/>
                <a:ea typeface="맑은 고딕"/>
              </a:rPr>
              <a:t>$(  ) : jQuery </a:t>
            </a:r>
            <a:r>
              <a:rPr b="1" lang="en-US" sz="2400" spc="-1" strike="noStrike">
                <a:solidFill>
                  <a:srgbClr val="3366ff"/>
                </a:solidFill>
                <a:latin typeface="맑은 고딕"/>
                <a:ea typeface="맑은 고딕"/>
              </a:rPr>
              <a:t>함수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$()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함수의 인수로 다른 함수를 전달하면 문서가 로드될 때 호출될 콜백 함수를 등록한다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window.onload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이벤트와 유사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document.ready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이벤트에 대한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이벤트핸들러 함수 지정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로드 직후 곧바로 실행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&lt;head&gt;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&lt;script&gt;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$( function() {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$(‘h1’).css(‘background’, ‘yellow’);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});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&lt;/script&gt;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&lt;/head&gt;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&lt;body&gt;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&lt;h1&gt;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제목입니다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&lt;/h1&gt;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&lt;/body&gt;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jQuery core1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47320" y="1280160"/>
            <a:ext cx="8650080" cy="4991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3366ff"/>
                </a:solidFill>
                <a:latin typeface="맑은 고딕"/>
                <a:ea typeface="맑은 고딕"/>
              </a:rPr>
              <a:t>$(</a:t>
            </a:r>
            <a:r>
              <a:rPr b="1" lang="en-US" sz="2400" spc="-1" strike="noStrike">
                <a:solidFill>
                  <a:srgbClr val="3366ff"/>
                </a:solidFill>
                <a:latin typeface="맑은 고딕"/>
                <a:ea typeface="맑은 고딕"/>
              </a:rPr>
              <a:t>선택자</a:t>
            </a:r>
            <a:r>
              <a:rPr b="1" lang="en-US" sz="2400" spc="-1" strike="noStrike">
                <a:solidFill>
                  <a:srgbClr val="3366ff"/>
                </a:solidFill>
                <a:latin typeface="맑은 고딕"/>
                <a:ea typeface="맑은 고딕"/>
              </a:rPr>
              <a:t>,[</a:t>
            </a:r>
            <a:r>
              <a:rPr b="1" lang="en-US" sz="2400" spc="-1" strike="noStrike">
                <a:solidFill>
                  <a:srgbClr val="3366ff"/>
                </a:solidFill>
                <a:latin typeface="맑은 고딕"/>
                <a:ea typeface="맑은 고딕"/>
              </a:rPr>
              <a:t>컨텍스트</a:t>
            </a:r>
            <a:r>
              <a:rPr b="1" lang="en-US" sz="2400" spc="-1" strike="noStrike">
                <a:solidFill>
                  <a:srgbClr val="3366ff"/>
                </a:solidFill>
                <a:latin typeface="맑은 고딕"/>
                <a:ea typeface="맑은 고딕"/>
              </a:rPr>
              <a:t>])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선택자로 작업대상 엘리먼트를 검색한다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선택된 엘리먼트는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jQuery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객체에 저장되며 이후 메서드를 호츨하 여 검색된 엘리먼트에 여러가지 조작을 가할 수 있다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컨텍스트는 검색의 시작점을 지정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생략하면 문서전체에서 검색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컨텍스트를 지정하면 그 하위로 검색 범위가 제한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var myJquery1 = $(“p”);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var myJquery2 = $(“p”, document.forms[2]);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$(‘p’, this)  -&gt;  this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안에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  this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는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 부모가 됨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jQuery core2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58120" y="978840"/>
            <a:ext cx="8618040" cy="5421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3366ff"/>
                </a:solidFill>
                <a:latin typeface="맑은 고딕"/>
                <a:ea typeface="맑은 고딕"/>
              </a:rPr>
              <a:t>$(element)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DOM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엘리먼트 를 인수로 전달하면 이 객체를 감싸는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jQuery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객체를 리턴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jQuery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메소드 사용가능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var elem = document.getElementsByTagName(‘h1’)[0];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elem.style.color = ‘red’;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getElementsByTagName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메서드가  리턴하는 것은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DOM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객체 배열이며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DOM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객체에 대해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css()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나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text() html()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같은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jQuery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메소드를 직접 호출할 수 없다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그래서 이 객체를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$()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함수로 전달하여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jQuery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객체로 랩핑하면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여러 가지 편리한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jQuery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메소드를 호출 할 수 있다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$(elem).css(‘color’,’red’);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jQuery core3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236520" y="1258560"/>
            <a:ext cx="8616960" cy="5045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3366ff"/>
                </a:solidFill>
                <a:latin typeface="맑은 고딕"/>
                <a:ea typeface="맑은 고딕"/>
              </a:rPr>
              <a:t>$(“html”), $(“html”, {propertis})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인수로 전달된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html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문자열로 새로운 엘리먼트를 직접 생성한다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생성된 엘리먼트를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DOM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트리의 원하는 부분에 삽입하여 실행 중에 문서를 만들 수 있다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66"/>
                </a:solidFill>
                <a:latin typeface="맑은 고딕"/>
                <a:ea typeface="맑은 고딕"/>
              </a:rPr>
              <a:t>propertis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는새로 만들어진 요소의 속성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이벤트 함수 등을 지정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&lt;body&gt;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&lt;button type=“button”&gt;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새로만들기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&lt;/button&gt;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&lt;script&gt;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 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var elem =$(‘&lt;p id=‘p1’ onclick=“proc1()”&gt;Hello jQuery.&lt;/p&gt;')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 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elem.appendTo(‘body’);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&lt;/script&gt;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&lt;body&gt;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jQuery core4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36520" y="1258560"/>
            <a:ext cx="8660880" cy="5045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&lt;head&gt;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&lt;script src="jquery-3.4.1.min.js"&gt;&lt;/script&gt;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&lt;script&gt;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$(document).ready(function() {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$("&lt;p/&gt;", {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 “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id" : “p1",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"text"  : “Hello jQuery~~”,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"click" : function(){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    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$(this).css(‘color’, ‘red’).css(‘font-size’, +=5px’);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}).appendTo("body");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})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&lt;div&gt;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클릭하세요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&lt;/div&gt;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jQuery core5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19920" y="230400"/>
            <a:ext cx="7789680" cy="571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23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jQuery core6 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새로운 요소 만들기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685800" y="1333440"/>
            <a:ext cx="8211600" cy="4752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//body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안에 이미지 추가 버튼 만들어 놓기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버튼 클릭시 동적으로  이미지 추가 하기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width, height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크기지정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//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이미지클릭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이미지테두리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-border : 2px solid red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226080" y="1086480"/>
            <a:ext cx="8671680" cy="5217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html() / text() - </a:t>
            </a:r>
            <a:r>
              <a:rPr b="1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값 가져오기 – </a:t>
            </a:r>
            <a:r>
              <a:rPr b="1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get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html(str) / text(str) - </a:t>
            </a:r>
            <a:r>
              <a:rPr b="1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값 설정 변경 – </a:t>
            </a:r>
            <a:r>
              <a:rPr b="1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set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$("body").html();  // body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태그 안의 모든 태그를 포함한 문장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$("body").text();  // body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태그안의 모든 문자만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$(“p").text();  //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여러개인경우 모든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태그의 문자만 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$("p").html();  //p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  여러개인경우  첫번째 인거만 태그를 포함한 문장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//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모든것을 대상 으로 실행시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반복루프를 사용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&lt;body&gt;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&lt;p&gt;1&lt;span&gt;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홍길동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&lt;/span&gt;&lt;/p&gt;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&lt;p&gt;2&lt;span&gt;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개나리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&lt;/span&gt;&lt;/p&gt;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&lt;p&gt;3&lt;span&gt;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진달래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&lt;/span&gt;&lt;/p&gt; 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&lt;/body&gt;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jQuery core7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36520" y="1280160"/>
            <a:ext cx="8660880" cy="5034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$("p").length;   -- p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엘리먼트의 개수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반복문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$(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요소선택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).each(function(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매개변수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1,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매개변수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2){…});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$.each(“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요소선택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function(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매개변수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1,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매개변수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2){…});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검색된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DOM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요소의 개수만큼 지정된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fn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함수를 호출한다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45" name="Picture 3" descr=""/>
          <p:cNvPicPr/>
          <p:nvPr/>
        </p:nvPicPr>
        <p:blipFill>
          <a:blip r:embed="rId1"/>
          <a:stretch/>
        </p:blipFill>
        <p:spPr>
          <a:xfrm>
            <a:off x="4087800" y="3437280"/>
            <a:ext cx="3447720" cy="1875960"/>
          </a:xfrm>
          <a:prstGeom prst="rect">
            <a:avLst/>
          </a:prstGeom>
          <a:ln>
            <a:noFill/>
          </a:ln>
        </p:spPr>
      </p:pic>
      <p:sp>
        <p:nvSpPr>
          <p:cNvPr id="146" name="TextShape 2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jQuery core8(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객체조작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26080" y="1269360"/>
            <a:ext cx="8659440" cy="501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jQuery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는 존 레식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(John Resig)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2006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년에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BarCamp NYC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에서 발표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jQuery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는 자바 스크립트 라이브러리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jQuery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를 사용하면 자바 스크립트 프로그래밍의 양을 상당히 줄일 수 있다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  (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짧고 간결하다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jQuery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는 배우기 쉽다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무료이다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jQuery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는 자바스크립트를 쉽게 쓸 수 있도록  만든 라이브러리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자바스크립트의 대체용 언어가 아니다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96" name="_x265850944" descr=""/>
          <p:cNvPicPr/>
          <p:nvPr/>
        </p:nvPicPr>
        <p:blipFill>
          <a:blip r:embed="rId1"/>
          <a:stretch/>
        </p:blipFill>
        <p:spPr>
          <a:xfrm>
            <a:off x="5258880" y="2566440"/>
            <a:ext cx="3105720" cy="761760"/>
          </a:xfrm>
          <a:prstGeom prst="rect">
            <a:avLst/>
          </a:prstGeom>
          <a:ln>
            <a:noFill/>
          </a:ln>
        </p:spPr>
      </p:pic>
      <p:sp>
        <p:nvSpPr>
          <p:cNvPr id="97" name="TextShape 2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jQuery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8" name="Table 3"/>
          <p:cNvGraphicFramePr/>
          <p:nvPr/>
        </p:nvGraphicFramePr>
        <p:xfrm>
          <a:off x="609480" y="4495320"/>
          <a:ext cx="7587360" cy="1496520"/>
        </p:xfrm>
        <a:graphic>
          <a:graphicData uri="http://schemas.openxmlformats.org/drawingml/2006/table">
            <a:tbl>
              <a:tblPr/>
              <a:tblGrid>
                <a:gridCol w="1654200"/>
                <a:gridCol w="5933160"/>
              </a:tblGrid>
              <a:tr h="7480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javascript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document.getElementById(‘result’)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document.getElementsByTagName(‘h1’)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5a3"/>
                    </a:solidFill>
                  </a:tcPr>
                </a:tc>
              </a:tr>
              <a:tr h="7484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jQuery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$(‘#result’)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$(‘h1’)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a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236520" y="1247760"/>
            <a:ext cx="8638200" cy="5045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jQuery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파일을 다운로드하는 방법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5c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jQuery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는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http://www.jquery.com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에서 다운로드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5c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다운로드 후 사용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1143000" indent="-22824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&lt;head&gt;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1143000" indent="-22824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&lt;script src=“jquery-3.4.1min.js”&gt;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1143000" indent="-22824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&lt;/head&gt;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구글이나 마이크로소프트에서 제공하는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CDN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을 사용하여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jQuery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파일을 포함하는 방법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5c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공개 서버로부터 네트워크를 통하여 웹페이지를 실행할 때마다 다운로드 받을 수도 있다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(CDN:Content Delivery Network)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방식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jQuery 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사용방법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236520" y="1247760"/>
            <a:ext cx="8648640" cy="5045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jQuery CDN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&lt;script src="http://code.jquery.com/jquery-3.4.1.min.js"&gt;&lt;/script&gt;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Google CDN: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 script src="http://ajax.googleapis.com/ajax/libs/jquery/3.4.1/jquery.min.js"&gt;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&lt;/script&gt;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Microsoft CDN: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&lt;script src="http://ajax.aspnetcdn.com/ajax/jQuery/jquery-3.4.1.min.js"&gt;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&lt;/script&gt;</a:t>
            </a:r>
            <a:br/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jQuery 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사용방법 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CDN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236520" y="968040"/>
            <a:ext cx="8627040" cy="5466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&lt;script&gt;  h1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 로드되지 않은 상태에서는 검색되지 않는다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$(‘h1’).css(‘background’, ‘yellow’);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&lt;/script&gt;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&lt;script&gt;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$(document).ready(function(){     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$(‘h1’).css(‘background’, ‘yellow’);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});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&lt;/script&gt;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04" name="Picture 2" descr=""/>
          <p:cNvPicPr/>
          <p:nvPr/>
        </p:nvPicPr>
        <p:blipFill>
          <a:blip r:embed="rId1"/>
          <a:stretch/>
        </p:blipFill>
        <p:spPr>
          <a:xfrm>
            <a:off x="932760" y="1064880"/>
            <a:ext cx="6936840" cy="21189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innerShdw blurRad="63500" dir="10800000" dist="50800">
              <a:srgbClr val="000000">
                <a:alpha val="50000"/>
              </a:srgbClr>
            </a:innerShdw>
          </a:effectLst>
        </p:spPr>
      </p:pic>
      <p:sp>
        <p:nvSpPr>
          <p:cNvPr id="105" name="TextShape 2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4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함수 일반적인 구조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226080" y="1236960"/>
            <a:ext cx="8671680" cy="5087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$(...)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안에 선택자를 넣어서 원하는 요소를 선택하고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선택된 요소에 대하여 여러 가지 조작을 한다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5c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$(‘h2’).css("background", "blue")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5c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$(“p”).show() :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모든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&lt;p&gt;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요소들을 찾아서 화면에 표시한다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5c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$(“.group1”).slideup() : class=group1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인 요소를 슬라이드업 방식으로 표시한다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5c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$(“#id9”).hide() : id=id9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인 요소를 화면에서 감춘다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5724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07" name="Picture 4" descr=""/>
          <p:cNvPicPr/>
          <p:nvPr/>
        </p:nvPicPr>
        <p:blipFill>
          <a:blip r:embed="rId1">
            <a:alphaModFix amt="4000"/>
          </a:blip>
          <a:stretch/>
        </p:blipFill>
        <p:spPr>
          <a:xfrm>
            <a:off x="1053360" y="2119320"/>
            <a:ext cx="6629040" cy="18604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innerShdw blurRad="63500" dir="10800000" dist="50800">
              <a:srgbClr val="000000">
                <a:alpha val="50000"/>
              </a:srgbClr>
            </a:innerShdw>
          </a:effectLst>
        </p:spPr>
      </p:pic>
      <p:sp>
        <p:nvSpPr>
          <p:cNvPr id="108" name="TextShape 2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jQuery 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문장구조 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1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279720" y="1118880"/>
            <a:ext cx="8175600" cy="4862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Javascript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jQuery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메소드 체이닝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(Method Chaining)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jQuery 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문장구조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2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1" name="Group 3"/>
          <p:cNvGrpSpPr/>
          <p:nvPr/>
        </p:nvGrpSpPr>
        <p:grpSpPr>
          <a:xfrm>
            <a:off x="484200" y="1527480"/>
            <a:ext cx="7261200" cy="4313520"/>
            <a:chOff x="484200" y="1527480"/>
            <a:chExt cx="7261200" cy="4313520"/>
          </a:xfrm>
        </p:grpSpPr>
        <p:grpSp>
          <p:nvGrpSpPr>
            <p:cNvPr id="112" name="Group 4"/>
            <p:cNvGrpSpPr/>
            <p:nvPr/>
          </p:nvGrpSpPr>
          <p:grpSpPr>
            <a:xfrm>
              <a:off x="484200" y="1527480"/>
              <a:ext cx="7261200" cy="1226160"/>
              <a:chOff x="484200" y="1527480"/>
              <a:chExt cx="7261200" cy="1226160"/>
            </a:xfrm>
          </p:grpSpPr>
          <p:sp>
            <p:nvSpPr>
              <p:cNvPr id="113" name="CustomShape 5"/>
              <p:cNvSpPr/>
              <p:nvPr/>
            </p:nvSpPr>
            <p:spPr>
              <a:xfrm>
                <a:off x="484200" y="1527480"/>
                <a:ext cx="7261200" cy="1226160"/>
              </a:xfrm>
              <a:prstGeom prst="rect">
                <a:avLst/>
              </a:prstGeom>
              <a:solidFill>
                <a:schemeClr val="accent1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CustomShape 6"/>
              <p:cNvSpPr/>
              <p:nvPr/>
            </p:nvSpPr>
            <p:spPr>
              <a:xfrm>
                <a:off x="763920" y="1635120"/>
                <a:ext cx="6830640" cy="913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굴림"/>
                  </a:rPr>
                  <a:t>Var hlist = document.getElementsByTagName(‘h1’)</a:t>
                </a:r>
                <a:endParaRPr b="0" lang="en-US" sz="1800" spc="-1" strike="noStrike">
                  <a:latin typeface="굴림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굴림"/>
                  </a:rPr>
                  <a:t>hlist[0].style.backgroundColor = “yellow”;</a:t>
                </a:r>
                <a:endParaRPr b="0" lang="en-US" sz="1800" spc="-1" strike="noStrike">
                  <a:latin typeface="굴림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굴림"/>
                  </a:rPr>
                  <a:t>Hlist[0].style.color = “red”;</a:t>
                </a:r>
                <a:endParaRPr b="0" lang="en-US" sz="1800" spc="-1" strike="noStrike">
                  <a:latin typeface="굴림"/>
                </a:endParaRPr>
              </a:p>
            </p:txBody>
          </p:sp>
        </p:grpSp>
        <p:grpSp>
          <p:nvGrpSpPr>
            <p:cNvPr id="115" name="Group 7"/>
            <p:cNvGrpSpPr/>
            <p:nvPr/>
          </p:nvGrpSpPr>
          <p:grpSpPr>
            <a:xfrm>
              <a:off x="516240" y="3313440"/>
              <a:ext cx="7218000" cy="1359720"/>
              <a:chOff x="516240" y="3313440"/>
              <a:chExt cx="7218000" cy="1359720"/>
            </a:xfrm>
          </p:grpSpPr>
          <p:sp>
            <p:nvSpPr>
              <p:cNvPr id="116" name="CustomShape 8"/>
              <p:cNvSpPr/>
              <p:nvPr/>
            </p:nvSpPr>
            <p:spPr>
              <a:xfrm>
                <a:off x="516240" y="3313440"/>
                <a:ext cx="7218000" cy="1258200"/>
              </a:xfrm>
              <a:prstGeom prst="rect">
                <a:avLst/>
              </a:prstGeom>
              <a:solidFill>
                <a:schemeClr val="accent1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" name="CustomShape 9"/>
              <p:cNvSpPr/>
              <p:nvPr/>
            </p:nvSpPr>
            <p:spPr>
              <a:xfrm>
                <a:off x="817560" y="3485520"/>
                <a:ext cx="6626520" cy="11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굴림"/>
                  </a:rPr>
                  <a:t>var  jq = $(“h1”);</a:t>
                </a:r>
                <a:endParaRPr b="0" lang="en-US" sz="1800" spc="-1" strike="noStrike">
                  <a:latin typeface="굴림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굴림"/>
                  </a:rPr>
                  <a:t>$(jq).eq(2).css()</a:t>
                </a:r>
                <a:endParaRPr b="0" lang="en-US" sz="1800" spc="-1" strike="noStrike">
                  <a:latin typeface="굴림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굴림"/>
                  </a:rPr>
                  <a:t>jq.css(“background-color”, “yellow”);</a:t>
                </a:r>
                <a:endParaRPr b="0" lang="en-US" sz="1800" spc="-1" strike="noStrike">
                  <a:latin typeface="굴림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굴림"/>
                  </a:rPr>
                  <a:t>jq.css(‘color’, ‘red’);</a:t>
                </a:r>
                <a:endParaRPr b="0" lang="en-US" sz="1800" spc="-1" strike="noStrike">
                  <a:latin typeface="굴림"/>
                </a:endParaRPr>
              </a:p>
            </p:txBody>
          </p:sp>
        </p:grpSp>
        <p:grpSp>
          <p:nvGrpSpPr>
            <p:cNvPr id="118" name="Group 10"/>
            <p:cNvGrpSpPr/>
            <p:nvPr/>
          </p:nvGrpSpPr>
          <p:grpSpPr>
            <a:xfrm>
              <a:off x="581040" y="5174280"/>
              <a:ext cx="7121160" cy="666720"/>
              <a:chOff x="581040" y="5174280"/>
              <a:chExt cx="7121160" cy="666720"/>
            </a:xfrm>
          </p:grpSpPr>
          <p:sp>
            <p:nvSpPr>
              <p:cNvPr id="119" name="CustomShape 11"/>
              <p:cNvSpPr/>
              <p:nvPr/>
            </p:nvSpPr>
            <p:spPr>
              <a:xfrm>
                <a:off x="581040" y="5174280"/>
                <a:ext cx="7121160" cy="666720"/>
              </a:xfrm>
              <a:prstGeom prst="rect">
                <a:avLst/>
              </a:prstGeom>
              <a:solidFill>
                <a:schemeClr val="accent1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" name="CustomShape 12"/>
              <p:cNvSpPr/>
              <p:nvPr/>
            </p:nvSpPr>
            <p:spPr>
              <a:xfrm>
                <a:off x="785160" y="5314320"/>
                <a:ext cx="648648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굴림"/>
                  </a:rPr>
                  <a:t>$(“h1”).css(“background-color”,”yellow”).css(“color”, “red”)</a:t>
                </a:r>
                <a:endParaRPr b="0" lang="en-US" sz="1800" spc="-1" strike="noStrike">
                  <a:latin typeface="굴림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204480" y="1247760"/>
            <a:ext cx="8704440" cy="5045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타입선택자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요소선택자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 html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태그 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$(‘h1’) , $(‘p’)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여러 개의 태그 선택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$(‘h1, p’).css(‘color’, ‘orange’);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.class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선택자  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 $(‘.name’)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#id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선택자    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   $(‘#name’)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*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전체선택자 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   $(‘*’)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jQuery 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기본선택자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204480" y="1247760"/>
            <a:ext cx="8693280" cy="5066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ff"/>
                </a:solidFill>
                <a:latin typeface="맑은 고딕"/>
                <a:ea typeface="맑은 고딕"/>
              </a:rPr>
              <a:t>css(</a:t>
            </a:r>
            <a:r>
              <a:rPr b="0" lang="en-US" sz="1800" spc="-1" strike="noStrike">
                <a:solidFill>
                  <a:srgbClr val="0000ff"/>
                </a:solidFill>
                <a:latin typeface="맑은 고딕"/>
                <a:ea typeface="맑은 고딕"/>
              </a:rPr>
              <a:t>스타일 </a:t>
            </a:r>
            <a:r>
              <a:rPr b="0" lang="en-US" sz="1800" spc="-1" strike="noStrike">
                <a:solidFill>
                  <a:srgbClr val="0000ff"/>
                </a:solidFill>
                <a:latin typeface="맑은 고딕"/>
                <a:ea typeface="맑은 고딕"/>
              </a:rPr>
              <a:t>, </a:t>
            </a:r>
            <a:r>
              <a:rPr b="0" lang="en-US" sz="1800" spc="-1" strike="noStrike">
                <a:solidFill>
                  <a:srgbClr val="0000ff"/>
                </a:solidFill>
                <a:latin typeface="맑은 고딕"/>
                <a:ea typeface="맑은 고딕"/>
              </a:rPr>
              <a:t>값</a:t>
            </a:r>
            <a:r>
              <a:rPr b="0" lang="en-US" sz="1800" spc="-1" strike="noStrike">
                <a:solidFill>
                  <a:srgbClr val="0000ff"/>
                </a:solidFill>
                <a:latin typeface="맑은 고딕"/>
                <a:ea typeface="맑은 고딕"/>
              </a:rPr>
              <a:t>)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&lt;script type="text/javascript"&gt;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$(document).ready(function(){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//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전체 배경색을 변경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// h1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요소의 글자색을 파랑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//id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para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인 요소의 글자색은 녹색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//class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sample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요소의 글자색은 빨강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});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&lt;/script&gt;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&lt;body&gt;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&lt;h1&gt;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제목입니다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&lt;/h1&gt;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&lt;h2 id="para"&gt;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작은 제목입니다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&lt;/h2&gt;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&lt;h2 class="sample"&gt;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샘플입니다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&lt;/h2&gt;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&lt;/body&gt;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5313600" y="2223360"/>
            <a:ext cx="3447720" cy="2211120"/>
          </a:xfrm>
          <a:prstGeom prst="rect">
            <a:avLst/>
          </a:prstGeom>
          <a:ln w="12600">
            <a:solidFill>
              <a:schemeClr val="tx2">
                <a:lumMod val="40000"/>
                <a:lumOff val="60000"/>
              </a:schemeClr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hreePt"/>
          </a:scene3d>
          <a:sp3d>
            <a:bevelT prst="angle"/>
          </a:sp3d>
        </p:spPr>
      </p:pic>
      <p:sp>
        <p:nvSpPr>
          <p:cNvPr id="125" name="TextShape 2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예제 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1 - 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선택자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20656</TotalTime>
  <Application>Neat_Office/6.2.8.2$Windows_x86 LibreOffice_project/</Application>
  <Words>1131</Words>
  <Paragraphs>238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2007-06-29T06:43:39Z</dcterms:created>
  <dc:creator>천인국</dc:creator>
  <dc:description/>
  <dc:language>ko-KR</dc:language>
  <cp:lastModifiedBy/>
  <dcterms:modified xsi:type="dcterms:W3CDTF">2022-03-22T13:55:11Z</dcterms:modified>
  <cp:revision>2078</cp:revision>
  <dc:subject/>
  <dc:title>쉽게 풀어쓴 C 프로그래밍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  <property fmtid="{D5CDD505-2E9C-101B-9397-08002B2CF9AE}" pid="12" name="_TemplateID">
    <vt:lpwstr>TC010187211033</vt:lpwstr>
  </property>
</Properties>
</file>