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71"/>
    <p:restoredTop sz="93560"/>
  </p:normalViewPr>
  <p:slideViewPr>
    <p:cSldViewPr snapToGrid="0">
      <p:cViewPr>
        <p:scale>
          <a:sx n="73" d="100"/>
          <a:sy n="73" d="100"/>
        </p:scale>
        <p:origin x="-392" y="756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946704ce5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40" name="Google Shape;40;g7946704ce5_0_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41" name="Google Shape;41;g7946704ce5_0_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17" name="Google Shape;11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5f4e3c47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149" name="Google Shape;149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50" name="Google Shape;150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&#51060;&#45796;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ko-KR" b="1"/>
              <a:t>01 </a:t>
            </a:r>
            <a:r>
              <a:rPr lang="ko-KR" altLang="en-US" b="1"/>
              <a:t>웹 프로그래밍 기초</a:t>
            </a:r>
            <a:br>
              <a:rPr lang="ko-KR" altLang="en-US" b="1"/>
            </a:b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ko-KR"/>
              <a:t>Version_02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2136" y="6266323"/>
            <a:ext cx="11517824" cy="6806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</a:t>
            </a:r>
            <a:r>
              <a:rPr lang="ko-KR" altLang="en-US"/>
              <a:t> 버전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</p:nvPr>
        </p:nvGraphicFramePr>
        <p:xfrm>
          <a:off x="774761" y="1831633"/>
          <a:ext cx="10445248" cy="570940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5990237"/>
                <a:gridCol w="4455011"/>
              </a:tblGrid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Version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Year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1991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HTML+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1993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 2.0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1995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 3.2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 4.01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1999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XHTML 1.0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2000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2012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6343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XHTML5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600" spc="5">
                          <a:latin typeface="Arial"/>
                          <a:ea typeface="+mn-ea"/>
                          <a:cs typeface="+mn-cs"/>
                        </a:rPr>
                        <a:t>2013</a:t>
                      </a:r>
                      <a:endParaRPr lang="en-US" altLang="en-US" sz="3100" spc="5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HTML5</a:t>
            </a:r>
            <a:r>
              <a:rPr lang="ko-KR" altLang="en-US"/>
              <a:t>는 </a:t>
            </a:r>
            <a:r>
              <a:rPr lang="en-US" altLang="ko-KR"/>
              <a:t>HTML</a:t>
            </a:r>
            <a:r>
              <a:rPr lang="ko-KR" altLang="en-US"/>
              <a:t>의 새로운 표준</a:t>
            </a:r>
          </a:p>
          <a:p>
            <a:pPr lvl="0"/>
            <a:r>
              <a:rPr lang="en-US" altLang="ko-KR"/>
              <a:t>W3C</a:t>
            </a:r>
            <a:r>
              <a:rPr lang="ko-KR" altLang="en-US"/>
              <a:t>와 </a:t>
            </a:r>
            <a:r>
              <a:rPr lang="en-US" altLang="ko-KR"/>
              <a:t>WHATWG (Web Application Technology Working Group) </a:t>
            </a:r>
            <a:r>
              <a:rPr lang="ko-KR" altLang="en-US"/>
              <a:t>의 협동작업</a:t>
            </a:r>
          </a:p>
          <a:p>
            <a:pPr lvl="1"/>
            <a:r>
              <a:rPr lang="ko-KR" altLang="en-US"/>
              <a:t>완전한 </a:t>
            </a:r>
            <a:r>
              <a:rPr lang="en-US" altLang="ko-KR"/>
              <a:t>CSS3 </a:t>
            </a:r>
            <a:r>
              <a:rPr lang="ko-KR" altLang="en-US"/>
              <a:t>지원</a:t>
            </a:r>
          </a:p>
          <a:p>
            <a:pPr lvl="1"/>
            <a:r>
              <a:rPr lang="ko-KR" altLang="en-US"/>
              <a:t>비디오와 오디오 지원</a:t>
            </a:r>
          </a:p>
          <a:p>
            <a:pPr lvl="1"/>
            <a:r>
              <a:rPr lang="en-US" altLang="ko-KR"/>
              <a:t>2D/3D </a:t>
            </a:r>
            <a:r>
              <a:rPr lang="ko-KR" altLang="en-US"/>
              <a:t>그래픽 지원 </a:t>
            </a:r>
          </a:p>
          <a:p>
            <a:pPr lvl="1"/>
            <a:r>
              <a:rPr lang="ko-KR" altLang="en-US"/>
              <a:t>로컬 저장소 지원 </a:t>
            </a:r>
          </a:p>
          <a:p>
            <a:pPr lvl="1"/>
            <a:r>
              <a:rPr lang="ko-KR" altLang="en-US"/>
              <a:t>로컬 </a:t>
            </a:r>
            <a:r>
              <a:rPr lang="en-US" altLang="ko-KR"/>
              <a:t>SQL </a:t>
            </a:r>
            <a:r>
              <a:rPr lang="ko-KR" altLang="en-US"/>
              <a:t>데이터베이스 지원 </a:t>
            </a:r>
          </a:p>
          <a:p>
            <a:pPr lvl="1"/>
            <a:r>
              <a:rPr lang="ko-KR" altLang="en-US"/>
              <a:t>웹 애플리케이션 지원 </a:t>
            </a:r>
          </a:p>
          <a:p>
            <a:pPr lvl="1"/>
            <a:endParaRPr lang="ko-KR" altLang="en-US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190756" y="3626740"/>
            <a:ext cx="3559655" cy="3432245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f4e3c47_1_8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lang="ko-KR" altLang="en-US"/>
          </a:p>
        </p:txBody>
      </p:sp>
      <p:pic>
        <p:nvPicPr>
          <p:cNvPr id="153" name="Google Shape;153;g625f4e3c47_1_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HTML5+CSS3+Javascript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웹 페이지의 내용은 </a:t>
            </a:r>
            <a:r>
              <a:rPr lang="en-US" altLang="ko-KR"/>
              <a:t>HTML5</a:t>
            </a:r>
            <a:r>
              <a:rPr lang="ko-KR" altLang="en-US"/>
              <a:t>로 작성</a:t>
            </a:r>
          </a:p>
          <a:p>
            <a:pPr lvl="0"/>
            <a:r>
              <a:rPr lang="ko-KR" altLang="en-US"/>
              <a:t>웹 페이지의 스타일은 </a:t>
            </a:r>
            <a:r>
              <a:rPr lang="en-US" altLang="ko-KR"/>
              <a:t>CSS3</a:t>
            </a:r>
            <a:r>
              <a:rPr lang="ko-KR" altLang="en-US"/>
              <a:t>로 지정</a:t>
            </a:r>
          </a:p>
          <a:p>
            <a:pPr lvl="0"/>
            <a:r>
              <a:rPr lang="ko-KR" altLang="en-US"/>
              <a:t>웹 페이지의 상호작용은 자바스크립트로 작성</a:t>
            </a:r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703722" y="3729269"/>
            <a:ext cx="7400780" cy="46987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</a:t>
            </a:r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276" y="1936830"/>
            <a:ext cx="9702694" cy="60279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09751" y="1915762"/>
            <a:ext cx="10395744" cy="662109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 </a:t>
            </a:r>
            <a:r>
              <a:rPr lang="ko-KR" altLang="en-US"/>
              <a:t>지원 여부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1725" y="1818497"/>
          <a:ext cx="10515815" cy="6182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09"/>
                <a:gridCol w="1820045"/>
                <a:gridCol w="4727061"/>
              </a:tblGrid>
              <a:tr h="61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Arial"/>
                          <a:ea typeface="+mn-ea"/>
                          <a:cs typeface="+mj-cs"/>
                        </a:rPr>
                        <a:t>웹 브라우저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버전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>
                          <a:latin typeface="Arial"/>
                          <a:ea typeface="+mn-ea"/>
                          <a:cs typeface="+mj-cs"/>
                        </a:rPr>
                        <a:t>HTML5 </a:t>
                      </a: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테스트 점수</a:t>
                      </a:r>
                      <a:r>
                        <a:rPr lang="en-US" altLang="ko-KR" sz="2300" b="1">
                          <a:latin typeface="Arial"/>
                          <a:ea typeface="+mn-ea"/>
                          <a:cs typeface="+mj-cs"/>
                        </a:rPr>
                        <a:t>(555</a:t>
                      </a: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만점</a:t>
                      </a:r>
                      <a:r>
                        <a:rPr lang="en-US" altLang="ko-KR" sz="2300" b="1"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Apple Safari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8.0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396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Google Chrome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511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 dirty="0" err="1">
                          <a:latin typeface="Arial"/>
                          <a:ea typeface="+mn-ea"/>
                          <a:cs typeface="+mj-cs"/>
                        </a:rPr>
                        <a:t>Maxthon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4.4.4.2000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467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Mozilla Firefox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36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449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Opera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26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497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33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113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297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343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8443" y="9101918"/>
            <a:ext cx="287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Arial"/>
                <a:ea typeface="+mn-ea"/>
                <a:cs typeface="+mj-cs"/>
              </a:rPr>
              <a:t>http://html5test.com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다양한 웹 브라우저에서 어떤 브라우저를 사용해야 할까</a:t>
            </a:r>
            <a:r>
              <a:rPr lang="en-US" altLang="ko-KR"/>
              <a:t>?</a:t>
            </a:r>
          </a:p>
          <a:p>
            <a:pPr lvl="0"/>
            <a:r>
              <a:rPr lang="ko-KR" altLang="en-US"/>
              <a:t>정답은 없다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사용자로서 개인적으로 좋아하고 편하다고 생각하는 브라우저를 사용하면 된다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다만 </a:t>
            </a:r>
            <a:r>
              <a:rPr lang="en-US" altLang="ko-KR"/>
              <a:t>HTML</a:t>
            </a:r>
            <a:r>
              <a:rPr lang="ko-KR" altLang="en-US"/>
              <a:t>과 </a:t>
            </a:r>
            <a:r>
              <a:rPr lang="en-US" altLang="ko-KR"/>
              <a:t>CSS</a:t>
            </a:r>
            <a:r>
              <a:rPr lang="ko-KR" altLang="en-US"/>
              <a:t>가 업계 표준이기는 하지만 브라우저마다 지원하는 정도가 조금씩 다르다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따라서 현재 다양한 브라우저가 존재하는 만큼 사용자에게 배포되는 </a:t>
            </a:r>
            <a:r>
              <a:rPr lang="en-US" altLang="ko-KR"/>
              <a:t>HTML</a:t>
            </a:r>
            <a:r>
              <a:rPr lang="ko-KR" altLang="en-US"/>
              <a:t>문서를 작성할 때는 여러 브라우저를 사용해 다양한 환경에서 테스트해야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메모장</a:t>
            </a:r>
            <a:r>
              <a:rPr lang="en-US" altLang="ko-KR"/>
              <a:t>, UltraEdit, EditPlus,   eclipse</a:t>
            </a:r>
          </a:p>
          <a:p>
            <a:pPr lvl="0"/>
            <a:r>
              <a:rPr lang="en-US" altLang="ko-KR"/>
              <a:t>Visual Studio 2012 Express for Web , Notepad++</a:t>
            </a:r>
          </a:p>
          <a:p>
            <a:pPr lvl="0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04790" y="3055172"/>
            <a:ext cx="9788813" cy="48727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/>
              <a:t>메모장을 실행하여서 다음과 같이 입력한다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1737" y="2854705"/>
            <a:ext cx="10940283" cy="50823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7946704ce5_0_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637513" y="152400"/>
            <a:ext cx="8605824" cy="860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/>
              <a:t>입력된 </a:t>
            </a:r>
            <a:r>
              <a:rPr lang="en-US" altLang="ko-KR"/>
              <a:t>HTML </a:t>
            </a:r>
            <a:r>
              <a:rPr lang="ko-KR" altLang="en-US"/>
              <a:t>코드를 </a:t>
            </a:r>
            <a:r>
              <a:rPr lang="en-US" altLang="ko-KR"/>
              <a:t>[</a:t>
            </a:r>
            <a:r>
              <a:rPr lang="ko-KR" altLang="en-US"/>
              <a:t>파일</a:t>
            </a:r>
            <a:r>
              <a:rPr lang="en-US" altLang="ko-KR"/>
              <a:t>]-&gt;[</a:t>
            </a:r>
            <a:r>
              <a:rPr lang="ko-KR" altLang="en-US"/>
              <a:t>다른 이름으로 저장</a:t>
            </a:r>
            <a:r>
              <a:rPr lang="en-US" altLang="ko-KR"/>
              <a:t>] </a:t>
            </a:r>
            <a:r>
              <a:rPr lang="ko-KR" altLang="en-US"/>
              <a:t>메뉴를 사용하여서 파일에 저장한다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88286" y="3093974"/>
            <a:ext cx="9888332" cy="41746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파일 실행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/>
              <a:t>저장된 </a:t>
            </a:r>
            <a:r>
              <a:rPr lang="en-US" altLang="ko-KR"/>
              <a:t>HTML </a:t>
            </a:r>
            <a:r>
              <a:rPr lang="ko-KR" altLang="en-US"/>
              <a:t>파일을 더블클릭하여 실행한다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79342" y="2440113"/>
            <a:ext cx="10689179" cy="592598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/>
              <a:t>마우스 오른쪽 버튼을 누르고 </a:t>
            </a:r>
            <a:r>
              <a:rPr lang="en-US" altLang="ko-KR"/>
              <a:t>[</a:t>
            </a:r>
            <a:r>
              <a:rPr lang="ko-KR" altLang="en-US"/>
              <a:t>소스보기</a:t>
            </a:r>
            <a:r>
              <a:rPr lang="en-US" altLang="ko-KR"/>
              <a:t>] </a:t>
            </a:r>
            <a:r>
              <a:rPr lang="ko-KR" altLang="en-US"/>
              <a:t>메뉴를 선택하면 현재 페이지의 </a:t>
            </a:r>
            <a:r>
              <a:rPr lang="en-US" altLang="ko-KR"/>
              <a:t>HTML </a:t>
            </a:r>
            <a:r>
              <a:rPr lang="ko-KR" altLang="en-US"/>
              <a:t>소스를 볼 수 있다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8464" y="3096036"/>
            <a:ext cx="10913956" cy="487403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환경설정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85115" y="2615437"/>
            <a:ext cx="10086347" cy="556914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032068" y="3225980"/>
            <a:ext cx="2821701" cy="35477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04556" y="2912460"/>
            <a:ext cx="10606134" cy="52721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ko-KR" altLang="en-US"/>
              <a:t>왼쪽에서 새문서를 선택하고 프로그래밍언어는 </a:t>
            </a:r>
            <a:r>
              <a:rPr lang="en-US" altLang="ko-KR"/>
              <a:t>HTML, </a:t>
            </a:r>
            <a:r>
              <a:rPr lang="ko-KR" altLang="en-US"/>
              <a:t>인코딩은 </a:t>
            </a:r>
            <a:r>
              <a:rPr lang="en-US" altLang="ko-KR"/>
              <a:t>UTF-8</a:t>
            </a:r>
            <a:r>
              <a:rPr lang="ko-KR" altLang="en-US"/>
              <a:t>을 선택한다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0323" y="3795272"/>
            <a:ext cx="1483044" cy="247518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59934" y="4925604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25324" y="7483286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8262" y="2603063"/>
            <a:ext cx="10098722" cy="5581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변경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19456" y="3844777"/>
            <a:ext cx="6480839" cy="3828273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4450" y="2615437"/>
            <a:ext cx="10086347" cy="55691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브라우저가 설치되어 있을 경우 실행된다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41773" y="3584882"/>
            <a:ext cx="4055165" cy="113445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en-US" altLang="ko-KR" sz="5717">
                <a:latin typeface="Arial"/>
                <a:ea typeface="+mn-ea"/>
                <a:cs typeface="+mj-cs"/>
              </a:rPr>
              <a:t>HTML </a:t>
            </a:r>
            <a:r>
              <a:rPr lang="ko-KR" altLang="en-US" sz="5717">
                <a:latin typeface="Arial"/>
                <a:ea typeface="+mn-ea"/>
                <a:cs typeface="+mj-cs"/>
              </a:rPr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5758" y="1831633"/>
            <a:ext cx="10659761" cy="4728115"/>
          </a:xfrm>
          <a:noFill/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&lt;head&gt;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&lt;/head&gt;</a:t>
            </a:r>
          </a:p>
          <a:p>
            <a:pPr marL="0" indent="0">
              <a:buNone/>
            </a:pPr>
            <a:endParaRPr lang="en-US" altLang="ko-KR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&lt;p&gt;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. 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웹프로그래밍 기초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cs typeface="+mj-cs"/>
              </a:rPr>
              <a:t>&lt;!DOCTYPE&gt; </a:t>
            </a:r>
            <a:r>
              <a:rPr lang="ko-KR" altLang="en-US" sz="5717"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웹페이지에 사용된 </a:t>
            </a:r>
            <a:r>
              <a:rPr lang="en-US" altLang="ko-KR"/>
              <a:t>HTML</a:t>
            </a:r>
            <a:r>
              <a:rPr lang="ko-KR" altLang="en-US"/>
              <a:t>의 종류와 버전을 지정</a:t>
            </a:r>
          </a:p>
          <a:p>
            <a:pPr lvl="0"/>
            <a:r>
              <a:rPr lang="en-US" altLang="ko-KR"/>
              <a:t>HTML5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HTML 4.01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XHTML 1.0</a:t>
            </a:r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54219" y="2894469"/>
            <a:ext cx="10939054" cy="682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454219" y="4640114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 public "-//W3C//DTD HTML 4.01 Transitional//EN" "http://www.w3.org/TR/html4/loose.dtd"&gt;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454219" y="6339345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요소</a:t>
            </a:r>
            <a:r>
              <a:rPr lang="en-US" altLang="ko-KR"/>
              <a:t>(element)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시작태그와 종료태그로 이루어진 문서의 구성 요소</a:t>
            </a:r>
          </a:p>
          <a:p>
            <a:pPr lvl="0"/>
            <a:r>
              <a:rPr lang="ko-KR" altLang="en-US" u="sng"/>
              <a:t>요소 </a:t>
            </a:r>
            <a:r>
              <a:rPr lang="en-US" altLang="ko-KR" u="sng"/>
              <a:t>= (</a:t>
            </a:r>
            <a:r>
              <a:rPr lang="ko-KR" altLang="en-US" u="sng"/>
              <a:t>시작 태그 </a:t>
            </a:r>
            <a:r>
              <a:rPr lang="en-US" altLang="ko-KR" u="sng"/>
              <a:t>+ </a:t>
            </a:r>
            <a:r>
              <a:rPr lang="ko-KR" altLang="en-US" u="sng"/>
              <a:t>콘텐츠 </a:t>
            </a:r>
            <a:r>
              <a:rPr lang="en-US" altLang="ko-KR" u="sng"/>
              <a:t>+ </a:t>
            </a:r>
            <a:r>
              <a:rPr lang="ko-KR" altLang="en-US" u="sng"/>
              <a:t>종료 태그</a:t>
            </a:r>
            <a:r>
              <a:rPr lang="en-US" altLang="ko-KR" u="sng"/>
              <a:t>)</a:t>
            </a:r>
            <a:endParaRPr lang="ko-KR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3466490" y="4664558"/>
            <a:ext cx="4406055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033" y="3800552"/>
            <a:ext cx="33746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시작태그</a:t>
            </a:r>
            <a:r>
              <a:rPr lang="en-US" altLang="ko-KR" b="1">
                <a:latin typeface="Arial"/>
                <a:ea typeface="+mn-ea"/>
                <a:cs typeface="+mj-cs"/>
              </a:rPr>
              <a:t>(start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374" y="5917044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요소</a:t>
            </a:r>
            <a:r>
              <a:rPr lang="en-US" altLang="ko-KR" b="1">
                <a:latin typeface="Arial"/>
                <a:ea typeface="+mn-ea"/>
                <a:cs typeface="+mj-cs"/>
              </a:rPr>
              <a:t>(element)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3143" y="3800552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종료태그</a:t>
            </a:r>
            <a:r>
              <a:rPr lang="en-US" altLang="ko-KR" b="1">
                <a:latin typeface="Arial"/>
                <a:ea typeface="+mn-ea"/>
                <a:cs typeface="+mj-cs"/>
              </a:rPr>
              <a:t>(end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371" y="3813093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요소의 내용</a:t>
            </a: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5396157" y="4182425"/>
            <a:ext cx="251086" cy="684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7445818" y="4169885"/>
            <a:ext cx="1376666" cy="761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>
          <a:xfrm>
            <a:off x="2533367" y="4169884"/>
            <a:ext cx="1445885" cy="697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직선 화살표 연결선 19"/>
          <p:cNvCxnSpPr>
            <a:stCxn id="8" idx="0"/>
            <a:endCxn id="6" idx="2"/>
          </p:cNvCxnSpPr>
          <p:nvPr/>
        </p:nvCxnSpPr>
        <p:spPr>
          <a:xfrm flipH="1" flipV="1">
            <a:off x="5669517" y="5377444"/>
            <a:ext cx="163742" cy="53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7946704ce5_0_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82000" y="1369213"/>
            <a:ext cx="771525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속성은 요소에 대한 추가적인 정보를 제공</a:t>
            </a:r>
          </a:p>
          <a:p>
            <a:pPr lvl="0"/>
            <a:r>
              <a:rPr lang="ko-KR" altLang="en-US"/>
              <a:t>속성은 항상 시작태그에  이름</a:t>
            </a:r>
            <a:r>
              <a:rPr lang="en-US" altLang="ko-KR"/>
              <a:t>=“</a:t>
            </a:r>
            <a:r>
              <a:rPr lang="ko-KR" altLang="en-US"/>
              <a:t>값” 형태로 기술된다</a:t>
            </a:r>
            <a:r>
              <a:rPr lang="en-US" altLang="ko-KR"/>
              <a:t>. </a:t>
            </a:r>
          </a:p>
          <a:p>
            <a:pPr lvl="0"/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229306" y="4442814"/>
            <a:ext cx="7006810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&lt;a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href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"http://www.w3.org"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9680" y="3615446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7489" y="5640963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(attribute)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899" y="3615446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속성의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4822697" y="3984778"/>
            <a:ext cx="589390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2408584" y="3984778"/>
            <a:ext cx="620572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3" name="오른쪽 중괄호 22"/>
          <p:cNvSpPr/>
          <p:nvPr/>
        </p:nvSpPr>
        <p:spPr>
          <a:xfrm rot="5400000">
            <a:off x="4337261" y="3459337"/>
            <a:ext cx="404454" cy="358391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주석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주석</a:t>
            </a:r>
            <a:r>
              <a:rPr lang="en-US" altLang="ko-KR"/>
              <a:t>(comment)</a:t>
            </a:r>
            <a:r>
              <a:rPr lang="ko-KR" altLang="en-US"/>
              <a:t>은 </a:t>
            </a:r>
            <a:r>
              <a:rPr lang="en-US" altLang="ko-KR"/>
              <a:t>HTML </a:t>
            </a:r>
            <a:r>
              <a:rPr lang="ko-KR" altLang="en-US"/>
              <a:t>코드를 설명하는 글</a:t>
            </a:r>
          </a:p>
          <a:p>
            <a:pPr lvl="0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4649" y="3692808"/>
            <a:ext cx="7002691" cy="1418510"/>
          </a:xfrm>
          <a:prstGeom prst="foldedCorner">
            <a:avLst>
              <a:gd name="adj" fmla="val 16667"/>
            </a:avLst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&lt;!--</a:t>
            </a:r>
            <a:r>
              <a:rPr lang="ko-KR" altLang="en-US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여기에 주석을 표시합니다</a:t>
            </a:r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 --&gt;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&lt;!DOCTYPE</a:t>
            </a:r>
            <a:r>
              <a:rPr lang="ko-KR" altLang="en-US" b="1">
                <a:latin typeface="Arial"/>
                <a:ea typeface="+mn-ea"/>
                <a:cs typeface="+mj-cs"/>
              </a:rPr>
              <a:t> </a:t>
            </a:r>
            <a:r>
              <a:rPr lang="en-US" altLang="ko-KR" b="1">
                <a:latin typeface="Arial"/>
                <a:ea typeface="+mn-ea"/>
                <a:cs typeface="+mj-cs"/>
              </a:rPr>
              <a:t>html&gt;</a:t>
            </a:r>
          </a:p>
          <a:p>
            <a:pPr latinLnBrk="1"/>
            <a:r>
              <a:rPr lang="en-US" altLang="ko-KR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...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304722" y="3173024"/>
            <a:ext cx="835371" cy="519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7" name="모서리가 둥근 직사각형 6"/>
          <p:cNvSpPr/>
          <p:nvPr/>
        </p:nvSpPr>
        <p:spPr>
          <a:xfrm>
            <a:off x="2527047" y="3692810"/>
            <a:ext cx="3777674" cy="47028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0090" y="2796950"/>
            <a:ext cx="21620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i="1">
                <a:solidFill>
                  <a:srgbClr val="FF0000"/>
                </a:solidFill>
                <a:latin typeface="+mn-ea"/>
              </a:rPr>
              <a:t>코드를 설명하는 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 작성시</a:t>
            </a:r>
            <a:r>
              <a:rPr lang="en-US" altLang="ko-KR"/>
              <a:t> </a:t>
            </a:r>
            <a:r>
              <a:rPr lang="ko-KR" altLang="en-US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/>
              <a:t>HTML </a:t>
            </a:r>
            <a:r>
              <a:rPr lang="ko-KR" altLang="en-US"/>
              <a:t>문서는 대소문자를 가리지 않으므로 </a:t>
            </a:r>
            <a:r>
              <a:rPr lang="en-US" altLang="ko-KR"/>
              <a:t>Head, HEAD, HeaD, head </a:t>
            </a:r>
            <a:r>
              <a:rPr lang="ko-KR" altLang="en-US"/>
              <a:t>등 어떠한 형태로 써도 무방하나 되도록 보기 편하고 수정이 용이하도록 소문자로 통일해서 쓰는 것이 좋음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시작태그와 종료태그를 먼저 쓰고 그 안에 내용을 넣는다</a:t>
            </a:r>
            <a:r>
              <a:rPr lang="en-US" altLang="ko-KR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/>
              <a:t>HTML </a:t>
            </a:r>
            <a:r>
              <a:rPr lang="ko-KR" altLang="en-US"/>
              <a:t>문서를 정의할 때 들여쓰기</a:t>
            </a:r>
            <a:r>
              <a:rPr lang="en-US" altLang="ko-KR"/>
              <a:t>(indent)</a:t>
            </a:r>
            <a:r>
              <a:rPr lang="ko-KR" altLang="en-US"/>
              <a:t>에 주의한다</a:t>
            </a:r>
            <a:r>
              <a:rPr lang="en-US" altLang="ko-KR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만들기</a:t>
            </a:r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24267" y="1897637"/>
            <a:ext cx="10214231" cy="646846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의 동작원리</a:t>
            </a:r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03213" y="2444240"/>
            <a:ext cx="10477121" cy="54763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클라이언트와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2</a:t>
            </a:r>
            <a:r>
              <a:rPr lang="ko-KR" altLang="en-US"/>
              <a:t>가지의 기본 프로토콜</a:t>
            </a:r>
          </a:p>
          <a:p>
            <a:pPr lvl="1"/>
            <a:r>
              <a:rPr lang="ko-KR" altLang="en-US"/>
              <a:t>특정한 파일을 요청하는 </a:t>
            </a:r>
            <a:r>
              <a:rPr lang="en-US" altLang="ko-KR"/>
              <a:t>HTTP Request</a:t>
            </a:r>
          </a:p>
          <a:p>
            <a:pPr lvl="1"/>
            <a:r>
              <a:rPr lang="ko-KR" altLang="en-US"/>
              <a:t>찾은 파일을 돌려주는 </a:t>
            </a:r>
            <a:r>
              <a:rPr lang="en-US" altLang="ko-KR"/>
              <a:t>HTTP Response</a:t>
            </a:r>
          </a:p>
          <a:p>
            <a:pPr lvl="1"/>
            <a:endParaRPr lang="ko-KR" altLang="en-US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93482" y="3539506"/>
            <a:ext cx="9746009" cy="34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HTML(Hyper Text Markup Language)</a:t>
            </a:r>
            <a:r>
              <a:rPr lang="ko-KR" altLang="en-US"/>
              <a:t>은 웹 페이지를 기술하기 위한 마크업</a:t>
            </a:r>
            <a:r>
              <a:rPr lang="en-US" altLang="ko-KR"/>
              <a:t>(markup) </a:t>
            </a:r>
            <a:r>
              <a:rPr lang="ko-KR" altLang="en-US"/>
              <a:t>언어</a:t>
            </a:r>
          </a:p>
          <a:p>
            <a:pPr lvl="0"/>
            <a:r>
              <a:rPr lang="ko-KR" altLang="en-US"/>
              <a:t>마크업 언어는 텍스트에 태그를 붙여서 텍스트가 문서의 어디에 해당하는지를 기술한 것</a:t>
            </a:r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57653" y="3943783"/>
            <a:ext cx="8625993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문서를 읽어서 눈에 보이는 웹 페이지를 만든다</a:t>
            </a:r>
            <a:r>
              <a:rPr lang="en-US" altLang="ko-KR"/>
              <a:t>.</a:t>
            </a:r>
          </a:p>
          <a:p>
            <a:pPr lvl="0"/>
            <a:endParaRPr lang="ko-KR" altLang="en-US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228" y="2590686"/>
            <a:ext cx="11264119" cy="50433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/>
              <a:t>HTML의 역사 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45549" lvl="0" indent="-445549" algn="l">
              <a:spcBef>
                <a:spcPct val="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팀 버너스리(Tim Berners-Lee)에 의하여 개발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 b="1"/>
              <a:t>인터넷의 아버지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URL, HTTP, HTML 최초 설계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1989년 팀 버너스리는 CERN의 연구자들이 문서를 공유할 수 있는 월드 와이드 웹의 하이퍼텍스트 시스템을 고안하여 개발했다. 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1990년 최초의 하이퍼텍스트 브라우저와 편집기를 개발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차세대 웹 기술인 시맨틱 웹 기술의 표준화 작업중</a:t>
            </a:r>
          </a:p>
          <a:p>
            <a:pPr marL="445549" lvl="0" indent="-247493" algn="l">
              <a:spcBef>
                <a:spcPct val="16000"/>
              </a:spcBef>
              <a:spcAft>
                <a:spcPct val="0"/>
              </a:spcAft>
              <a:buSzPct val="25000"/>
              <a:buNone/>
            </a:pPr>
            <a:endParaRPr lang="ko-KR" altLang="en-US"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ko-KR" altLang="en-US"/>
          </a:p>
        </p:txBody>
      </p:sp>
      <p:pic>
        <p:nvPicPr>
          <p:cNvPr id="122" name="Google Shape;122;p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484350" y="6056600"/>
            <a:ext cx="6912151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W3C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W3C</a:t>
            </a:r>
            <a:r>
              <a:rPr lang="ko-KR" altLang="en-US"/>
              <a:t>란 </a:t>
            </a:r>
            <a:r>
              <a:rPr lang="en-US" altLang="ko-KR"/>
              <a:t>World Wide Web Consortium</a:t>
            </a:r>
            <a:r>
              <a:rPr lang="ko-KR" altLang="en-US"/>
              <a:t>의 약자</a:t>
            </a:r>
          </a:p>
          <a:p>
            <a:pPr lvl="0"/>
            <a:r>
              <a:rPr lang="ko-KR" altLang="en-US"/>
              <a:t>중립적인 기구로서 참여기관들이 </a:t>
            </a:r>
            <a:r>
              <a:rPr lang="ko-KR" altLang="ko-KR"/>
              <a:t>협력하여 웹 표준을 개발하는 국제 컨소시엄</a:t>
            </a:r>
          </a:p>
          <a:p>
            <a:pPr lvl="0"/>
            <a:r>
              <a:rPr lang="ko-KR" altLang="ko-KR"/>
              <a:t>팀 버너스 리를 중심으로</a:t>
            </a:r>
            <a:r>
              <a:rPr lang="en-US" altLang="ko-KR"/>
              <a:t> 1994</a:t>
            </a:r>
            <a:r>
              <a:rPr lang="ko-KR" altLang="en-US"/>
              <a:t>년에 설립</a:t>
            </a:r>
          </a:p>
          <a:p>
            <a:pPr lvl="0"/>
            <a:r>
              <a:rPr lang="ko-KR" altLang="ko-KR"/>
              <a:t>웹의 </a:t>
            </a:r>
            <a:r>
              <a:rPr lang="ko-KR" altLang="ko-KR">
                <a:hlinkClick r:id="rId2" tooltip="프로토콜"/>
              </a:rPr>
              <a:t>프로토콜</a:t>
            </a:r>
            <a:r>
              <a:rPr lang="ko-KR" altLang="ko-KR"/>
              <a:t>과 가이드라인을 개발</a:t>
            </a:r>
          </a:p>
          <a:p>
            <a:pPr lvl="0"/>
            <a:r>
              <a:rPr lang="ko-KR" altLang="en-US"/>
              <a:t>홈페이지는 </a:t>
            </a:r>
            <a:r>
              <a:rPr lang="en-US" altLang="ko-KR" u="sng">
                <a:hlinkClick r:id="rId3"/>
              </a:rPr>
              <a:t>http://www.w3.org</a:t>
            </a:r>
            <a:endParaRPr lang="ko-KR" altLang="en-US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 b="40090"/>
          <a:stretch>
            <a:fillRect/>
          </a:stretch>
        </p:blipFill>
        <p:spPr>
          <a:xfrm>
            <a:off x="1280824" y="5123629"/>
            <a:ext cx="8403226" cy="3328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762</Words>
  <Application>Hancom Office Hanshow 2010</Application>
  <PresentationFormat>사용자 지정</PresentationFormat>
  <Paragraphs>203</Paragraphs>
  <Slides>33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1_Crayons</vt:lpstr>
      <vt:lpstr>01 웹 프로그래밍 기초 </vt:lpstr>
      <vt:lpstr>슬라이드 2</vt:lpstr>
      <vt:lpstr>슬라이드 3</vt:lpstr>
      <vt:lpstr>WWW의 동작원리</vt:lpstr>
      <vt:lpstr>클라이언트와 서버</vt:lpstr>
      <vt:lpstr>HTML</vt:lpstr>
      <vt:lpstr>웹브라우저</vt:lpstr>
      <vt:lpstr>HTML의 역사 </vt:lpstr>
      <vt:lpstr>W3C</vt:lpstr>
      <vt:lpstr>HTML 버전 </vt:lpstr>
      <vt:lpstr>HTML5</vt:lpstr>
      <vt:lpstr>슬라이드 12</vt:lpstr>
      <vt:lpstr>HTML5+CSS3+Javascript</vt:lpstr>
      <vt:lpstr>웹브라우저</vt:lpstr>
      <vt:lpstr>웹브라우저 점유율(전세계)</vt:lpstr>
      <vt:lpstr>HTML5 지원 여부</vt:lpstr>
      <vt:lpstr>웹 브라우저의 사용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요소(element)</vt:lpstr>
      <vt:lpstr>속성</vt:lpstr>
      <vt:lpstr>HTML 주석 </vt:lpstr>
      <vt:lpstr>HTML 문서 작성시 주의사항</vt:lpstr>
      <vt:lpstr>HTML 만들기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SEM</cp:lastModifiedBy>
  <cp:revision>1081</cp:revision>
  <dcterms:created xsi:type="dcterms:W3CDTF">2007-06-29T06:43:39Z</dcterms:created>
  <dcterms:modified xsi:type="dcterms:W3CDTF">2020-12-09T08:03:56Z</dcterms:modified>
  <cp:category/>
  <cp:contentStatus/>
</cp:coreProperties>
</file>