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2"/>
  </p:notesMasterIdLst>
  <p:handoutMasterIdLst>
    <p:handoutMasterId r:id="rId53"/>
  </p:handoutMasterIdLst>
  <p:sldIdLst>
    <p:sldId id="360" r:id="rId2"/>
    <p:sldId id="361" r:id="rId3"/>
    <p:sldId id="362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471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7" r:id="rId28"/>
    <p:sldId id="388" r:id="rId29"/>
    <p:sldId id="491" r:id="rId30"/>
    <p:sldId id="389" r:id="rId31"/>
    <p:sldId id="390" r:id="rId32"/>
    <p:sldId id="392" r:id="rId33"/>
    <p:sldId id="473" r:id="rId34"/>
    <p:sldId id="396" r:id="rId35"/>
    <p:sldId id="397" r:id="rId36"/>
    <p:sldId id="398" r:id="rId37"/>
    <p:sldId id="399" r:id="rId38"/>
    <p:sldId id="474" r:id="rId39"/>
    <p:sldId id="477" r:id="rId40"/>
    <p:sldId id="400" r:id="rId41"/>
    <p:sldId id="401" r:id="rId42"/>
    <p:sldId id="479" r:id="rId43"/>
    <p:sldId id="478" r:id="rId44"/>
    <p:sldId id="497" r:id="rId45"/>
    <p:sldId id="498" r:id="rId46"/>
    <p:sldId id="499" r:id="rId47"/>
    <p:sldId id="500" r:id="rId48"/>
    <p:sldId id="501" r:id="rId49"/>
    <p:sldId id="502" r:id="rId50"/>
    <p:sldId id="503" r:id="rId5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392" y="7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02 HTML </a:t>
            </a:r>
            <a:r>
              <a:rPr lang="ko-KR" altLang="en-US" b="1" dirty="0"/>
              <a:t>기본 요소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서식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67117443"/>
              </p:ext>
            </p:extLst>
          </p:nvPr>
        </p:nvGraphicFramePr>
        <p:xfrm>
          <a:off x="504775" y="1732623"/>
          <a:ext cx="10958188" cy="586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088"/>
                <a:gridCol w="7755100"/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&lt;b&gt;…&lt;/b&gt;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볼드체로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이탤릭체로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만든다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&lt;strong&gt;…&lt;/strong&gt;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강하게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&gt;…&lt;/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em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텍스트를 강조한다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&lt;code&gt;…&lt;/code&gt;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텍스트가 코드임을 표시한다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&lt;sup&gt;…&lt;/sup&gt;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(superscript)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732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&lt;sub&gt;…&lt;/sub&gt;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아래첨자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(subscript)</a:t>
                      </a:r>
                      <a:endParaRPr lang="ko-KR" altLang="en-US" sz="23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err="1" smtClean="0"/>
              <a:t>스펙에</a:t>
            </a:r>
            <a:r>
              <a:rPr lang="ko-KR" altLang="en-US" dirty="0" smtClean="0"/>
              <a:t> 따르면 </a:t>
            </a:r>
            <a:r>
              <a:rPr lang="en-US" altLang="ko-KR" dirty="0" smtClean="0"/>
              <a:t>&lt;b&gt;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다른 모든 태그가 적절하지 않는 경우에만 사용되어야 함</a:t>
            </a:r>
            <a:endParaRPr lang="en-US" altLang="ko-KR" dirty="0" smtClean="0"/>
          </a:p>
          <a:p>
            <a:r>
              <a:rPr lang="ko-KR" altLang="en-US" dirty="0" smtClean="0"/>
              <a:t>강조해야 하는 텍스트는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사용하는 편이 좋음</a:t>
            </a:r>
            <a:endParaRPr lang="en-US" altLang="ko-KR" dirty="0" smtClean="0"/>
          </a:p>
          <a:p>
            <a:r>
              <a:rPr lang="ko-KR" altLang="en-US" dirty="0" smtClean="0"/>
              <a:t>중요한 텍스트는 </a:t>
            </a:r>
            <a:r>
              <a:rPr lang="en-US" altLang="ko-KR" dirty="0" smtClean="0"/>
              <a:t>&lt;strong&gt;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err="1" smtClean="0"/>
              <a:t>하이라이트된</a:t>
            </a:r>
            <a:r>
              <a:rPr lang="ko-KR" altLang="en-US" dirty="0" smtClean="0"/>
              <a:t> 텍스트는 </a:t>
            </a:r>
            <a:r>
              <a:rPr lang="en-US" altLang="ko-KR" dirty="0" smtClean="0"/>
              <a:t>&lt;mark&gt; </a:t>
            </a:r>
            <a:r>
              <a:rPr lang="ko-KR" altLang="en-US" dirty="0" smtClean="0"/>
              <a:t>태그를 사용</a:t>
            </a:r>
            <a:endParaRPr lang="en-US" altLang="ko-KR" dirty="0" smtClean="0"/>
          </a:p>
          <a:p>
            <a:r>
              <a:rPr lang="ko-KR" altLang="en-US" dirty="0" smtClean="0"/>
              <a:t>모든 텍스트 스타일은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이용하는 것이 원칙</a:t>
            </a:r>
            <a:endParaRPr lang="en-US" altLang="ko-KR" dirty="0" smtClean="0"/>
          </a:p>
          <a:p>
            <a:r>
              <a:rPr lang="ko-KR" altLang="en-US" dirty="0" smtClean="0"/>
              <a:t>볼드 텍스트를 만들려면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font-weight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r>
              <a:rPr lang="en-US" altLang="ko-KR" dirty="0" smtClean="0"/>
              <a:t>&lt;style&gt;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span{ font-weight : bold;  }</a:t>
            </a:r>
          </a:p>
          <a:p>
            <a:r>
              <a:rPr lang="en-US" altLang="ko-KR" dirty="0" smtClean="0"/>
              <a:t>&lt;/style&gt;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태그를 사용하면 </a:t>
            </a:r>
            <a:r>
              <a:rPr lang="ko-KR" altLang="en-US" dirty="0" smtClean="0"/>
              <a:t>수평선을 </a:t>
            </a:r>
            <a:r>
              <a:rPr lang="ko-KR" altLang="en-US" dirty="0"/>
              <a:t>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이것이 수평선입니다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수평선이었습니다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9" y="4377261"/>
            <a:ext cx="9401836" cy="2772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특수문자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/>
              <a:t>&lt;’</a:t>
            </a:r>
            <a:r>
              <a:rPr lang="ko-KR" altLang="en-US" dirty="0"/>
              <a:t>와 ‘</a:t>
            </a:r>
            <a:r>
              <a:rPr lang="en-US" altLang="ko-KR" dirty="0"/>
              <a:t>&gt;’ </a:t>
            </a:r>
            <a:r>
              <a:rPr lang="ko-KR" altLang="en-US" dirty="0"/>
              <a:t>같은 문자를 화면에 </a:t>
            </a:r>
            <a:r>
              <a:rPr lang="ko-KR" altLang="en-US" dirty="0" smtClean="0"/>
              <a:t>표시하기 위하여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HTML</a:t>
            </a:r>
            <a:r>
              <a:rPr lang="ko-KR" altLang="en-US" dirty="0" smtClean="0"/>
              <a:t>은 여러 개의 공백이 이웃해 있더라도 하나의 공백으로 간주한다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불가피하게 여러 개의 공백을 나타내고자 할 때는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개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4217576"/>
              </p:ext>
            </p:extLst>
          </p:nvPr>
        </p:nvGraphicFramePr>
        <p:xfrm>
          <a:off x="669084" y="3895361"/>
          <a:ext cx="10465261" cy="3940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76"/>
                <a:gridCol w="7048585"/>
              </a:tblGrid>
              <a:tr h="656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 문자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i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nbsp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non-breaking space</a:t>
                      </a:r>
                      <a:r>
                        <a:rPr lang="ko-KR" altLang="en-US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약자로 공백 문자 한 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r>
                        <a:rPr lang="en-US" altLang="ko-KR" sz="23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quot</a:t>
                      </a:r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  <a:tr h="65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전문점 웹 페이지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6" y="1551112"/>
            <a:ext cx="10920220" cy="6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7741" y="1551111"/>
            <a:ext cx="11031038" cy="65758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Coffee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메뉴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추가한 것입니다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카페오레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우유를 넣은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카푸치노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6000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 위에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우유거품을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얹은 커피입니다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항목들을 </a:t>
            </a:r>
            <a:r>
              <a:rPr lang="ko-KR" altLang="en-US" dirty="0"/>
              <a:t>나열하는데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/>
              <a:t>번호없는</a:t>
            </a:r>
            <a:r>
              <a:rPr lang="ko-KR" altLang="en-US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(unordered list)</a:t>
            </a:r>
            <a:r>
              <a:rPr lang="ko-KR" altLang="en-US" dirty="0" smtClean="0"/>
              <a:t> </a:t>
            </a:r>
            <a:r>
              <a:rPr lang="en-US" altLang="ko-KR" dirty="0"/>
              <a:t>: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번호있는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(ordered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&lt;dl&gt;</a:t>
            </a:r>
          </a:p>
          <a:p>
            <a:pPr lvl="1"/>
            <a:r>
              <a:rPr lang="ko-KR" altLang="en-US" dirty="0" smtClean="0"/>
              <a:t>리스트 항목 안에도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리스트를 넣을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16866" y="4882768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75" y="4882768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275" y="6569409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184286" y="5067434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184285" y="6754076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004924" y="525698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4924" y="5732363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4924" y="6215631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2063165"/>
            <a:ext cx="1058138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265" name="_x257684656" descr="EMB00000700b1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92" y="2706085"/>
            <a:ext cx="8457512" cy="3866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1874949"/>
            <a:ext cx="10581382" cy="21204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&lt;li&gt;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3313" name="_x257685616" descr="EMB00000700b1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17" y="4319187"/>
            <a:ext cx="9034396" cy="4130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 리스트</a:t>
            </a:r>
            <a:r>
              <a:rPr lang="en-US" altLang="ko-KR" b="1" dirty="0"/>
              <a:t>(definition list</a:t>
            </a:r>
            <a:r>
              <a:rPr lang="en-US" altLang="ko-KR" b="1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항목들과 함께 항목들의 정의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가 표시되는 </a:t>
            </a:r>
            <a:r>
              <a:rPr lang="ko-KR" altLang="en-US" dirty="0" smtClean="0"/>
              <a:t>리스트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797982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7" name="_x257685776" descr="EMB00000700b1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64" y="1729089"/>
            <a:ext cx="7472796" cy="34167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147"/>
            <a:ext cx="11460070" cy="61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하이퍼링크</a:t>
            </a:r>
            <a:r>
              <a:rPr lang="en-US" altLang="ko-KR" b="1" dirty="0"/>
              <a:t>(</a:t>
            </a:r>
            <a:r>
              <a:rPr lang="ko-KR" altLang="en-US" b="1" dirty="0"/>
              <a:t>또는 링크</a:t>
            </a:r>
            <a:r>
              <a:rPr lang="en-US" altLang="ko-KR" b="1" dirty="0"/>
              <a:t>)</a:t>
            </a:r>
            <a:r>
              <a:rPr lang="ko-KR" altLang="en-US" dirty="0"/>
              <a:t>는 다른 문서로 점프할 수 있는 단어나 이미지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12388" y="4602163"/>
            <a:ext cx="9346581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31" y="3163580"/>
            <a:ext cx="4322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&lt;a&gt;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링크는 다른 페이지로 링크를 생성할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87" y="6006561"/>
            <a:ext cx="3709606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링크의 목적지를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617" y="3163580"/>
            <a:ext cx="628673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링크 텍스트이다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클릭할 수 있다는 것을 나타내기 위하여 화면에서 밑줄이 그려지고 마우스 커서도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손모양으로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4" idx="2"/>
          </p:cNvCxnSpPr>
          <p:nvPr/>
        </p:nvCxnSpPr>
        <p:spPr bwMode="auto">
          <a:xfrm flipH="1">
            <a:off x="1668934" y="3809911"/>
            <a:ext cx="935300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7" idx="0"/>
          </p:cNvCxnSpPr>
          <p:nvPr/>
        </p:nvCxnSpPr>
        <p:spPr bwMode="auto">
          <a:xfrm flipH="1" flipV="1">
            <a:off x="2261626" y="5144156"/>
            <a:ext cx="905564" cy="862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17"/>
          <p:cNvCxnSpPr>
            <a:stCxn id="8" idx="2"/>
          </p:cNvCxnSpPr>
          <p:nvPr/>
        </p:nvCxnSpPr>
        <p:spPr bwMode="auto">
          <a:xfrm>
            <a:off x="8416982" y="3809911"/>
            <a:ext cx="657172" cy="9564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www.google.com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링크는 새로운 탭에서 열립니다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속성은 각 링크가 클릭되었을 때</a:t>
            </a:r>
            <a:r>
              <a:rPr lang="en-US" altLang="ko-KR" dirty="0"/>
              <a:t>, </a:t>
            </a:r>
            <a:r>
              <a:rPr lang="ko-KR" altLang="en-US" dirty="0"/>
              <a:t>새로운 페이지가 어디에 열리는 지를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8465856"/>
              </p:ext>
            </p:extLst>
          </p:nvPr>
        </p:nvGraphicFramePr>
        <p:xfrm>
          <a:off x="619823" y="3120924"/>
          <a:ext cx="10616930" cy="39317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5576"/>
                <a:gridCol w="7951354"/>
              </a:tblGrid>
              <a:tr h="68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윈도우에서 새로운 페이지를 연다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프레임에 새로운 페이지를 적재한다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195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3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76275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5733" y="1551112"/>
            <a:ext cx="11237304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"_self"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target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google.com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5718" y="1551113"/>
            <a:ext cx="11001966" cy="666086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사항으로 가려면 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Hello World!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section1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사항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동일한 페이지 안에서도 점프할 수 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756056" y="4473658"/>
            <a:ext cx="7900796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04" y="2732447"/>
            <a:ext cx="422564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태그는 이미지를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웹페이지에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삽입할 때 사용한다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54" y="6334629"/>
            <a:ext cx="539700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src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이미지 파일 이름을 지정한다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0882" y="2657997"/>
            <a:ext cx="5641298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속성은 각각 이미지의 가로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세로 크기를 나타낸다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 bwMode="auto">
          <a:xfrm flipH="1">
            <a:off x="2324821" y="3378777"/>
            <a:ext cx="313904" cy="1348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7266749" y="3046050"/>
            <a:ext cx="126393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/>
          <p:nvPr/>
        </p:nvCxnSpPr>
        <p:spPr bwMode="auto">
          <a:xfrm flipH="1">
            <a:off x="5648930" y="3046050"/>
            <a:ext cx="729630" cy="1630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>
            <a:stCxn id="8" idx="0"/>
          </p:cNvCxnSpPr>
          <p:nvPr/>
        </p:nvCxnSpPr>
        <p:spPr bwMode="auto">
          <a:xfrm flipH="1" flipV="1">
            <a:off x="2893585" y="5017765"/>
            <a:ext cx="786472" cy="1316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4" y="2523936"/>
            <a:ext cx="10901156" cy="2242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95432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</a:t>
            </a:r>
            <a:r>
              <a:rPr lang="ko-KR" altLang="en-US" dirty="0" smtClean="0"/>
              <a:t> 속성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브라우저가 어떤 이유로 이미지를 화면에 표시하지 못했을 경우에</a:t>
            </a:r>
            <a:r>
              <a:rPr lang="en-US" altLang="ko-KR" dirty="0"/>
              <a:t>, </a:t>
            </a:r>
            <a:r>
              <a:rPr lang="ko-KR" altLang="en-US" dirty="0"/>
              <a:t>표시되는 대체 텍스트</a:t>
            </a:r>
            <a:r>
              <a:rPr lang="en-US" altLang="ko-KR" dirty="0"/>
              <a:t>(alternate text)</a:t>
            </a:r>
            <a:r>
              <a:rPr lang="ko-KR" altLang="en-US" dirty="0"/>
              <a:t>를 지정</a:t>
            </a:r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7" y="2970215"/>
            <a:ext cx="11313992" cy="47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45229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표시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텍스트는 특별한 </a:t>
            </a:r>
            <a:r>
              <a:rPr lang="ko-KR" altLang="en-US" dirty="0" err="1"/>
              <a:t>태그없이도</a:t>
            </a:r>
            <a:r>
              <a:rPr lang="ko-KR" altLang="en-US" dirty="0"/>
              <a:t> </a:t>
            </a:r>
            <a:r>
              <a:rPr lang="en-US" altLang="ko-KR" dirty="0"/>
              <a:t>&lt;body&gt;...&lt;/body&gt; </a:t>
            </a:r>
            <a:r>
              <a:rPr lang="ko-KR" altLang="en-US" dirty="0"/>
              <a:t>안에서 표시할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하지만 단락을 </a:t>
            </a:r>
            <a:r>
              <a:rPr lang="ko-KR" altLang="en-US" dirty="0"/>
              <a:t>생성하지 않으면 모든 텍스트가 연결되어서 하나의 긴 줄로 표시된다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텍스트는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단락을 사용하지 않으면 전체가 연결되어서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한줄로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41" y="4269964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JPEG(JPG) </a:t>
            </a:r>
            <a:endParaRPr lang="ko-KR" altLang="en-US" dirty="0"/>
          </a:p>
          <a:p>
            <a:pPr lvl="1"/>
            <a:r>
              <a:rPr lang="ko-KR" altLang="en-US" dirty="0" err="1" smtClean="0"/>
              <a:t>실사사진과</a:t>
            </a:r>
            <a:r>
              <a:rPr lang="ko-KR" altLang="en-US" dirty="0" smtClean="0"/>
              <a:t> </a:t>
            </a:r>
            <a:r>
              <a:rPr lang="ko-KR" altLang="en-US" dirty="0"/>
              <a:t>같이 복잡하고 </a:t>
            </a:r>
            <a:r>
              <a:rPr lang="ko-KR" altLang="en-US"/>
              <a:t>많은 </a:t>
            </a:r>
            <a:r>
              <a:rPr lang="ko-KR" altLang="en-US" smtClean="0"/>
              <a:t>색상으로 이루어진 </a:t>
            </a:r>
            <a:r>
              <a:rPr lang="ko-KR" altLang="en-US" dirty="0"/>
              <a:t>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smtClean="0"/>
              <a:t>1600</a:t>
            </a:r>
            <a:r>
              <a:rPr lang="ko-KR" altLang="en-US" smtClean="0"/>
              <a:t>만개의 색상을 사용</a:t>
            </a:r>
            <a:endParaRPr lang="en-US" altLang="ko-KR" smtClean="0"/>
          </a:p>
          <a:p>
            <a:pPr lvl="1"/>
            <a:r>
              <a:rPr lang="ko-KR" altLang="en-US" smtClean="0"/>
              <a:t> </a:t>
            </a:r>
            <a:r>
              <a:rPr lang="ko-KR" altLang="en-US"/>
              <a:t>손실 </a:t>
            </a:r>
            <a:r>
              <a:rPr lang="ko-KR" altLang="en-US" dirty="0"/>
              <a:t>압축 방식을 </a:t>
            </a:r>
            <a:r>
              <a:rPr lang="ko-KR" altLang="en-US"/>
              <a:t>사용한다</a:t>
            </a:r>
            <a:r>
              <a:rPr lang="en-US" altLang="ko-KR" smtClean="0"/>
              <a:t>.- </a:t>
            </a:r>
            <a:r>
              <a:rPr lang="ko-KR" altLang="en-US" smtClean="0"/>
              <a:t>압축과정에서 약간의 데이터는 영구히 사라진다 </a:t>
            </a:r>
            <a:r>
              <a:rPr lang="en-US" altLang="ko-KR" smtClean="0"/>
              <a:t>. 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 smtClean="0"/>
              <a:t>클립 </a:t>
            </a:r>
            <a:r>
              <a:rPr lang="ko-KR" altLang="en-US" dirty="0"/>
              <a:t>아트와 같이 적은 수의 색상을 가진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r>
              <a:rPr lang="ko-KR" altLang="en-US"/>
              <a:t>압축 </a:t>
            </a:r>
            <a:r>
              <a:rPr lang="ko-KR" altLang="en-US" smtClean="0"/>
              <a:t>방식</a:t>
            </a:r>
            <a:r>
              <a:rPr lang="en-US" altLang="ko-KR" smtClean="0"/>
              <a:t>, </a:t>
            </a:r>
            <a:r>
              <a:rPr lang="ko-KR" altLang="en-US" smtClean="0"/>
              <a:t>투명배경을 지원 </a:t>
            </a:r>
            <a:endParaRPr lang="en-US" altLang="ko-KR" dirty="0" smtClean="0"/>
          </a:p>
          <a:p>
            <a:r>
              <a:rPr lang="en-US" altLang="ko-KR" dirty="0" smtClean="0"/>
              <a:t>GIF</a:t>
            </a:r>
            <a:endParaRPr lang="ko-KR" altLang="en-US" dirty="0"/>
          </a:p>
          <a:p>
            <a:pPr lvl="1"/>
            <a:r>
              <a:rPr lang="ko-KR" altLang="en-US" dirty="0" smtClean="0"/>
              <a:t>로고나 </a:t>
            </a:r>
            <a:r>
              <a:rPr lang="ko-KR" altLang="en-US" dirty="0" err="1"/>
              <a:t>클립아트</a:t>
            </a:r>
            <a:r>
              <a:rPr lang="ko-KR" altLang="en-US" dirty="0"/>
              <a:t> 형태의 이미지에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256 </a:t>
            </a:r>
            <a:r>
              <a:rPr lang="ko-KR" altLang="en-US" dirty="0"/>
              <a:t>색상만을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투명 배경과 애니메이션을 지원한다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썸네일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837822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 형태의 데이터를 표시하는 데 사용됨</a:t>
            </a:r>
            <a:endParaRPr lang="en-US" altLang="ko-KR" dirty="0" smtClean="0"/>
          </a:p>
          <a:p>
            <a:r>
              <a:rPr lang="ko-KR" altLang="en-US" dirty="0" smtClean="0"/>
              <a:t>초기의 웹 페이지에서는 전체 페이지의 레이아웃에 사용하였음</a:t>
            </a:r>
            <a:endParaRPr lang="en-US" altLang="ko-KR" dirty="0" smtClean="0"/>
          </a:p>
          <a:p>
            <a:r>
              <a:rPr lang="ko-KR" altLang="en-US" dirty="0" smtClean="0"/>
              <a:t>하나의 행을 </a:t>
            </a:r>
            <a:r>
              <a:rPr lang="en-US" altLang="ko-KR" dirty="0" smtClean="0">
                <a:solidFill>
                  <a:srgbClr val="0000FF"/>
                </a:solidFill>
              </a:rPr>
              <a:t>&lt;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 … &lt;/</a:t>
            </a:r>
            <a:r>
              <a:rPr lang="en-US" altLang="ko-KR" dirty="0" err="1" smtClean="0">
                <a:solidFill>
                  <a:srgbClr val="0000FF"/>
                </a:solidFill>
              </a:rPr>
              <a:t>tr</a:t>
            </a:r>
            <a:r>
              <a:rPr lang="en-US" altLang="ko-KR" dirty="0" smtClean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row)</a:t>
            </a:r>
          </a:p>
          <a:p>
            <a:r>
              <a:rPr lang="ko-KR" altLang="en-US" dirty="0" smtClean="0"/>
              <a:t>하나의 데이터는 </a:t>
            </a:r>
            <a:r>
              <a:rPr lang="en-US" altLang="ko-KR" dirty="0">
                <a:solidFill>
                  <a:srgbClr val="0000FF"/>
                </a:solidFill>
              </a:rPr>
              <a:t>&lt;td&gt; … &lt;/td&gt;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(table data)</a:t>
            </a:r>
          </a:p>
          <a:p>
            <a:r>
              <a:rPr lang="ko-KR" altLang="en-US" dirty="0" smtClean="0"/>
              <a:t>각 열의 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열의 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있는 경우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&gt;…&lt;/</a:t>
            </a:r>
            <a:r>
              <a:rPr lang="en-US" altLang="ko-KR" dirty="0" err="1">
                <a:solidFill>
                  <a:srgbClr val="0000FF"/>
                </a:solidFill>
              </a:rPr>
              <a:t>tr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로 행을 만들고 그 안에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…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ko-KR" altLang="en-US" dirty="0" smtClean="0"/>
              <a:t>를 사용하여 생성</a:t>
            </a:r>
            <a:r>
              <a:rPr lang="en-US" altLang="ko-KR" dirty="0" smtClean="0"/>
              <a:t>(table header)</a:t>
            </a:r>
          </a:p>
          <a:p>
            <a:r>
              <a:rPr lang="ko-KR" altLang="en-US" dirty="0" smtClean="0"/>
              <a:t>테이블은 일반 글자 또는 데이터를 표로 표현할 때만 사용하고 화면의 레이아웃은 스타일시트를 이용해서 표현하도록 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&lt;table&gt; 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9893" y="2279270"/>
            <a:ext cx="3849426" cy="45332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대전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개나리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서울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1166" y="2725193"/>
            <a:ext cx="5207861" cy="299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96396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530055" y="3474719"/>
            <a:ext cx="4773466" cy="49773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r>
              <a:rPr lang="ko-KR" altLang="en-US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28" y="1545317"/>
            <a:ext cx="8482149" cy="288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헤더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292" y="2439578"/>
            <a:ext cx="9161007" cy="31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13047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경계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4537474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 html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091" y="4512899"/>
            <a:ext cx="7837714" cy="297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720" y="1535930"/>
            <a:ext cx="7733211" cy="267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 HTML 4.01</a:t>
            </a:r>
            <a:r>
              <a:rPr lang="ko-KR" altLang="en-US" dirty="0" smtClean="0"/>
              <a:t>의 경우 테이블의 속성으로 </a:t>
            </a:r>
            <a:r>
              <a:rPr lang="en-US" altLang="ko-KR" dirty="0" smtClean="0"/>
              <a:t>border </a:t>
            </a:r>
            <a:r>
              <a:rPr lang="ko-KR" altLang="en-US" dirty="0" smtClean="0"/>
              <a:t>이외에도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align,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frame, rules, </a:t>
            </a:r>
            <a:r>
              <a:rPr lang="en-US" altLang="ko-KR" dirty="0" err="1" smtClean="0"/>
              <a:t>cellpadding</a:t>
            </a:r>
            <a:r>
              <a:rPr lang="ko-KR" altLang="en-US" dirty="0" smtClean="0"/>
              <a:t>과 같은 많은 속성이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모두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에서는 권장하지 않는다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ko-KR" altLang="en-US" dirty="0" smtClean="0"/>
              <a:t> 권장하는 단 하나의 속성은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border</a:t>
            </a:r>
            <a:r>
              <a:rPr lang="ko-KR" altLang="en-US" dirty="0" smtClean="0"/>
              <a:t>도 값이 </a:t>
            </a:r>
            <a:r>
              <a:rPr lang="en-US" altLang="ko-KR" dirty="0" smtClean="0"/>
              <a:t>"1"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""</a:t>
            </a:r>
            <a:r>
              <a:rPr lang="ko-KR" altLang="en-US" dirty="0" smtClean="0"/>
              <a:t>만 사용하도록 권장하고 있다</a:t>
            </a:r>
            <a:r>
              <a:rPr lang="en-US" altLang="ko-KR" dirty="0" smtClean="0"/>
              <a:t>. </a:t>
            </a:r>
          </a:p>
          <a:p>
            <a:pPr marL="0" indent="0"/>
            <a:r>
              <a:rPr lang="en-US" altLang="ko-KR" dirty="0" smtClean="0"/>
              <a:t> border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이면 경계선이 있는 것이고 </a:t>
            </a:r>
            <a:r>
              <a:rPr lang="en-US" altLang="ko-KR" dirty="0" smtClean="0"/>
              <a:t>""</a:t>
            </a:r>
            <a:r>
              <a:rPr lang="ko-KR" altLang="en-US" dirty="0" smtClean="0"/>
              <a:t>이면 경계선이 없다는 것을 의미한다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지정하는 작업은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 HTML5</a:t>
            </a:r>
            <a:r>
              <a:rPr lang="ko-KR" altLang="en-US" dirty="0" smtClean="0"/>
              <a:t>에서는 태그로 요소의 스타일을 지정하지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034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행의 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행병합</a:t>
            </a:r>
            <a:r>
              <a:rPr lang="en-US" altLang="ko-KR" dirty="0" smtClean="0"/>
              <a:t>(row span) : </a:t>
            </a:r>
            <a:r>
              <a:rPr lang="ko-KR" altLang="en-US" dirty="0" smtClean="0"/>
              <a:t>행이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rowspan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열병합</a:t>
            </a:r>
            <a:r>
              <a:rPr lang="en-US" altLang="ko-KR" dirty="0" smtClean="0"/>
              <a:t>(column span) : </a:t>
            </a:r>
            <a:r>
              <a:rPr lang="ko-KR" altLang="en-US" dirty="0" smtClean="0"/>
              <a:t>열이 병합되는 것 </a:t>
            </a:r>
            <a:r>
              <a:rPr lang="en-US" altLang="ko-KR" dirty="0" err="1" smtClean="0">
                <a:solidFill>
                  <a:srgbClr val="FF0000"/>
                </a:solidFill>
              </a:rPr>
              <a:t>colspan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rowspan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지정하면 현재 셀 위치에서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행을 병합하겠다는 의미</a:t>
            </a:r>
            <a:endParaRPr lang="en-US" altLang="ko-KR" dirty="0" smtClean="0"/>
          </a:p>
          <a:p>
            <a:r>
              <a:rPr lang="en-US" altLang="ko-KR" dirty="0" err="1" smtClean="0"/>
              <a:t>colspan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이라고 지정하면 현재 셀 위치에서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열을 병합하겠다는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04027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&lt;p&gt;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단락</a:t>
            </a:r>
            <a:r>
              <a:rPr lang="en-US" altLang="ko-KR" dirty="0"/>
              <a:t>(Paragraphs)</a:t>
            </a:r>
            <a:r>
              <a:rPr lang="ko-KR" altLang="en-US" dirty="0" smtClean="0"/>
              <a:t>이란 하나하나의 </a:t>
            </a:r>
            <a:r>
              <a:rPr lang="ko-KR" altLang="en-US" dirty="0"/>
              <a:t>짧은 이야기 </a:t>
            </a:r>
            <a:r>
              <a:rPr lang="ko-KR" altLang="en-US" dirty="0" smtClean="0"/>
              <a:t>토막</a:t>
            </a:r>
            <a:endParaRPr lang="en-US" altLang="ko-KR" dirty="0" smtClean="0"/>
          </a:p>
          <a:p>
            <a:r>
              <a:rPr lang="ko-KR" altLang="en-US" dirty="0" smtClean="0"/>
              <a:t>단락의 </a:t>
            </a:r>
            <a:r>
              <a:rPr lang="ko-KR" altLang="en-US" dirty="0"/>
              <a:t>전후에 빈 </a:t>
            </a:r>
            <a:r>
              <a:rPr lang="ko-KR" altLang="en-US" dirty="0" smtClean="0"/>
              <a:t>줄이 추가된다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13522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하나의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02" y="2219087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병합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6187154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&lt;td&gt;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행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4965" y="2751183"/>
            <a:ext cx="5970270" cy="327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9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재밌는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영화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영화제목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연도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감독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090" y="2084978"/>
            <a:ext cx="7761106" cy="423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연습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44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 안에서 다른 웹 페이지를 표시하고자 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익스플로러가</a:t>
            </a:r>
            <a:r>
              <a:rPr lang="ko-KR" altLang="en-US" dirty="0" smtClean="0"/>
              <a:t> 페이지 안에 프레임을 놓기 위해 사용하던 태그였고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부터 도입하여 현재는 거의 모든 </a:t>
            </a:r>
            <a:r>
              <a:rPr lang="ko-KR" altLang="en-US" dirty="0" err="1" smtClean="0"/>
              <a:t>부라우저가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프레임으로 사용될 수 있음</a:t>
            </a:r>
            <a:endParaRPr lang="en-US" altLang="ko-KR" dirty="0"/>
          </a:p>
          <a:p>
            <a:r>
              <a:rPr lang="ko-KR" altLang="en-US" dirty="0" smtClean="0"/>
              <a:t>링크의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속성은 </a:t>
            </a:r>
            <a:r>
              <a:rPr lang="en-US" altLang="ko-KR" dirty="0" smtClean="0"/>
              <a:t>iframe</a:t>
            </a:r>
            <a:r>
              <a:rPr lang="ko-KR" altLang="en-US" dirty="0" smtClean="0"/>
              <a:t>에서 지정된 이름을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549" y="2082005"/>
            <a:ext cx="7824651" cy="619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6" y="1739786"/>
            <a:ext cx="9444446" cy="65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요소는 </a:t>
            </a:r>
            <a:r>
              <a:rPr lang="en-US" altLang="ko-KR" dirty="0" smtClean="0"/>
              <a:t>&lt;div&gt;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&lt;span&gt;</a:t>
            </a:r>
            <a:r>
              <a:rPr lang="ko-KR" altLang="en-US" dirty="0" smtClean="0"/>
              <a:t>을 이용해 묶을 수 있음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자체적으로 특별한 의미가 없으며 블록 수준의 요소로서 모든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묶는데 사용함</a:t>
            </a:r>
            <a:endParaRPr lang="en-US" altLang="ko-KR" dirty="0" smtClean="0"/>
          </a:p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는 블록 수준의 요소이기 때문에 하나의 줄을 전부 차지함</a:t>
            </a:r>
            <a:endParaRPr lang="en-US" altLang="ko-KR" dirty="0" smtClean="0"/>
          </a:p>
          <a:p>
            <a:r>
              <a:rPr lang="ko-KR" altLang="en-US" dirty="0" smtClean="0"/>
              <a:t>주로 웹 페이지의 레이아웃을 작성하는데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&lt;span&gt;</a:t>
            </a:r>
            <a:r>
              <a:rPr lang="ko-KR" altLang="en-US" dirty="0" smtClean="0"/>
              <a:t>은 자체적으로 특별한 의미가 없으며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요소로서 텍스트를 묶어 스타일을 적용할 때 사용함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자신이 필요한 크기만 차지하는 요소임</a:t>
            </a:r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요소는 크기를 지정할 수 없다</a:t>
            </a:r>
            <a:r>
              <a:rPr lang="en-US" altLang="ko-KR" dirty="0" smtClean="0"/>
              <a:t>(width, height</a:t>
            </a:r>
            <a:r>
              <a:rPr lang="ko-KR" altLang="en-US" dirty="0" smtClean="0"/>
              <a:t>가 적용되지 않는다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&lt;div&gt;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&lt;span&gt;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en-US" altLang="ko-KR" dirty="0" smtClean="0"/>
              <a:t>divide"</a:t>
            </a:r>
            <a:r>
              <a:rPr lang="ko-KR" altLang="en-US" dirty="0" smtClean="0"/>
              <a:t>의 </a:t>
            </a:r>
            <a:r>
              <a:rPr lang="ko-KR" altLang="en-US" dirty="0"/>
              <a:t>약자로서 페이지를 논리적인 섹션으로 분리하는데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66366" y="3111026"/>
            <a:ext cx="11123838" cy="19047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사자는 아프리카에 살며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1458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코드에서 </a:t>
            </a:r>
            <a:r>
              <a:rPr lang="ko-KR" altLang="en-US" dirty="0" err="1"/>
              <a:t>엔터키를</a:t>
            </a:r>
            <a:r>
              <a:rPr lang="ko-KR" altLang="en-US" dirty="0"/>
              <a:t> 눌러서 줄을 바꾸었다고 해서 웹 브라우저에서 줄이 바뀌는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2928961"/>
            <a:ext cx="10581382" cy="51401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10" y="743063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71" y="875211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강제 줄 바꿈</a:t>
            </a:r>
            <a:r>
              <a:rPr lang="en-US" altLang="ko-KR" dirty="0" smtClean="0"/>
              <a:t>(line break)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여기는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태그를 사용하여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줄을 바꾸었습니다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985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&lt;pre&gt;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프로그래머가 입력한 그대로 </a:t>
            </a:r>
            <a:r>
              <a:rPr lang="ko-KR" altLang="en-US" dirty="0" smtClean="0"/>
              <a:t>화면에 표시하는 태그</a:t>
            </a:r>
            <a:endParaRPr lang="en-US" altLang="ko-KR" dirty="0" smtClean="0"/>
          </a:p>
          <a:p>
            <a:r>
              <a:rPr lang="en-US" altLang="ko-KR" dirty="0" smtClean="0"/>
              <a:t>previously formatted text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먼 옛날 바닷가 어느 왕국에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애나벨리라는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소녀가 살고 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소녀는 날 사랑했었지요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65" y="2777108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&lt;h1&gt; ~ &lt;h6&gt;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헤딩</a:t>
            </a:r>
            <a:r>
              <a:rPr lang="en-US" altLang="ko-KR" dirty="0"/>
              <a:t>(heading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페이지의 머리기사</a:t>
            </a:r>
            <a:r>
              <a:rPr lang="en-US" altLang="ko-KR" dirty="0"/>
              <a:t>(headline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492708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1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2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3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4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5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 6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h6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45" y="977418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코드를 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링크는 나의 배너임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ko-KR" altLang="en-US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"http://www.company.com/pics/f.jpg"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"400"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13424</TotalTime>
  <Words>2520</Words>
  <Application>Microsoft Office PowerPoint</Application>
  <PresentationFormat>사용자 지정</PresentationFormat>
  <Paragraphs>456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1_Crayons</vt:lpstr>
      <vt:lpstr>02 HTML 기본 요소 </vt:lpstr>
      <vt:lpstr>이번 장의 목표</vt:lpstr>
      <vt:lpstr>텍스트 표시</vt:lpstr>
      <vt:lpstr>&lt;p&gt;</vt:lpstr>
      <vt:lpstr>텍스트 입력시 주의할 점</vt:lpstr>
      <vt:lpstr>&lt;br&gt;</vt:lpstr>
      <vt:lpstr>&lt;pre&gt;</vt:lpstr>
      <vt:lpstr>&lt;h1&gt; ~ &lt;h6&gt;</vt:lpstr>
      <vt:lpstr>주석(comment)</vt:lpstr>
      <vt:lpstr>텍스트 서식</vt:lpstr>
      <vt:lpstr>참고</vt:lpstr>
      <vt:lpstr>&lt;hr&gt;</vt:lpstr>
      <vt:lpstr>특수문자</vt:lpstr>
      <vt:lpstr>커피 전문점 웹 페이지</vt:lpstr>
      <vt:lpstr>HTML 소스 </vt:lpstr>
      <vt:lpstr>리스트</vt:lpstr>
      <vt:lpstr>&lt;ul&gt;</vt:lpstr>
      <vt:lpstr>&lt;ol&gt;</vt:lpstr>
      <vt:lpstr>&lt;dl&gt;</vt:lpstr>
      <vt:lpstr>&lt;a&gt;</vt:lpstr>
      <vt:lpstr>링크 예제</vt:lpstr>
      <vt:lpstr>target 속성 </vt:lpstr>
      <vt:lpstr>예제</vt:lpstr>
      <vt:lpstr>id 속성</vt:lpstr>
      <vt:lpstr>&lt;img&gt;</vt:lpstr>
      <vt:lpstr>예제</vt:lpstr>
      <vt:lpstr>width와 height 속성</vt:lpstr>
      <vt:lpstr>alt 속성 </vt:lpstr>
      <vt:lpstr>이미지 처리 방법</vt:lpstr>
      <vt:lpstr>이미지의 종류</vt:lpstr>
      <vt:lpstr>연습</vt:lpstr>
      <vt:lpstr>썸네일 예제</vt:lpstr>
      <vt:lpstr>&lt;table&gt;</vt:lpstr>
      <vt:lpstr>&lt;table&gt; </vt:lpstr>
      <vt:lpstr>테이블 헤더</vt:lpstr>
      <vt:lpstr>테이블 헤더</vt:lpstr>
      <vt:lpstr>테이블 경계</vt:lpstr>
      <vt:lpstr>참고</vt:lpstr>
      <vt:lpstr>열과 행의 병합</vt:lpstr>
      <vt:lpstr>테이블 행 열 병합</vt:lpstr>
      <vt:lpstr>테이블 캡션</vt:lpstr>
      <vt:lpstr>테이블 연습 2</vt:lpstr>
      <vt:lpstr>테이블 연습 1</vt:lpstr>
      <vt:lpstr>연습</vt:lpstr>
      <vt:lpstr>&lt;iframe&gt;</vt:lpstr>
      <vt:lpstr>예제</vt:lpstr>
      <vt:lpstr>예제</vt:lpstr>
      <vt:lpstr>&lt;div&gt;와 &lt;span&gt;</vt:lpstr>
      <vt:lpstr>&lt;div&gt;와 &lt;span&gt;</vt:lpstr>
      <vt:lpstr>예제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1095</cp:revision>
  <cp:lastPrinted>2015-02-24T08:02:21Z</cp:lastPrinted>
  <dcterms:created xsi:type="dcterms:W3CDTF">2007-06-29T06:43:39Z</dcterms:created>
  <dcterms:modified xsi:type="dcterms:W3CDTF">2020-12-09T08:05:23Z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